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410" r:id="rId3"/>
    <p:sldId id="411" r:id="rId4"/>
    <p:sldId id="412" r:id="rId5"/>
    <p:sldId id="424" r:id="rId6"/>
    <p:sldId id="414" r:id="rId7"/>
    <p:sldId id="413" r:id="rId8"/>
    <p:sldId id="416" r:id="rId9"/>
    <p:sldId id="415" r:id="rId10"/>
    <p:sldId id="417" r:id="rId11"/>
    <p:sldId id="419" r:id="rId12"/>
    <p:sldId id="418" r:id="rId13"/>
    <p:sldId id="420" r:id="rId14"/>
    <p:sldId id="422" r:id="rId15"/>
    <p:sldId id="281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via TARDIVO" initials="LT" lastIdx="2" clrIdx="0">
    <p:extLst>
      <p:ext uri="{19B8F6BF-5375-455C-9EA6-DF929625EA0E}">
        <p15:presenceInfo xmlns:p15="http://schemas.microsoft.com/office/powerpoint/2012/main" userId="S::livia.tardivo@fesic.org::1c953f7a-c477-42ba-8fb4-13007742a97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BFEE"/>
    <a:srgbClr val="8FAADC"/>
    <a:srgbClr val="CD33C2"/>
    <a:srgbClr val="1E3C90"/>
    <a:srgbClr val="36C3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934" autoAdjust="0"/>
    <p:restoredTop sz="93324" autoAdjust="0"/>
  </p:normalViewPr>
  <p:slideViewPr>
    <p:cSldViewPr snapToGrid="0">
      <p:cViewPr varScale="1">
        <p:scale>
          <a:sx n="100" d="100"/>
          <a:sy n="100" d="100"/>
        </p:scale>
        <p:origin x="7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3D5B3310-F56F-4540-B15A-CBB6D574C1C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C8828EF-195B-4BA3-85CB-AF9153B6CA2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C3744-C761-4F3F-A12C-2C53F12A6D4C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D1D1CB0-2CE3-499C-B266-C31E35EB84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57465E1-E5A5-4135-8CB3-501F4A7D0AD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117625-8761-4497-8FDE-6986E41E8A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1507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D1B273-BB69-4292-B049-4C50AF756327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218633-F436-4E48-AC97-C48840BC16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3511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4452" cy="6858000"/>
          </a:xfrm>
          <a:prstGeom prst="rect">
            <a:avLst/>
          </a:prstGeom>
        </p:spPr>
      </p:pic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0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404937"/>
          </a:xfrm>
        </p:spPr>
        <p:txBody>
          <a:bodyPr/>
          <a:lstStyle>
            <a:lvl1pPr marL="0" indent="0">
              <a:buNone/>
              <a:defRPr sz="2400">
                <a:solidFill>
                  <a:srgbClr val="46BFEE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4935" y="515494"/>
            <a:ext cx="724546" cy="696212"/>
          </a:xfrm>
          <a:prstGeom prst="rect">
            <a:avLst/>
          </a:prstGeom>
        </p:spPr>
      </p:pic>
      <p:sp>
        <p:nvSpPr>
          <p:cNvPr id="13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799766" y="6304547"/>
            <a:ext cx="8658578" cy="261377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15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676021" y="365125"/>
            <a:ext cx="1047044" cy="365125"/>
          </a:xfrm>
        </p:spPr>
        <p:txBody>
          <a:bodyPr/>
          <a:lstStyle>
            <a:lvl1pPr>
              <a:defRPr>
                <a:latin typeface="Exo 2" panose="00000500000000000000" pitchFamily="50" charset="0"/>
              </a:defRPr>
            </a:lvl1pPr>
          </a:lstStyle>
          <a:p>
            <a:fld id="{4418F657-77E8-4F8E-B42A-FD6CD9CECCF1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4" name="Image 3" descr="Une image contenant texte, fleur, Graphique, graphisme&#10;&#10;Description générée automatiquement">
            <a:extLst>
              <a:ext uri="{FF2B5EF4-FFF2-40B4-BE49-F238E27FC236}">
                <a16:creationId xmlns:a16="http://schemas.microsoft.com/office/drawing/2014/main" id="{BAB99C59-B5F9-A826-7386-76149AABA95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609" y="124397"/>
            <a:ext cx="1513683" cy="1211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758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-16042"/>
            <a:ext cx="12192000" cy="687404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5175" y="5327233"/>
            <a:ext cx="1331571" cy="1262527"/>
          </a:xfrm>
          <a:prstGeom prst="rect">
            <a:avLst/>
          </a:prstGeom>
        </p:spPr>
      </p:pic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0645431" y="6203556"/>
            <a:ext cx="1047044" cy="365125"/>
          </a:xfrm>
        </p:spPr>
        <p:txBody>
          <a:bodyPr/>
          <a:lstStyle/>
          <a:p>
            <a:fld id="{2CE62F52-99BC-4FA1-8A78-37FB5F10481D}" type="datetimeFigureOut">
              <a:rPr lang="fr-FR" smtClean="0"/>
              <a:t>09/02/2024</a:t>
            </a:fld>
            <a:endParaRPr lang="fr-FR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625600" y="6304547"/>
            <a:ext cx="8556978" cy="225015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524" y="5903920"/>
            <a:ext cx="664250" cy="642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08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4452" cy="6858000"/>
          </a:xfrm>
          <a:prstGeom prst="rect">
            <a:avLst/>
          </a:prstGeom>
        </p:spPr>
      </p:pic>
      <p:grpSp>
        <p:nvGrpSpPr>
          <p:cNvPr id="4" name="Groupe 3"/>
          <p:cNvGrpSpPr/>
          <p:nvPr userDrawn="1"/>
        </p:nvGrpSpPr>
        <p:grpSpPr>
          <a:xfrm>
            <a:off x="2039908" y="1937961"/>
            <a:ext cx="7986408" cy="2248096"/>
            <a:chOff x="1943655" y="2194634"/>
            <a:chExt cx="7986408" cy="2248096"/>
          </a:xfrm>
        </p:grpSpPr>
        <p:pic>
          <p:nvPicPr>
            <p:cNvPr id="2" name="Image 1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43655" y="2194634"/>
              <a:ext cx="2339588" cy="2248096"/>
            </a:xfrm>
            <a:prstGeom prst="rect">
              <a:avLst/>
            </a:prstGeom>
          </p:spPr>
        </p:pic>
        <p:sp>
          <p:nvSpPr>
            <p:cNvPr id="3" name="ZoneTexte 2"/>
            <p:cNvSpPr txBox="1"/>
            <p:nvPr userDrawn="1"/>
          </p:nvSpPr>
          <p:spPr>
            <a:xfrm>
              <a:off x="4732500" y="2656292"/>
              <a:ext cx="5197563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dirty="0">
                  <a:solidFill>
                    <a:schemeClr val="bg1"/>
                  </a:solidFill>
                  <a:latin typeface="Exo 2" panose="00000500000000000000" pitchFamily="50" charset="0"/>
                </a:rPr>
                <a:t>Fédération des établissements d’Enseignement Supérieur</a:t>
              </a:r>
            </a:p>
            <a:p>
              <a:r>
                <a:rPr lang="fr-FR" sz="2800" dirty="0">
                  <a:solidFill>
                    <a:schemeClr val="bg1"/>
                  </a:solidFill>
                  <a:latin typeface="Exo 2" panose="00000500000000000000" pitchFamily="50" charset="0"/>
                </a:rPr>
                <a:t>d’Intérêt Collectif </a:t>
              </a:r>
            </a:p>
          </p:txBody>
        </p:sp>
      </p:grpSp>
      <p:sp>
        <p:nvSpPr>
          <p:cNvPr id="11" name="ZoneTexte 10"/>
          <p:cNvSpPr txBox="1"/>
          <p:nvPr userDrawn="1"/>
        </p:nvSpPr>
        <p:spPr>
          <a:xfrm>
            <a:off x="4828753" y="4523874"/>
            <a:ext cx="11085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  <a:latin typeface="Exo 2" panose="00000500000000000000" pitchFamily="50" charset="0"/>
              </a:rPr>
              <a:t>35 rue de la Bienfaisance 75018 Paris </a:t>
            </a:r>
          </a:p>
        </p:txBody>
      </p:sp>
    </p:spTree>
    <p:extLst>
      <p:ext uri="{BB962C8B-B14F-4D97-AF65-F5344CB8AC3E}">
        <p14:creationId xmlns:p14="http://schemas.microsoft.com/office/powerpoint/2010/main" val="3179762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730249"/>
            <a:ext cx="6172200" cy="513080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5175" y="5327233"/>
            <a:ext cx="1331571" cy="1262527"/>
          </a:xfrm>
          <a:prstGeom prst="rect">
            <a:avLst/>
          </a:prstGeom>
        </p:spPr>
      </p:pic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0645431" y="6203556"/>
            <a:ext cx="1047044" cy="365125"/>
          </a:xfrm>
        </p:spPr>
        <p:txBody>
          <a:bodyPr/>
          <a:lstStyle/>
          <a:p>
            <a:fld id="{2CE62F52-99BC-4FA1-8A78-37FB5F10481D}" type="datetimeFigureOut">
              <a:rPr lang="fr-FR" smtClean="0"/>
              <a:t>09/02/2024</a:t>
            </a:fld>
            <a:endParaRPr lang="fr-FR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625600" y="6304547"/>
            <a:ext cx="8556978" cy="225015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524" y="5903920"/>
            <a:ext cx="664250" cy="642109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28625" y="457200"/>
            <a:ext cx="1331571" cy="1262527"/>
          </a:xfrm>
          <a:prstGeom prst="rect">
            <a:avLst/>
          </a:prstGeom>
        </p:spPr>
      </p:pic>
      <p:sp>
        <p:nvSpPr>
          <p:cNvPr id="13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550694"/>
            <a:ext cx="3932237" cy="301555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4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676021" y="365125"/>
            <a:ext cx="1047044" cy="365125"/>
          </a:xfrm>
        </p:spPr>
        <p:txBody>
          <a:bodyPr/>
          <a:lstStyle>
            <a:lvl1pPr>
              <a:defRPr>
                <a:latin typeface="Exo 2" panose="00000500000000000000" pitchFamily="50" charset="0"/>
              </a:defRPr>
            </a:lvl1pPr>
          </a:lstStyle>
          <a:p>
            <a:fld id="{4418F657-77E8-4F8E-B42A-FD6CD9CECCF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8428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804110" y="-16042"/>
            <a:ext cx="6585785" cy="61985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550694"/>
            <a:ext cx="3932237" cy="301555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5175" y="5327233"/>
            <a:ext cx="1331571" cy="1262527"/>
          </a:xfrm>
          <a:prstGeom prst="rect">
            <a:avLst/>
          </a:prstGeom>
        </p:spPr>
      </p:pic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0645431" y="6203556"/>
            <a:ext cx="1047044" cy="365125"/>
          </a:xfrm>
        </p:spPr>
        <p:txBody>
          <a:bodyPr/>
          <a:lstStyle/>
          <a:p>
            <a:fld id="{2CE62F52-99BC-4FA1-8A78-37FB5F10481D}" type="datetimeFigureOut">
              <a:rPr lang="fr-FR" smtClean="0"/>
              <a:t>09/02/2024</a:t>
            </a:fld>
            <a:endParaRPr lang="fr-FR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625600" y="6304547"/>
            <a:ext cx="8556978" cy="225015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524" y="5903920"/>
            <a:ext cx="664250" cy="642109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28625" y="457200"/>
            <a:ext cx="1331571" cy="1262527"/>
          </a:xfrm>
          <a:prstGeom prst="rect">
            <a:avLst/>
          </a:prstGeom>
        </p:spPr>
      </p:pic>
      <p:sp>
        <p:nvSpPr>
          <p:cNvPr id="13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676021" y="365125"/>
            <a:ext cx="1047044" cy="365125"/>
          </a:xfrm>
        </p:spPr>
        <p:txBody>
          <a:bodyPr/>
          <a:lstStyle>
            <a:lvl1pPr>
              <a:defRPr>
                <a:latin typeface="Exo 2" panose="00000500000000000000" pitchFamily="50" charset="0"/>
              </a:defRPr>
            </a:lvl1pPr>
          </a:lstStyle>
          <a:p>
            <a:fld id="{4418F657-77E8-4F8E-B42A-FD6CD9CECCF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244427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62F52-99BC-4FA1-8A78-37FB5F10481D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F657-77E8-4F8E-B42A-FD6CD9CECCF1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28625" y="230188"/>
            <a:ext cx="1331571" cy="1262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629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487025" y="34522"/>
            <a:ext cx="1331571" cy="1262527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29874" y="376195"/>
            <a:ext cx="664250" cy="642109"/>
          </a:xfrm>
          <a:prstGeom prst="rect">
            <a:avLst/>
          </a:prstGeom>
        </p:spPr>
      </p:pic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0645431" y="6203556"/>
            <a:ext cx="1047044" cy="365125"/>
          </a:xfrm>
        </p:spPr>
        <p:txBody>
          <a:bodyPr/>
          <a:lstStyle/>
          <a:p>
            <a:fld id="{2CE62F52-99BC-4FA1-8A78-37FB5F10481D}" type="datetimeFigureOut">
              <a:rPr lang="fr-FR" smtClean="0"/>
              <a:t>09/02/2024</a:t>
            </a:fld>
            <a:endParaRPr lang="fr-FR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38200" y="6304547"/>
            <a:ext cx="9344378" cy="237541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7256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3904" y="2755989"/>
            <a:ext cx="3428571" cy="325079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832553"/>
            <a:ext cx="9144000" cy="1853871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98290"/>
            <a:ext cx="9144000" cy="1343169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46BFEE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524000" y="6304547"/>
            <a:ext cx="8658578" cy="261377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524" y="5903920"/>
            <a:ext cx="664250" cy="642109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99525" y="867228"/>
            <a:ext cx="3428571" cy="3250794"/>
          </a:xfrm>
          <a:prstGeom prst="rect">
            <a:avLst/>
          </a:prstGeom>
        </p:spPr>
      </p:pic>
      <p:sp>
        <p:nvSpPr>
          <p:cNvPr id="10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0465175" y="6200799"/>
            <a:ext cx="1047044" cy="365125"/>
          </a:xfrm>
        </p:spPr>
        <p:txBody>
          <a:bodyPr/>
          <a:lstStyle/>
          <a:p>
            <a:fld id="{2CE62F52-99BC-4FA1-8A78-37FB5F10481D}" type="datetimeFigureOut">
              <a:rPr lang="fr-FR" smtClean="0"/>
              <a:t>09/02/2024</a:t>
            </a:fld>
            <a:endParaRPr lang="fr-FR" dirty="0"/>
          </a:p>
        </p:txBody>
      </p:sp>
      <p:sp>
        <p:nvSpPr>
          <p:cNvPr id="11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676021" y="365125"/>
            <a:ext cx="1047044" cy="365125"/>
          </a:xfrm>
        </p:spPr>
        <p:txBody>
          <a:bodyPr/>
          <a:lstStyle>
            <a:lvl1pPr>
              <a:defRPr>
                <a:latin typeface="Exo 2" panose="00000500000000000000" pitchFamily="50" charset="0"/>
              </a:defRPr>
            </a:lvl1pPr>
          </a:lstStyle>
          <a:p>
            <a:fld id="{4418F657-77E8-4F8E-B42A-FD6CD9CECCF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6119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838200" y="349083"/>
            <a:ext cx="10515600" cy="1325563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46881" y="169696"/>
            <a:ext cx="1331571" cy="1262527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5175" y="5327233"/>
            <a:ext cx="1331571" cy="1262527"/>
          </a:xfrm>
          <a:prstGeom prst="rect">
            <a:avLst/>
          </a:prstGeom>
        </p:spPr>
      </p:pic>
      <p:sp>
        <p:nvSpPr>
          <p:cNvPr id="10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0465175" y="6200799"/>
            <a:ext cx="1047044" cy="365125"/>
          </a:xfrm>
        </p:spPr>
        <p:txBody>
          <a:bodyPr/>
          <a:lstStyle/>
          <a:p>
            <a:fld id="{2CE62F52-99BC-4FA1-8A78-37FB5F10481D}" type="datetimeFigureOut">
              <a:rPr lang="fr-FR" smtClean="0"/>
              <a:t>09/02/2024</a:t>
            </a:fld>
            <a:endParaRPr lang="fr-FR" dirty="0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625600" y="6304547"/>
            <a:ext cx="8556978" cy="225015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13" name="Imag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997" y="6235783"/>
            <a:ext cx="375043" cy="3625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FBEFE55F-EE43-4FB3-963C-358EA977270B}"/>
              </a:ext>
            </a:extLst>
          </p:cNvPr>
          <p:cNvSpPr txBox="1"/>
          <p:nvPr userDrawn="1"/>
        </p:nvSpPr>
        <p:spPr>
          <a:xfrm>
            <a:off x="10988697" y="221499"/>
            <a:ext cx="1507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Webinaire </a:t>
            </a:r>
          </a:p>
          <a:p>
            <a:r>
              <a:rPr lang="fr-FR" sz="1400" dirty="0"/>
              <a:t>du 12/02/24</a:t>
            </a:r>
          </a:p>
        </p:txBody>
      </p:sp>
      <p:pic>
        <p:nvPicPr>
          <p:cNvPr id="2" name="Image 1" descr="Une image contenant texte, fleur, Graphique, graphisme&#10;&#10;Description générée automatiquement">
            <a:extLst>
              <a:ext uri="{FF2B5EF4-FFF2-40B4-BE49-F238E27FC236}">
                <a16:creationId xmlns:a16="http://schemas.microsoft.com/office/drawing/2014/main" id="{CBAF896B-B225-902D-82C2-59C6B6070F6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466" y="6017058"/>
            <a:ext cx="838531" cy="671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067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49083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46881" y="169696"/>
            <a:ext cx="1331571" cy="1262527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5175" y="5327233"/>
            <a:ext cx="1331571" cy="1262527"/>
          </a:xfrm>
          <a:prstGeom prst="rect">
            <a:avLst/>
          </a:prstGeom>
        </p:spPr>
      </p:pic>
      <p:sp>
        <p:nvSpPr>
          <p:cNvPr id="11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625600" y="6304547"/>
            <a:ext cx="8556978" cy="225015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524" y="5903920"/>
            <a:ext cx="664250" cy="642109"/>
          </a:xfrm>
          <a:prstGeom prst="rect">
            <a:avLst/>
          </a:prstGeom>
        </p:spPr>
      </p:pic>
      <p:sp>
        <p:nvSpPr>
          <p:cNvPr id="13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676021" y="365125"/>
            <a:ext cx="1047044" cy="365125"/>
          </a:xfrm>
        </p:spPr>
        <p:txBody>
          <a:bodyPr/>
          <a:lstStyle>
            <a:lvl1pPr>
              <a:defRPr>
                <a:latin typeface="Exo 2" panose="00000500000000000000" pitchFamily="50" charset="0"/>
              </a:defRPr>
            </a:lvl1pPr>
          </a:lstStyle>
          <a:p>
            <a:fld id="{4418F657-77E8-4F8E-B42A-FD6CD9CECCF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252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5175" y="5327233"/>
            <a:ext cx="1331571" cy="1262527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46BFE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46BFE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0645431" y="6203556"/>
            <a:ext cx="1047044" cy="365125"/>
          </a:xfrm>
        </p:spPr>
        <p:txBody>
          <a:bodyPr/>
          <a:lstStyle/>
          <a:p>
            <a:fld id="{2CE62F52-99BC-4FA1-8A78-37FB5F10481D}" type="datetimeFigureOut">
              <a:rPr lang="fr-FR" smtClean="0"/>
              <a:t>09/02/2024</a:t>
            </a:fld>
            <a:endParaRPr lang="fr-FR" dirty="0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625600" y="6304547"/>
            <a:ext cx="8556978" cy="225015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524" y="5903920"/>
            <a:ext cx="664250" cy="642109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46881" y="185738"/>
            <a:ext cx="1331571" cy="1262527"/>
          </a:xfrm>
          <a:prstGeom prst="rect">
            <a:avLst/>
          </a:prstGeom>
        </p:spPr>
      </p:pic>
      <p:sp>
        <p:nvSpPr>
          <p:cNvPr id="15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676021" y="365125"/>
            <a:ext cx="1047044" cy="365125"/>
          </a:xfrm>
        </p:spPr>
        <p:txBody>
          <a:bodyPr/>
          <a:lstStyle>
            <a:lvl1pPr>
              <a:defRPr>
                <a:latin typeface="Exo 2" panose="00000500000000000000" pitchFamily="50" charset="0"/>
              </a:defRPr>
            </a:lvl1pPr>
          </a:lstStyle>
          <a:p>
            <a:fld id="{4418F657-77E8-4F8E-B42A-FD6CD9CECCF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8480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46881" y="185738"/>
            <a:ext cx="1331571" cy="1262527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5175" y="5327233"/>
            <a:ext cx="1331571" cy="1262527"/>
          </a:xfrm>
          <a:prstGeom prst="rect">
            <a:avLst/>
          </a:prstGeom>
        </p:spPr>
      </p:pic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0645431" y="6203556"/>
            <a:ext cx="1047044" cy="365125"/>
          </a:xfrm>
        </p:spPr>
        <p:txBody>
          <a:bodyPr/>
          <a:lstStyle/>
          <a:p>
            <a:fld id="{2CE62F52-99BC-4FA1-8A78-37FB5F10481D}" type="datetimeFigureOut">
              <a:rPr lang="fr-FR" smtClean="0"/>
              <a:t>09/02/2024</a:t>
            </a:fld>
            <a:endParaRPr lang="fr-FR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625600" y="6304547"/>
            <a:ext cx="8556978" cy="225015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524" y="5903920"/>
            <a:ext cx="664250" cy="642109"/>
          </a:xfrm>
          <a:prstGeom prst="rect">
            <a:avLst/>
          </a:prstGeom>
        </p:spPr>
      </p:pic>
      <p:sp>
        <p:nvSpPr>
          <p:cNvPr id="11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676021" y="365125"/>
            <a:ext cx="1047044" cy="365125"/>
          </a:xfrm>
        </p:spPr>
        <p:txBody>
          <a:bodyPr/>
          <a:lstStyle>
            <a:lvl1pPr>
              <a:defRPr>
                <a:latin typeface="Exo 2" panose="00000500000000000000" pitchFamily="50" charset="0"/>
              </a:defRPr>
            </a:lvl1pPr>
          </a:lstStyle>
          <a:p>
            <a:fld id="{4418F657-77E8-4F8E-B42A-FD6CD9CECCF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838200" y="349083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893155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5175" y="5327233"/>
            <a:ext cx="1331571" cy="1262527"/>
          </a:xfrm>
          <a:prstGeom prst="rect">
            <a:avLst/>
          </a:prstGeom>
        </p:spPr>
      </p:pic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0645431" y="6203556"/>
            <a:ext cx="1047044" cy="365125"/>
          </a:xfrm>
        </p:spPr>
        <p:txBody>
          <a:bodyPr/>
          <a:lstStyle/>
          <a:p>
            <a:fld id="{2CE62F52-99BC-4FA1-8A78-37FB5F10481D}" type="datetimeFigureOut">
              <a:rPr lang="fr-FR" smtClean="0"/>
              <a:t>09/02/2024</a:t>
            </a:fld>
            <a:endParaRPr lang="fr-FR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99524" y="6304547"/>
            <a:ext cx="9683054" cy="264134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524" y="690809"/>
            <a:ext cx="664250" cy="642109"/>
          </a:xfrm>
          <a:prstGeom prst="rect">
            <a:avLst/>
          </a:prstGeom>
        </p:spPr>
      </p:pic>
      <p:sp>
        <p:nvSpPr>
          <p:cNvPr id="11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676021" y="365125"/>
            <a:ext cx="1047044" cy="365125"/>
          </a:xfrm>
        </p:spPr>
        <p:txBody>
          <a:bodyPr/>
          <a:lstStyle>
            <a:lvl1pPr>
              <a:defRPr>
                <a:latin typeface="Exo 2" panose="00000500000000000000" pitchFamily="50" charset="0"/>
              </a:defRPr>
            </a:lvl1pPr>
          </a:lstStyle>
          <a:p>
            <a:fld id="{4418F657-77E8-4F8E-B42A-FD6CD9CECCF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1328738" y="349083"/>
            <a:ext cx="10025062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423518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5175" y="5327233"/>
            <a:ext cx="1331571" cy="1262527"/>
          </a:xfrm>
          <a:prstGeom prst="rect">
            <a:avLst/>
          </a:prstGeom>
        </p:spPr>
      </p:pic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0645431" y="6203556"/>
            <a:ext cx="1047044" cy="365125"/>
          </a:xfrm>
        </p:spPr>
        <p:txBody>
          <a:bodyPr/>
          <a:lstStyle/>
          <a:p>
            <a:fld id="{2CE62F52-99BC-4FA1-8A78-37FB5F10481D}" type="datetimeFigureOut">
              <a:rPr lang="fr-FR" smtClean="0"/>
              <a:t>09/02/2024</a:t>
            </a:fld>
            <a:endParaRPr lang="fr-FR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625600" y="6304547"/>
            <a:ext cx="8556978" cy="225015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524" y="5903920"/>
            <a:ext cx="664250" cy="642109"/>
          </a:xfrm>
          <a:prstGeom prst="rect">
            <a:avLst/>
          </a:prstGeom>
        </p:spPr>
      </p:pic>
      <p:sp>
        <p:nvSpPr>
          <p:cNvPr id="1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676021" y="365125"/>
            <a:ext cx="1047044" cy="365125"/>
          </a:xfrm>
        </p:spPr>
        <p:txBody>
          <a:bodyPr/>
          <a:lstStyle>
            <a:lvl1pPr>
              <a:defRPr>
                <a:latin typeface="Exo 2" panose="00000500000000000000" pitchFamily="50" charset="0"/>
              </a:defRPr>
            </a:lvl1pPr>
          </a:lstStyle>
          <a:p>
            <a:fld id="{4418F657-77E8-4F8E-B42A-FD6CD9CECCF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7595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678908" cy="68580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5175" y="5327233"/>
            <a:ext cx="1331571" cy="1262527"/>
          </a:xfrm>
          <a:prstGeom prst="rect">
            <a:avLst/>
          </a:prstGeom>
        </p:spPr>
      </p:pic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0645431" y="6203556"/>
            <a:ext cx="1047044" cy="365125"/>
          </a:xfrm>
        </p:spPr>
        <p:txBody>
          <a:bodyPr/>
          <a:lstStyle/>
          <a:p>
            <a:fld id="{2CE62F52-99BC-4FA1-8A78-37FB5F10481D}" type="datetimeFigureOut">
              <a:rPr lang="fr-FR" smtClean="0"/>
              <a:t>09/02/2024</a:t>
            </a:fld>
            <a:endParaRPr lang="fr-FR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6180108" y="6304546"/>
            <a:ext cx="4002470" cy="396291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661" y="6019734"/>
            <a:ext cx="571290" cy="548946"/>
          </a:xfrm>
          <a:prstGeom prst="rect">
            <a:avLst/>
          </a:prstGeom>
        </p:spPr>
      </p:pic>
      <p:sp>
        <p:nvSpPr>
          <p:cNvPr id="1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676021" y="365125"/>
            <a:ext cx="1047044" cy="365125"/>
          </a:xfrm>
        </p:spPr>
        <p:txBody>
          <a:bodyPr/>
          <a:lstStyle>
            <a:lvl1pPr>
              <a:defRPr>
                <a:latin typeface="Exo 2" panose="00000500000000000000" pitchFamily="50" charset="0"/>
              </a:defRPr>
            </a:lvl1pPr>
          </a:lstStyle>
          <a:p>
            <a:fld id="{4418F657-77E8-4F8E-B42A-FD6CD9CECCF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92272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610600" y="59944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Exo 2" panose="00000500000000000000" pitchFamily="50" charset="0"/>
              </a:defRPr>
            </a:lvl1pPr>
          </a:lstStyle>
          <a:p>
            <a:fld id="{2CE62F52-99BC-4FA1-8A78-37FB5F10481D}" type="datetimeFigureOut">
              <a:rPr lang="fr-FR" smtClean="0"/>
              <a:pPr/>
              <a:t>09/02/2024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Exo 2" panose="00000500000000000000" pitchFamily="50" charset="0"/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  <a:latin typeface="Exo 2" panose="00000500000000000000" pitchFamily="50" charset="0"/>
              </a:defRPr>
            </a:lvl1pPr>
          </a:lstStyle>
          <a:p>
            <a:fld id="{4418F657-77E8-4F8E-B42A-FD6CD9CECCF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1594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  <p:sldLayoutId id="2147483652" r:id="rId4"/>
    <p:sldLayoutId id="2147483653" r:id="rId5"/>
    <p:sldLayoutId id="2147483654" r:id="rId6"/>
    <p:sldLayoutId id="2147483664" r:id="rId7"/>
    <p:sldLayoutId id="2147483655" r:id="rId8"/>
    <p:sldLayoutId id="2147483663" r:id="rId9"/>
    <p:sldLayoutId id="2147483661" r:id="rId10"/>
    <p:sldLayoutId id="2147483662" r:id="rId11"/>
    <p:sldLayoutId id="2147483656" r:id="rId12"/>
    <p:sldLayoutId id="2147483657" r:id="rId13"/>
    <p:sldLayoutId id="2147483658" r:id="rId14"/>
    <p:sldLayoutId id="2147483659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1E3C90"/>
          </a:solidFill>
          <a:latin typeface="Exo 2 Semi Bold" panose="00000700000000000000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Exo 2" panose="00000500000000000000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Exo 2" panose="00000500000000000000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Exo 2" panose="00000500000000000000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Exo 2" panose="00000500000000000000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Exo 2" panose="00000500000000000000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9DD5B8B-59D8-474C-8EB5-34F015126FD0}"/>
              </a:ext>
            </a:extLst>
          </p:cNvPr>
          <p:cNvSpPr txBox="1"/>
          <p:nvPr/>
        </p:nvSpPr>
        <p:spPr>
          <a:xfrm>
            <a:off x="2700917" y="1415445"/>
            <a:ext cx="6790193" cy="22939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3600" dirty="0">
                <a:solidFill>
                  <a:schemeClr val="bg1"/>
                </a:solidFill>
                <a:latin typeface="Exo 2" panose="00000500000000000000" pitchFamily="50" charset="0"/>
              </a:rPr>
              <a:t>Webinaire</a:t>
            </a:r>
          </a:p>
          <a:p>
            <a:pPr algn="ctr">
              <a:lnSpc>
                <a:spcPct val="150000"/>
              </a:lnSpc>
            </a:pPr>
            <a:r>
              <a:rPr lang="fr-FR" sz="3200" b="1" dirty="0">
                <a:solidFill>
                  <a:schemeClr val="bg1"/>
                </a:solidFill>
                <a:effectLst/>
                <a:latin typeface="Exo 2" panose="00000500000000000000" pitchFamily="50" charset="0"/>
                <a:ea typeface="Calibri" panose="020F0502020204030204" pitchFamily="34" charset="0"/>
              </a:rPr>
              <a:t>Comment aider votre enfant </a:t>
            </a:r>
          </a:p>
          <a:p>
            <a:pPr algn="ctr">
              <a:lnSpc>
                <a:spcPct val="150000"/>
              </a:lnSpc>
            </a:pPr>
            <a:r>
              <a:rPr lang="fr-FR" sz="3200" b="1" dirty="0">
                <a:solidFill>
                  <a:schemeClr val="bg1"/>
                </a:solidFill>
                <a:effectLst/>
                <a:latin typeface="Exo 2" panose="00000500000000000000" pitchFamily="50" charset="0"/>
                <a:ea typeface="Calibri" panose="020F0502020204030204" pitchFamily="34" charset="0"/>
              </a:rPr>
              <a:t>à faire le bon choix de formation ? </a:t>
            </a:r>
            <a:endParaRPr lang="fr-FR" sz="3200" b="1" dirty="0">
              <a:solidFill>
                <a:schemeClr val="bg1"/>
              </a:solidFill>
              <a:latin typeface="Exo 2" panose="00000500000000000000" pitchFamily="50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466B259-0A97-4CE0-B8F7-FB53BC624EC9}"/>
              </a:ext>
            </a:extLst>
          </p:cNvPr>
          <p:cNvSpPr txBox="1"/>
          <p:nvPr/>
        </p:nvSpPr>
        <p:spPr>
          <a:xfrm>
            <a:off x="4724400" y="5257800"/>
            <a:ext cx="29392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  <a:latin typeface="Exo 2" panose="00000500000000000000" pitchFamily="50" charset="0"/>
              </a:rPr>
              <a:t>12 février 2024</a:t>
            </a:r>
          </a:p>
        </p:txBody>
      </p:sp>
    </p:spTree>
    <p:extLst>
      <p:ext uri="{BB962C8B-B14F-4D97-AF65-F5344CB8AC3E}">
        <p14:creationId xmlns:p14="http://schemas.microsoft.com/office/powerpoint/2010/main" val="1913253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2">
            <a:extLst>
              <a:ext uri="{FF2B5EF4-FFF2-40B4-BE49-F238E27FC236}">
                <a16:creationId xmlns:a16="http://schemas.microsoft.com/office/drawing/2014/main" id="{8AF843A8-9CDF-49B5-9DE0-E3D275F6B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415925"/>
            <a:ext cx="10515600" cy="1325563"/>
          </a:xfrm>
        </p:spPr>
        <p:txBody>
          <a:bodyPr/>
          <a:lstStyle/>
          <a:p>
            <a:r>
              <a:rPr lang="fr-FR" dirty="0"/>
              <a:t>2- Pour reconnaître un EESPIG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C54D0D9-D672-4ED6-8C28-E5A45B89349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4306" y="2321814"/>
            <a:ext cx="2896706" cy="3345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158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C3181A4A-BD96-4AC6-84A9-25F1EA625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/>
              <a:t>   3- Les EESPIG de l’enseignement catholique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A4C1E247-AAE2-4162-9BFD-AE5D5418FE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203" t="10001" r="16718" b="8749"/>
          <a:stretch/>
        </p:blipFill>
        <p:spPr>
          <a:xfrm>
            <a:off x="3485783" y="1484146"/>
            <a:ext cx="5220433" cy="4331848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1BF640D3-3BDF-4477-B275-62EE34333319}"/>
              </a:ext>
            </a:extLst>
          </p:cNvPr>
          <p:cNvSpPr txBox="1"/>
          <p:nvPr/>
        </p:nvSpPr>
        <p:spPr>
          <a:xfrm>
            <a:off x="779513" y="2026533"/>
            <a:ext cx="20938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>
                <a:solidFill>
                  <a:srgbClr val="FFC000"/>
                </a:solidFill>
                <a:latin typeface="Exo 2" panose="00000500000000000000" pitchFamily="50" charset="0"/>
              </a:rPr>
              <a:t>7 écoles de </a:t>
            </a:r>
          </a:p>
          <a:p>
            <a:pPr algn="ctr"/>
            <a:r>
              <a:rPr lang="fr-FR" sz="2400" b="1" dirty="0">
                <a:solidFill>
                  <a:srgbClr val="FFC000"/>
                </a:solidFill>
                <a:latin typeface="Exo 2" panose="00000500000000000000" pitchFamily="50" charset="0"/>
              </a:rPr>
              <a:t>management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CCBA885-9299-4DA6-9B93-C48DEEFBAEB6}"/>
              </a:ext>
            </a:extLst>
          </p:cNvPr>
          <p:cNvSpPr txBox="1"/>
          <p:nvPr/>
        </p:nvSpPr>
        <p:spPr>
          <a:xfrm>
            <a:off x="841196" y="3358170"/>
            <a:ext cx="19704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>
                <a:solidFill>
                  <a:srgbClr val="36C3CA"/>
                </a:solidFill>
                <a:latin typeface="Exo 2" panose="00000500000000000000" pitchFamily="50" charset="0"/>
              </a:rPr>
              <a:t>18 écoles </a:t>
            </a:r>
          </a:p>
          <a:p>
            <a:pPr algn="ctr"/>
            <a:r>
              <a:rPr lang="fr-FR" sz="2400" b="1" dirty="0">
                <a:solidFill>
                  <a:srgbClr val="36C3CA"/>
                </a:solidFill>
                <a:latin typeface="Exo 2" panose="00000500000000000000" pitchFamily="50" charset="0"/>
              </a:rPr>
              <a:t>d’ingénieurs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644FF84-E307-4BED-9763-0A4C9598EE3E}"/>
              </a:ext>
            </a:extLst>
          </p:cNvPr>
          <p:cNvSpPr txBox="1"/>
          <p:nvPr/>
        </p:nvSpPr>
        <p:spPr>
          <a:xfrm>
            <a:off x="9409949" y="1699114"/>
            <a:ext cx="192392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>
                <a:solidFill>
                  <a:srgbClr val="CD33C2"/>
                </a:solidFill>
                <a:latin typeface="Exo 2" panose="00000500000000000000" pitchFamily="50" charset="0"/>
              </a:rPr>
              <a:t>5 écoles </a:t>
            </a:r>
          </a:p>
          <a:p>
            <a:pPr algn="ctr"/>
            <a:r>
              <a:rPr lang="fr-FR" sz="2400" b="1" dirty="0">
                <a:solidFill>
                  <a:srgbClr val="CD33C2"/>
                </a:solidFill>
                <a:latin typeface="Exo 2" panose="00000500000000000000" pitchFamily="50" charset="0"/>
              </a:rPr>
              <a:t>d’arts et </a:t>
            </a:r>
          </a:p>
          <a:p>
            <a:pPr algn="ctr"/>
            <a:r>
              <a:rPr lang="fr-FR" sz="2400" b="1" dirty="0">
                <a:solidFill>
                  <a:srgbClr val="CD33C2"/>
                </a:solidFill>
                <a:latin typeface="Exo 2" panose="00000500000000000000" pitchFamily="50" charset="0"/>
              </a:rPr>
              <a:t>de sciences </a:t>
            </a:r>
          </a:p>
          <a:p>
            <a:pPr algn="ctr"/>
            <a:r>
              <a:rPr lang="fr-FR" sz="2400" b="1" dirty="0">
                <a:solidFill>
                  <a:srgbClr val="CD33C2"/>
                </a:solidFill>
                <a:latin typeface="Exo 2" panose="00000500000000000000" pitchFamily="50" charset="0"/>
              </a:rPr>
              <a:t>humaines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5B0D679-868D-4566-A191-84981C9694CB}"/>
              </a:ext>
            </a:extLst>
          </p:cNvPr>
          <p:cNvSpPr txBox="1"/>
          <p:nvPr/>
        </p:nvSpPr>
        <p:spPr>
          <a:xfrm>
            <a:off x="9477275" y="3555086"/>
            <a:ext cx="17892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accent5">
                    <a:lumMod val="75000"/>
                  </a:schemeClr>
                </a:solidFill>
                <a:latin typeface="Exo 2" panose="00000500000000000000" pitchFamily="50" charset="0"/>
              </a:rPr>
              <a:t>1 école</a:t>
            </a:r>
          </a:p>
          <a:p>
            <a:pPr algn="ctr"/>
            <a:r>
              <a:rPr lang="fr-FR" sz="2400" b="1" dirty="0">
                <a:solidFill>
                  <a:schemeClr val="accent5">
                    <a:lumMod val="75000"/>
                  </a:schemeClr>
                </a:solidFill>
                <a:latin typeface="Exo 2" panose="00000500000000000000" pitchFamily="50" charset="0"/>
              </a:rPr>
              <a:t>vétérinaire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1745059F-4EC8-4230-95B3-4042DF4AC396}"/>
              </a:ext>
            </a:extLst>
          </p:cNvPr>
          <p:cNvSpPr txBox="1"/>
          <p:nvPr/>
        </p:nvSpPr>
        <p:spPr>
          <a:xfrm>
            <a:off x="721357" y="4527883"/>
            <a:ext cx="21519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accent6">
                    <a:lumMod val="75000"/>
                  </a:schemeClr>
                </a:solidFill>
                <a:latin typeface="Exo 2" panose="00000500000000000000" pitchFamily="50" charset="0"/>
              </a:rPr>
              <a:t>5 Universités </a:t>
            </a:r>
          </a:p>
          <a:p>
            <a:pPr algn="ctr"/>
            <a:r>
              <a:rPr lang="fr-FR" sz="2400" b="1" dirty="0">
                <a:solidFill>
                  <a:schemeClr val="accent6">
                    <a:lumMod val="75000"/>
                  </a:schemeClr>
                </a:solidFill>
                <a:latin typeface="Exo 2" panose="00000500000000000000" pitchFamily="50" charset="0"/>
              </a:rPr>
              <a:t>catholiques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83438B67-AB3B-496C-A139-9C1743AE3178}"/>
              </a:ext>
            </a:extLst>
          </p:cNvPr>
          <p:cNvSpPr txBox="1"/>
          <p:nvPr/>
        </p:nvSpPr>
        <p:spPr>
          <a:xfrm>
            <a:off x="6209549" y="6005062"/>
            <a:ext cx="6248400" cy="1277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700" dirty="0"/>
              <a:t>Institut catholique de Lyon (</a:t>
            </a:r>
            <a:r>
              <a:rPr lang="fr-FR" sz="700" dirty="0" err="1"/>
              <a:t>UCLy</a:t>
            </a:r>
            <a:r>
              <a:rPr lang="fr-FR" sz="700" dirty="0"/>
              <a:t>)</a:t>
            </a:r>
          </a:p>
          <a:p>
            <a:r>
              <a:rPr lang="fr-FR" sz="700" dirty="0"/>
              <a:t>Université Catholique de l’Ouest (UCO</a:t>
            </a:r>
            <a:r>
              <a:rPr lang="fr-FR" sz="800" dirty="0"/>
              <a:t>)</a:t>
            </a:r>
          </a:p>
          <a:p>
            <a:r>
              <a:rPr lang="fr-FR" sz="700" dirty="0"/>
              <a:t>Institut catholique de Lille</a:t>
            </a:r>
          </a:p>
          <a:p>
            <a:r>
              <a:rPr lang="fr-FR" sz="700" dirty="0"/>
              <a:t>Institut catholique de Paris (ICP)</a:t>
            </a:r>
          </a:p>
          <a:p>
            <a:r>
              <a:rPr lang="fr-FR" sz="700" dirty="0"/>
              <a:t>Institut catholique de Toulouse (ICT)</a:t>
            </a:r>
          </a:p>
          <a:p>
            <a:endParaRPr lang="fr-FR" sz="700" dirty="0"/>
          </a:p>
          <a:p>
            <a:endParaRPr lang="fr-FR" sz="700" dirty="0"/>
          </a:p>
          <a:p>
            <a:endParaRPr lang="fr-FR" sz="800" dirty="0"/>
          </a:p>
          <a:p>
            <a:endParaRPr lang="fr-FR" sz="800" dirty="0"/>
          </a:p>
          <a:p>
            <a:endParaRPr lang="fr-FR" sz="11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0D07D7F3-43A3-42BD-A0C8-22DC477EA2C3}"/>
              </a:ext>
            </a:extLst>
          </p:cNvPr>
          <p:cNvSpPr txBox="1"/>
          <p:nvPr/>
        </p:nvSpPr>
        <p:spPr>
          <a:xfrm>
            <a:off x="6209549" y="5840462"/>
            <a:ext cx="62484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" b="1" dirty="0">
                <a:solidFill>
                  <a:srgbClr val="46BFEE"/>
                </a:solidFill>
              </a:rPr>
              <a:t>Les universités catholiques</a:t>
            </a:r>
          </a:p>
        </p:txBody>
      </p:sp>
    </p:spTree>
    <p:extLst>
      <p:ext uri="{BB962C8B-B14F-4D97-AF65-F5344CB8AC3E}">
        <p14:creationId xmlns:p14="http://schemas.microsoft.com/office/powerpoint/2010/main" val="25740763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591CA902-1CFB-4642-923B-7422EA3E7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7625" y="272097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800" b="1" dirty="0">
                <a:solidFill>
                  <a:srgbClr val="1E3C90"/>
                </a:solidFill>
              </a:rPr>
              <a:t>DES QUESTIONS ? </a:t>
            </a:r>
          </a:p>
        </p:txBody>
      </p:sp>
    </p:spTree>
    <p:extLst>
      <p:ext uri="{BB962C8B-B14F-4D97-AF65-F5344CB8AC3E}">
        <p14:creationId xmlns:p14="http://schemas.microsoft.com/office/powerpoint/2010/main" val="1610215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62;p21">
            <a:extLst>
              <a:ext uri="{FF2B5EF4-FFF2-40B4-BE49-F238E27FC236}">
                <a16:creationId xmlns:a16="http://schemas.microsoft.com/office/drawing/2014/main" id="{E8FFC96A-9F0D-4C74-A102-0A8F43202EAD}"/>
              </a:ext>
            </a:extLst>
          </p:cNvPr>
          <p:cNvCxnSpPr>
            <a:cxnSpLocks/>
          </p:cNvCxnSpPr>
          <p:nvPr/>
        </p:nvCxnSpPr>
        <p:spPr>
          <a:xfrm>
            <a:off x="1839518" y="2319168"/>
            <a:ext cx="0" cy="382575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9" name="Google Shape;362;p21">
            <a:extLst>
              <a:ext uri="{FF2B5EF4-FFF2-40B4-BE49-F238E27FC236}">
                <a16:creationId xmlns:a16="http://schemas.microsoft.com/office/drawing/2014/main" id="{E8101038-34F6-4F49-9B0C-D3D3D3A4ACDD}"/>
              </a:ext>
            </a:extLst>
          </p:cNvPr>
          <p:cNvCxnSpPr>
            <a:cxnSpLocks/>
          </p:cNvCxnSpPr>
          <p:nvPr/>
        </p:nvCxnSpPr>
        <p:spPr>
          <a:xfrm>
            <a:off x="10602518" y="2300155"/>
            <a:ext cx="0" cy="382575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" name="Google Shape;371;p21">
            <a:extLst>
              <a:ext uri="{FF2B5EF4-FFF2-40B4-BE49-F238E27FC236}">
                <a16:creationId xmlns:a16="http://schemas.microsoft.com/office/drawing/2014/main" id="{3E7F9030-6C0D-43D1-A4AE-39AE7D5C6C17}"/>
              </a:ext>
            </a:extLst>
          </p:cNvPr>
          <p:cNvCxnSpPr>
            <a:cxnSpLocks/>
          </p:cNvCxnSpPr>
          <p:nvPr/>
        </p:nvCxnSpPr>
        <p:spPr>
          <a:xfrm flipH="1">
            <a:off x="1839518" y="6125912"/>
            <a:ext cx="8763000" cy="2949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" name="Titre 2">
            <a:extLst>
              <a:ext uri="{FF2B5EF4-FFF2-40B4-BE49-F238E27FC236}">
                <a16:creationId xmlns:a16="http://schemas.microsoft.com/office/drawing/2014/main" id="{6DC3EFE5-0416-47F3-9D13-1FAE1B62F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864" y="139798"/>
            <a:ext cx="10515600" cy="1325563"/>
          </a:xfrm>
        </p:spPr>
        <p:txBody>
          <a:bodyPr>
            <a:normAutofit/>
          </a:bodyPr>
          <a:lstStyle/>
          <a:p>
            <a:r>
              <a:rPr lang="fr-FR" sz="3200" dirty="0"/>
              <a:t>           4- </a:t>
            </a:r>
            <a:r>
              <a:rPr lang="fr-FR" sz="2800" dirty="0"/>
              <a:t>Le parcours d’étude dans l’ESR : </a:t>
            </a:r>
            <a:br>
              <a:rPr lang="fr-FR" sz="2800" dirty="0"/>
            </a:br>
            <a:r>
              <a:rPr lang="fr-FR" sz="2800" dirty="0"/>
              <a:t>            école de commerce et d’ingénieurs</a:t>
            </a:r>
            <a:endParaRPr lang="fr-FR" sz="3200" dirty="0"/>
          </a:p>
        </p:txBody>
      </p:sp>
      <p:cxnSp>
        <p:nvCxnSpPr>
          <p:cNvPr id="6" name="Google Shape;371;p21">
            <a:extLst>
              <a:ext uri="{FF2B5EF4-FFF2-40B4-BE49-F238E27FC236}">
                <a16:creationId xmlns:a16="http://schemas.microsoft.com/office/drawing/2014/main" id="{F16C5BC7-4602-48F6-B647-AF858F20A633}"/>
              </a:ext>
            </a:extLst>
          </p:cNvPr>
          <p:cNvCxnSpPr>
            <a:cxnSpLocks/>
          </p:cNvCxnSpPr>
          <p:nvPr/>
        </p:nvCxnSpPr>
        <p:spPr>
          <a:xfrm>
            <a:off x="7140040" y="2147755"/>
            <a:ext cx="0" cy="3219656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" name="Google Shape;371;p21">
            <a:extLst>
              <a:ext uri="{FF2B5EF4-FFF2-40B4-BE49-F238E27FC236}">
                <a16:creationId xmlns:a16="http://schemas.microsoft.com/office/drawing/2014/main" id="{5712966C-74D8-4B77-BE10-A8666A8E402A}"/>
              </a:ext>
            </a:extLst>
          </p:cNvPr>
          <p:cNvCxnSpPr>
            <a:cxnSpLocks/>
          </p:cNvCxnSpPr>
          <p:nvPr/>
        </p:nvCxnSpPr>
        <p:spPr>
          <a:xfrm>
            <a:off x="5022827" y="2147754"/>
            <a:ext cx="0" cy="320513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" name="Google Shape;371;p21">
            <a:extLst>
              <a:ext uri="{FF2B5EF4-FFF2-40B4-BE49-F238E27FC236}">
                <a16:creationId xmlns:a16="http://schemas.microsoft.com/office/drawing/2014/main" id="{4F9F48F8-6AE2-4CBD-A388-88F84499D9F6}"/>
              </a:ext>
            </a:extLst>
          </p:cNvPr>
          <p:cNvCxnSpPr>
            <a:cxnSpLocks/>
          </p:cNvCxnSpPr>
          <p:nvPr/>
        </p:nvCxnSpPr>
        <p:spPr>
          <a:xfrm flipH="1">
            <a:off x="8832282" y="2392329"/>
            <a:ext cx="4045" cy="2975082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" name="Google Shape;371;p21">
            <a:extLst>
              <a:ext uri="{FF2B5EF4-FFF2-40B4-BE49-F238E27FC236}">
                <a16:creationId xmlns:a16="http://schemas.microsoft.com/office/drawing/2014/main" id="{53801889-2981-45F6-BFCC-987DBEE70C23}"/>
              </a:ext>
            </a:extLst>
          </p:cNvPr>
          <p:cNvCxnSpPr>
            <a:cxnSpLocks/>
          </p:cNvCxnSpPr>
          <p:nvPr/>
        </p:nvCxnSpPr>
        <p:spPr>
          <a:xfrm flipH="1">
            <a:off x="2141289" y="5640426"/>
            <a:ext cx="8308829" cy="1126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" name="Google Shape;362;p21">
            <a:extLst>
              <a:ext uri="{FF2B5EF4-FFF2-40B4-BE49-F238E27FC236}">
                <a16:creationId xmlns:a16="http://schemas.microsoft.com/office/drawing/2014/main" id="{4F5D8808-298A-421D-9873-1649E6394B98}"/>
              </a:ext>
            </a:extLst>
          </p:cNvPr>
          <p:cNvCxnSpPr>
            <a:cxnSpLocks/>
          </p:cNvCxnSpPr>
          <p:nvPr/>
        </p:nvCxnSpPr>
        <p:spPr>
          <a:xfrm>
            <a:off x="10450118" y="2147755"/>
            <a:ext cx="0" cy="3503936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" name="Google Shape;368;p21">
            <a:extLst>
              <a:ext uri="{FF2B5EF4-FFF2-40B4-BE49-F238E27FC236}">
                <a16:creationId xmlns:a16="http://schemas.microsoft.com/office/drawing/2014/main" id="{13CF6C99-4E79-4935-B203-DC000D7486C8}"/>
              </a:ext>
            </a:extLst>
          </p:cNvPr>
          <p:cNvSpPr/>
          <p:nvPr/>
        </p:nvSpPr>
        <p:spPr>
          <a:xfrm>
            <a:off x="8362660" y="3151826"/>
            <a:ext cx="903528" cy="704754"/>
          </a:xfrm>
          <a:prstGeom prst="roundRect">
            <a:avLst>
              <a:gd name="adj" fmla="val 16667"/>
            </a:avLst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fr-FR" sz="1800" b="1" dirty="0">
                <a:solidFill>
                  <a:srgbClr val="191919"/>
                </a:solidFill>
                <a:ea typeface="Arial Rounded"/>
                <a:cs typeface="Arial Rounded"/>
                <a:sym typeface="Arial Rounded"/>
              </a:rPr>
              <a:t>BUT</a:t>
            </a:r>
          </a:p>
          <a:p>
            <a:pPr algn="ctr"/>
            <a:r>
              <a:rPr lang="fr-FR" sz="1800" b="1" dirty="0">
                <a:solidFill>
                  <a:srgbClr val="191919"/>
                </a:solidFill>
                <a:ea typeface="Arial Rounded"/>
                <a:cs typeface="Arial Rounded"/>
                <a:sym typeface="Arial Rounded"/>
              </a:rPr>
              <a:t>3 ans</a:t>
            </a:r>
            <a:endParaRPr lang="fr-FR" sz="1800" dirty="0"/>
          </a:p>
        </p:txBody>
      </p:sp>
      <p:sp>
        <p:nvSpPr>
          <p:cNvPr id="12" name="Google Shape;369;p21">
            <a:extLst>
              <a:ext uri="{FF2B5EF4-FFF2-40B4-BE49-F238E27FC236}">
                <a16:creationId xmlns:a16="http://schemas.microsoft.com/office/drawing/2014/main" id="{C48137F5-A1A7-47B2-BB4E-E873679E9349}"/>
              </a:ext>
            </a:extLst>
          </p:cNvPr>
          <p:cNvSpPr/>
          <p:nvPr/>
        </p:nvSpPr>
        <p:spPr>
          <a:xfrm>
            <a:off x="6686652" y="3879870"/>
            <a:ext cx="925139" cy="698544"/>
          </a:xfrm>
          <a:prstGeom prst="roundRect">
            <a:avLst>
              <a:gd name="adj" fmla="val 16667"/>
            </a:avLst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fr-FR" sz="1800" b="1" dirty="0">
                <a:solidFill>
                  <a:srgbClr val="191919"/>
                </a:solidFill>
                <a:ea typeface="Arial Rounded"/>
                <a:cs typeface="Arial Rounded"/>
                <a:sym typeface="Arial Rounded"/>
              </a:rPr>
              <a:t>BTS</a:t>
            </a:r>
            <a:endParaRPr lang="fr-FR" dirty="0"/>
          </a:p>
          <a:p>
            <a:pPr algn="ctr"/>
            <a:r>
              <a:rPr lang="fr-FR" sz="1800" b="1" dirty="0">
                <a:solidFill>
                  <a:srgbClr val="191919"/>
                </a:solidFill>
                <a:ea typeface="Arial Rounded"/>
                <a:cs typeface="Arial Rounded"/>
                <a:sym typeface="Arial Rounded"/>
              </a:rPr>
              <a:t>2 ans</a:t>
            </a:r>
            <a:endParaRPr lang="fr-FR" dirty="0"/>
          </a:p>
        </p:txBody>
      </p:sp>
      <p:sp>
        <p:nvSpPr>
          <p:cNvPr id="13" name="Google Shape;370;p21">
            <a:extLst>
              <a:ext uri="{FF2B5EF4-FFF2-40B4-BE49-F238E27FC236}">
                <a16:creationId xmlns:a16="http://schemas.microsoft.com/office/drawing/2014/main" id="{A1B57387-FEF2-44E7-BDFF-59679BDD942B}"/>
              </a:ext>
            </a:extLst>
          </p:cNvPr>
          <p:cNvSpPr/>
          <p:nvPr/>
        </p:nvSpPr>
        <p:spPr>
          <a:xfrm>
            <a:off x="3631078" y="1397742"/>
            <a:ext cx="7460374" cy="886055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fr-FR" sz="1800" b="1" dirty="0">
                <a:solidFill>
                  <a:schemeClr val="lt1"/>
                </a:solidFill>
                <a:ea typeface="Arial Rounded"/>
                <a:cs typeface="Arial Rounded"/>
                <a:sym typeface="Arial Rounded"/>
              </a:rPr>
              <a:t>École de commerce ou d’ingénieurs</a:t>
            </a:r>
            <a:endParaRPr lang="fr-FR" dirty="0"/>
          </a:p>
          <a:p>
            <a:pPr algn="ctr"/>
            <a:r>
              <a:rPr lang="fr-FR" sz="1800" b="1" dirty="0">
                <a:solidFill>
                  <a:schemeClr val="lt1"/>
                </a:solidFill>
                <a:ea typeface="Arial Rounded"/>
                <a:cs typeface="Arial Rounded"/>
                <a:sym typeface="Arial Rounded"/>
              </a:rPr>
              <a:t>2 ou 3 ans</a:t>
            </a:r>
            <a:endParaRPr lang="fr-FR" dirty="0"/>
          </a:p>
        </p:txBody>
      </p:sp>
      <p:sp>
        <p:nvSpPr>
          <p:cNvPr id="14" name="Google Shape;366;p21">
            <a:extLst>
              <a:ext uri="{FF2B5EF4-FFF2-40B4-BE49-F238E27FC236}">
                <a16:creationId xmlns:a16="http://schemas.microsoft.com/office/drawing/2014/main" id="{EC82BB4A-383C-4BC4-B1FE-97362028401C}"/>
              </a:ext>
            </a:extLst>
          </p:cNvPr>
          <p:cNvSpPr/>
          <p:nvPr/>
        </p:nvSpPr>
        <p:spPr>
          <a:xfrm>
            <a:off x="3568616" y="3851903"/>
            <a:ext cx="2900125" cy="698600"/>
          </a:xfrm>
          <a:prstGeom prst="roundRect">
            <a:avLst>
              <a:gd name="adj" fmla="val 16667"/>
            </a:avLst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fr-FR" sz="1800" b="1" dirty="0">
                <a:solidFill>
                  <a:srgbClr val="191919"/>
                </a:solidFill>
                <a:ea typeface="Arial Rounded"/>
                <a:cs typeface="Arial Rounded"/>
                <a:sym typeface="Arial Rounded"/>
              </a:rPr>
              <a:t>CPGE</a:t>
            </a:r>
          </a:p>
          <a:p>
            <a:pPr algn="ctr"/>
            <a:r>
              <a:rPr lang="fr-FR" sz="1800" b="1" dirty="0">
                <a:solidFill>
                  <a:srgbClr val="191919"/>
                </a:solidFill>
                <a:sym typeface="Arial Rounded"/>
              </a:rPr>
              <a:t>2 ans</a:t>
            </a:r>
            <a:endParaRPr lang="fr-FR" sz="1800" dirty="0"/>
          </a:p>
        </p:txBody>
      </p:sp>
      <p:cxnSp>
        <p:nvCxnSpPr>
          <p:cNvPr id="15" name="Google Shape;371;p21">
            <a:extLst>
              <a:ext uri="{FF2B5EF4-FFF2-40B4-BE49-F238E27FC236}">
                <a16:creationId xmlns:a16="http://schemas.microsoft.com/office/drawing/2014/main" id="{B73B71A9-A5E8-4BB8-8C53-A02AA8E066CB}"/>
              </a:ext>
            </a:extLst>
          </p:cNvPr>
          <p:cNvCxnSpPr>
            <a:cxnSpLocks/>
          </p:cNvCxnSpPr>
          <p:nvPr/>
        </p:nvCxnSpPr>
        <p:spPr>
          <a:xfrm>
            <a:off x="2141289" y="3158556"/>
            <a:ext cx="0" cy="249313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6" name="Google Shape;376;p21">
            <a:extLst>
              <a:ext uri="{FF2B5EF4-FFF2-40B4-BE49-F238E27FC236}">
                <a16:creationId xmlns:a16="http://schemas.microsoft.com/office/drawing/2014/main" id="{CA0F3E11-E40F-453C-A5CA-E5D7B81301C8}"/>
              </a:ext>
            </a:extLst>
          </p:cNvPr>
          <p:cNvSpPr/>
          <p:nvPr/>
        </p:nvSpPr>
        <p:spPr>
          <a:xfrm>
            <a:off x="9851592" y="3112912"/>
            <a:ext cx="1189320" cy="698545"/>
          </a:xfrm>
          <a:prstGeom prst="roundRect">
            <a:avLst>
              <a:gd name="adj" fmla="val 16667"/>
            </a:avLst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fr-FR" sz="1800" b="1" dirty="0">
                <a:solidFill>
                  <a:srgbClr val="191919"/>
                </a:solidFill>
                <a:ea typeface="Arial Rounded"/>
                <a:cs typeface="Arial Rounded"/>
                <a:sym typeface="Arial Rounded"/>
              </a:rPr>
              <a:t>Licence</a:t>
            </a:r>
            <a:endParaRPr lang="fr-FR" dirty="0"/>
          </a:p>
          <a:p>
            <a:pPr algn="ctr"/>
            <a:r>
              <a:rPr lang="fr-FR" sz="1800" b="1" dirty="0">
                <a:solidFill>
                  <a:srgbClr val="191919"/>
                </a:solidFill>
                <a:ea typeface="Arial Rounded"/>
                <a:cs typeface="Arial Rounded"/>
                <a:sym typeface="Arial Rounded"/>
              </a:rPr>
              <a:t>3 ans</a:t>
            </a:r>
            <a:endParaRPr lang="fr-FR" dirty="0"/>
          </a:p>
        </p:txBody>
      </p:sp>
      <p:sp>
        <p:nvSpPr>
          <p:cNvPr id="17" name="Google Shape;379;p21">
            <a:extLst>
              <a:ext uri="{FF2B5EF4-FFF2-40B4-BE49-F238E27FC236}">
                <a16:creationId xmlns:a16="http://schemas.microsoft.com/office/drawing/2014/main" id="{41F5C645-DD51-44D2-AEFD-121F5D64ECA7}"/>
              </a:ext>
            </a:extLst>
          </p:cNvPr>
          <p:cNvSpPr/>
          <p:nvPr/>
        </p:nvSpPr>
        <p:spPr>
          <a:xfrm>
            <a:off x="1020715" y="1397742"/>
            <a:ext cx="2486318" cy="3562897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fr-FR" sz="2000" b="1" dirty="0">
                <a:solidFill>
                  <a:schemeClr val="lt1"/>
                </a:solidFill>
                <a:ea typeface="Arial Rounded"/>
                <a:cs typeface="Arial Rounded"/>
                <a:sym typeface="Arial Rounded"/>
              </a:rPr>
              <a:t>École  de commerce et d’ingénieurs </a:t>
            </a:r>
          </a:p>
          <a:p>
            <a:pPr algn="ctr"/>
            <a:r>
              <a:rPr lang="fr-FR" sz="2000" b="1" dirty="0">
                <a:solidFill>
                  <a:schemeClr val="lt1"/>
                </a:solidFill>
                <a:ea typeface="Arial Rounded"/>
                <a:cs typeface="Arial Rounded"/>
                <a:sym typeface="Arial Rounded"/>
              </a:rPr>
              <a:t>5 ans</a:t>
            </a:r>
            <a:endParaRPr dirty="0"/>
          </a:p>
          <a:p>
            <a:pPr algn="ctr"/>
            <a:endParaRPr sz="2000" b="1" dirty="0">
              <a:solidFill>
                <a:schemeClr val="lt1"/>
              </a:solidFill>
              <a:latin typeface="Arial Rounded"/>
              <a:ea typeface="Arial Rounded"/>
              <a:cs typeface="Arial Rounded"/>
              <a:sym typeface="Arial Rounded"/>
            </a:endParaRPr>
          </a:p>
          <a:p>
            <a:pPr algn="ctr"/>
            <a:endParaRPr sz="2000" b="1" dirty="0">
              <a:solidFill>
                <a:schemeClr val="lt1"/>
              </a:solidFill>
              <a:latin typeface="Arial Rounded"/>
              <a:ea typeface="Arial Rounded"/>
              <a:cs typeface="Arial Rounded"/>
              <a:sym typeface="Arial Rounded"/>
            </a:endParaRPr>
          </a:p>
          <a:p>
            <a:pPr algn="ctr"/>
            <a:endParaRPr b="1" dirty="0">
              <a:solidFill>
                <a:srgbClr val="191919"/>
              </a:solidFill>
              <a:latin typeface="Arial Rounded"/>
              <a:ea typeface="Arial Rounded"/>
              <a:cs typeface="Arial Rounded"/>
              <a:sym typeface="Arial Rounded"/>
            </a:endParaRPr>
          </a:p>
        </p:txBody>
      </p:sp>
      <p:sp>
        <p:nvSpPr>
          <p:cNvPr id="18" name="Google Shape;380;p21">
            <a:extLst>
              <a:ext uri="{FF2B5EF4-FFF2-40B4-BE49-F238E27FC236}">
                <a16:creationId xmlns:a16="http://schemas.microsoft.com/office/drawing/2014/main" id="{9057FFFA-6D45-43E0-8011-E3C1E77AAA60}"/>
              </a:ext>
            </a:extLst>
          </p:cNvPr>
          <p:cNvSpPr/>
          <p:nvPr/>
        </p:nvSpPr>
        <p:spPr>
          <a:xfrm>
            <a:off x="2790910" y="5316863"/>
            <a:ext cx="7119508" cy="558952"/>
          </a:xfrm>
          <a:prstGeom prst="roundRect">
            <a:avLst>
              <a:gd name="adj" fmla="val 16667"/>
            </a:avLst>
          </a:prstGeom>
          <a:ln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fr-FR" sz="1600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Bac Général avec spécialités SES, maths, histoire géo-</a:t>
            </a:r>
            <a:r>
              <a:rPr lang="fr-FR" sz="1600" b="1" dirty="0" err="1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geopolitique</a:t>
            </a:r>
            <a:r>
              <a:rPr lang="fr-FR" sz="1600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, langues, littératures et culture étrangère (école de commerce)</a:t>
            </a:r>
            <a:endParaRPr sz="1600" b="1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381;p21">
            <a:extLst>
              <a:ext uri="{FF2B5EF4-FFF2-40B4-BE49-F238E27FC236}">
                <a16:creationId xmlns:a16="http://schemas.microsoft.com/office/drawing/2014/main" id="{5705CFD8-8503-4F5D-849D-814DBA6F3B4F}"/>
              </a:ext>
            </a:extLst>
          </p:cNvPr>
          <p:cNvSpPr/>
          <p:nvPr/>
        </p:nvSpPr>
        <p:spPr>
          <a:xfrm>
            <a:off x="1085755" y="3845794"/>
            <a:ext cx="2356231" cy="691756"/>
          </a:xfrm>
          <a:prstGeom prst="roundRect">
            <a:avLst>
              <a:gd name="adj" fmla="val 16667"/>
            </a:avLst>
          </a:prstGeom>
          <a:solidFill>
            <a:srgbClr val="BBD6EE"/>
          </a:soli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fr-FR" sz="1800" b="1" dirty="0">
                <a:solidFill>
                  <a:srgbClr val="191919"/>
                </a:solidFill>
                <a:ea typeface="Arial Rounded"/>
                <a:cs typeface="Arial Rounded"/>
                <a:sym typeface="Arial Rounded"/>
              </a:rPr>
              <a:t>Cycle préparatoire </a:t>
            </a:r>
            <a:endParaRPr lang="fr-FR" dirty="0"/>
          </a:p>
          <a:p>
            <a:pPr algn="ctr"/>
            <a:r>
              <a:rPr lang="fr-FR" sz="1800" b="1" dirty="0">
                <a:solidFill>
                  <a:srgbClr val="191919"/>
                </a:solidFill>
                <a:ea typeface="Arial Rounded"/>
                <a:cs typeface="Arial Rounded"/>
                <a:sym typeface="Arial Rounded"/>
              </a:rPr>
              <a:t>2 ans</a:t>
            </a: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A48B328E-ABDA-4EF0-BEC9-C3D0EB0F653D}"/>
              </a:ext>
            </a:extLst>
          </p:cNvPr>
          <p:cNvSpPr/>
          <p:nvPr/>
        </p:nvSpPr>
        <p:spPr>
          <a:xfrm>
            <a:off x="4381086" y="2428251"/>
            <a:ext cx="1295681" cy="4619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Concours</a:t>
            </a:r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A54E9BCD-F422-4780-A28B-5965FD9A4D6F}"/>
              </a:ext>
            </a:extLst>
          </p:cNvPr>
          <p:cNvSpPr/>
          <p:nvPr/>
        </p:nvSpPr>
        <p:spPr>
          <a:xfrm>
            <a:off x="6954730" y="2439809"/>
            <a:ext cx="3778304" cy="4619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Dossier ou Concours</a:t>
            </a: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789C753D-5E67-4C23-8BCD-F6842BFE15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5404" y="4960639"/>
            <a:ext cx="1339351" cy="231175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3F73F9BE-716D-4368-BAE9-24D7EDB327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576" y="4935030"/>
            <a:ext cx="1339351" cy="231175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CC6FBE66-F27D-491C-A2CE-577F32A195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0003" y="4960045"/>
            <a:ext cx="1339351" cy="231175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4089A219-8D37-4405-AD16-3C989E5BCD6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800" y="4980985"/>
            <a:ext cx="1339351" cy="231175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70DA97A7-91C3-47D2-80BB-7F1507452A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1612" y="5068817"/>
            <a:ext cx="1339351" cy="231175"/>
          </a:xfrm>
          <a:prstGeom prst="rect">
            <a:avLst/>
          </a:prstGeom>
        </p:spPr>
      </p:pic>
      <p:sp>
        <p:nvSpPr>
          <p:cNvPr id="28" name="Google Shape;380;p21">
            <a:extLst>
              <a:ext uri="{FF2B5EF4-FFF2-40B4-BE49-F238E27FC236}">
                <a16:creationId xmlns:a16="http://schemas.microsoft.com/office/drawing/2014/main" id="{006E66D6-C7E5-44B1-B312-A498D63E2472}"/>
              </a:ext>
            </a:extLst>
          </p:cNvPr>
          <p:cNvSpPr/>
          <p:nvPr/>
        </p:nvSpPr>
        <p:spPr>
          <a:xfrm>
            <a:off x="2791833" y="5937752"/>
            <a:ext cx="7119508" cy="534345"/>
          </a:xfrm>
          <a:prstGeom prst="roundRect">
            <a:avLst>
              <a:gd name="adj" fmla="val 16667"/>
            </a:avLst>
          </a:prstGeom>
          <a:ln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fr-FR" sz="1600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Bac Général avec spécialités scientifiques*, STI2D, STL (école d’ingénieurs)</a:t>
            </a:r>
            <a:endParaRPr sz="1600" b="1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" name="Connecteur droit avec flèche 3">
            <a:extLst>
              <a:ext uri="{FF2B5EF4-FFF2-40B4-BE49-F238E27FC236}">
                <a16:creationId xmlns:a16="http://schemas.microsoft.com/office/drawing/2014/main" id="{BF388662-B3A5-4C43-A745-F2F3641954D5}"/>
              </a:ext>
            </a:extLst>
          </p:cNvPr>
          <p:cNvCxnSpPr>
            <a:cxnSpLocks/>
          </p:cNvCxnSpPr>
          <p:nvPr/>
        </p:nvCxnSpPr>
        <p:spPr>
          <a:xfrm flipV="1">
            <a:off x="11401425" y="3324711"/>
            <a:ext cx="0" cy="1777871"/>
          </a:xfrm>
          <a:prstGeom prst="straightConnector1">
            <a:avLst/>
          </a:prstGeom>
          <a:ln w="76200">
            <a:solidFill>
              <a:srgbClr val="CD33C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>
            <a:extLst>
              <a:ext uri="{FF2B5EF4-FFF2-40B4-BE49-F238E27FC236}">
                <a16:creationId xmlns:a16="http://schemas.microsoft.com/office/drawing/2014/main" id="{5509D3A2-C222-4BC2-B9CE-5B9E6BF10AFF}"/>
              </a:ext>
            </a:extLst>
          </p:cNvPr>
          <p:cNvSpPr txBox="1"/>
          <p:nvPr/>
        </p:nvSpPr>
        <p:spPr>
          <a:xfrm>
            <a:off x="11435482" y="4191672"/>
            <a:ext cx="914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rgbClr val="CD33C2"/>
                </a:solidFill>
              </a:rPr>
              <a:t>Licence</a:t>
            </a:r>
          </a:p>
        </p:txBody>
      </p:sp>
      <p:cxnSp>
        <p:nvCxnSpPr>
          <p:cNvPr id="32" name="Connecteur droit avec flèche 31">
            <a:extLst>
              <a:ext uri="{FF2B5EF4-FFF2-40B4-BE49-F238E27FC236}">
                <a16:creationId xmlns:a16="http://schemas.microsoft.com/office/drawing/2014/main" id="{800BAEBA-6CA5-4D66-A462-B5C67FF7901A}"/>
              </a:ext>
            </a:extLst>
          </p:cNvPr>
          <p:cNvCxnSpPr>
            <a:cxnSpLocks/>
          </p:cNvCxnSpPr>
          <p:nvPr/>
        </p:nvCxnSpPr>
        <p:spPr>
          <a:xfrm flipH="1" flipV="1">
            <a:off x="11392851" y="1397742"/>
            <a:ext cx="921" cy="1492429"/>
          </a:xfrm>
          <a:prstGeom prst="straightConnector1">
            <a:avLst/>
          </a:prstGeom>
          <a:ln w="76200">
            <a:solidFill>
              <a:srgbClr val="46BFE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35">
            <a:extLst>
              <a:ext uri="{FF2B5EF4-FFF2-40B4-BE49-F238E27FC236}">
                <a16:creationId xmlns:a16="http://schemas.microsoft.com/office/drawing/2014/main" id="{B561785A-E656-4ABD-A409-B122873C4632}"/>
              </a:ext>
            </a:extLst>
          </p:cNvPr>
          <p:cNvSpPr txBox="1"/>
          <p:nvPr/>
        </p:nvSpPr>
        <p:spPr>
          <a:xfrm>
            <a:off x="11424584" y="2009927"/>
            <a:ext cx="914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rgbClr val="46BFEE"/>
                </a:solidFill>
              </a:rPr>
              <a:t>Master</a:t>
            </a:r>
          </a:p>
        </p:txBody>
      </p:sp>
      <p:cxnSp>
        <p:nvCxnSpPr>
          <p:cNvPr id="37" name="Connecteur droit avec flèche 36">
            <a:extLst>
              <a:ext uri="{FF2B5EF4-FFF2-40B4-BE49-F238E27FC236}">
                <a16:creationId xmlns:a16="http://schemas.microsoft.com/office/drawing/2014/main" id="{6B57E474-9B69-49EF-A580-694DD6C82A3C}"/>
              </a:ext>
            </a:extLst>
          </p:cNvPr>
          <p:cNvCxnSpPr>
            <a:cxnSpLocks/>
          </p:cNvCxnSpPr>
          <p:nvPr/>
        </p:nvCxnSpPr>
        <p:spPr>
          <a:xfrm flipH="1" flipV="1">
            <a:off x="9440379" y="785159"/>
            <a:ext cx="1" cy="574903"/>
          </a:xfrm>
          <a:prstGeom prst="straightConnector1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oneTexte 37">
            <a:extLst>
              <a:ext uri="{FF2B5EF4-FFF2-40B4-BE49-F238E27FC236}">
                <a16:creationId xmlns:a16="http://schemas.microsoft.com/office/drawing/2014/main" id="{3317FC92-C8C7-4E14-BF16-04575F8C5148}"/>
              </a:ext>
            </a:extLst>
          </p:cNvPr>
          <p:cNvSpPr txBox="1"/>
          <p:nvPr/>
        </p:nvSpPr>
        <p:spPr>
          <a:xfrm>
            <a:off x="9007555" y="428374"/>
            <a:ext cx="914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Doctorat</a:t>
            </a:r>
          </a:p>
        </p:txBody>
      </p:sp>
      <p:cxnSp>
        <p:nvCxnSpPr>
          <p:cNvPr id="39" name="Connecteur droit avec flèche 38">
            <a:extLst>
              <a:ext uri="{FF2B5EF4-FFF2-40B4-BE49-F238E27FC236}">
                <a16:creationId xmlns:a16="http://schemas.microsoft.com/office/drawing/2014/main" id="{438EBB70-4966-445B-9019-ED0F6349D8F7}"/>
              </a:ext>
            </a:extLst>
          </p:cNvPr>
          <p:cNvCxnSpPr>
            <a:cxnSpLocks/>
          </p:cNvCxnSpPr>
          <p:nvPr/>
        </p:nvCxnSpPr>
        <p:spPr>
          <a:xfrm flipV="1">
            <a:off x="760469" y="3264678"/>
            <a:ext cx="0" cy="1777871"/>
          </a:xfrm>
          <a:prstGeom prst="straightConnector1">
            <a:avLst/>
          </a:prstGeom>
          <a:ln w="76200">
            <a:solidFill>
              <a:srgbClr val="CD33C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oneTexte 39">
            <a:extLst>
              <a:ext uri="{FF2B5EF4-FFF2-40B4-BE49-F238E27FC236}">
                <a16:creationId xmlns:a16="http://schemas.microsoft.com/office/drawing/2014/main" id="{F20648EF-8BB7-42D4-A4B1-00F12081844D}"/>
              </a:ext>
            </a:extLst>
          </p:cNvPr>
          <p:cNvSpPr txBox="1"/>
          <p:nvPr/>
        </p:nvSpPr>
        <p:spPr>
          <a:xfrm>
            <a:off x="-13221" y="4121973"/>
            <a:ext cx="914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rgbClr val="CD33C2"/>
                </a:solidFill>
              </a:rPr>
              <a:t>Licence</a:t>
            </a:r>
          </a:p>
        </p:txBody>
      </p:sp>
      <p:cxnSp>
        <p:nvCxnSpPr>
          <p:cNvPr id="41" name="Connecteur droit avec flèche 40">
            <a:extLst>
              <a:ext uri="{FF2B5EF4-FFF2-40B4-BE49-F238E27FC236}">
                <a16:creationId xmlns:a16="http://schemas.microsoft.com/office/drawing/2014/main" id="{50AD7F6D-3DE6-4B6B-BEA3-9AC419519BCE}"/>
              </a:ext>
            </a:extLst>
          </p:cNvPr>
          <p:cNvCxnSpPr>
            <a:cxnSpLocks/>
          </p:cNvCxnSpPr>
          <p:nvPr/>
        </p:nvCxnSpPr>
        <p:spPr>
          <a:xfrm flipH="1" flipV="1">
            <a:off x="768463" y="1571489"/>
            <a:ext cx="921" cy="1492429"/>
          </a:xfrm>
          <a:prstGeom prst="straightConnector1">
            <a:avLst/>
          </a:prstGeom>
          <a:ln w="76200">
            <a:solidFill>
              <a:srgbClr val="46BFE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ZoneTexte 41">
            <a:extLst>
              <a:ext uri="{FF2B5EF4-FFF2-40B4-BE49-F238E27FC236}">
                <a16:creationId xmlns:a16="http://schemas.microsoft.com/office/drawing/2014/main" id="{B26A8803-97C6-4DC9-AE00-CEF9E2E532CA}"/>
              </a:ext>
            </a:extLst>
          </p:cNvPr>
          <p:cNvSpPr txBox="1"/>
          <p:nvPr/>
        </p:nvSpPr>
        <p:spPr>
          <a:xfrm>
            <a:off x="45766" y="2283797"/>
            <a:ext cx="914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rgbClr val="46BFEE"/>
                </a:solidFill>
              </a:rPr>
              <a:t>Master</a:t>
            </a:r>
          </a:p>
        </p:txBody>
      </p:sp>
      <p:cxnSp>
        <p:nvCxnSpPr>
          <p:cNvPr id="43" name="Connecteur droit avec flèche 42">
            <a:extLst>
              <a:ext uri="{FF2B5EF4-FFF2-40B4-BE49-F238E27FC236}">
                <a16:creationId xmlns:a16="http://schemas.microsoft.com/office/drawing/2014/main" id="{389B5930-15BE-4349-8830-785BBFC77EDC}"/>
              </a:ext>
            </a:extLst>
          </p:cNvPr>
          <p:cNvCxnSpPr>
            <a:cxnSpLocks/>
          </p:cNvCxnSpPr>
          <p:nvPr/>
        </p:nvCxnSpPr>
        <p:spPr>
          <a:xfrm flipH="1" flipV="1">
            <a:off x="1564892" y="774718"/>
            <a:ext cx="1" cy="574903"/>
          </a:xfrm>
          <a:prstGeom prst="straightConnector1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>
            <a:extLst>
              <a:ext uri="{FF2B5EF4-FFF2-40B4-BE49-F238E27FC236}">
                <a16:creationId xmlns:a16="http://schemas.microsoft.com/office/drawing/2014/main" id="{1C3AC4B7-D418-4BBD-8DB2-CC9E69042548}"/>
              </a:ext>
            </a:extLst>
          </p:cNvPr>
          <p:cNvSpPr txBox="1"/>
          <p:nvPr/>
        </p:nvSpPr>
        <p:spPr>
          <a:xfrm>
            <a:off x="1132157" y="541676"/>
            <a:ext cx="914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Doctorat</a:t>
            </a:r>
          </a:p>
        </p:txBody>
      </p:sp>
    </p:spTree>
    <p:extLst>
      <p:ext uri="{BB962C8B-B14F-4D97-AF65-F5344CB8AC3E}">
        <p14:creationId xmlns:p14="http://schemas.microsoft.com/office/powerpoint/2010/main" val="2215591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591CA902-1CFB-4642-923B-7422EA3E7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4450" y="844550"/>
            <a:ext cx="4248150" cy="8699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800" b="1" dirty="0">
                <a:solidFill>
                  <a:srgbClr val="1E3C90"/>
                </a:solidFill>
              </a:rPr>
              <a:t>5- Conclusion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5EA93E3-5BD9-4AB1-93D8-56754FCA4377}"/>
              </a:ext>
            </a:extLst>
          </p:cNvPr>
          <p:cNvSpPr txBox="1"/>
          <p:nvPr/>
        </p:nvSpPr>
        <p:spPr>
          <a:xfrm>
            <a:off x="3571875" y="2809875"/>
            <a:ext cx="8201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Présentée par </a:t>
            </a:r>
            <a:r>
              <a:rPr lang="fr-F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Catherine Romuald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11330609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00DCB3D3-69A4-4B2B-BD1F-4052292BC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850" y="2754387"/>
            <a:ext cx="10515600" cy="1349226"/>
          </a:xfrm>
        </p:spPr>
        <p:txBody>
          <a:bodyPr/>
          <a:lstStyle/>
          <a:p>
            <a:pPr algn="ctr"/>
            <a:r>
              <a:rPr lang="fr-FR" dirty="0"/>
              <a:t>Merci!</a:t>
            </a:r>
          </a:p>
        </p:txBody>
      </p:sp>
    </p:spTree>
    <p:extLst>
      <p:ext uri="{BB962C8B-B14F-4D97-AF65-F5344CB8AC3E}">
        <p14:creationId xmlns:p14="http://schemas.microsoft.com/office/powerpoint/2010/main" val="2665556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6D4A55BC-7434-4F67-8628-FD8F034DC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825" y="415758"/>
            <a:ext cx="10515600" cy="1325563"/>
          </a:xfrm>
        </p:spPr>
        <p:txBody>
          <a:bodyPr>
            <a:normAutofit/>
          </a:bodyPr>
          <a:lstStyle/>
          <a:p>
            <a:r>
              <a:rPr lang="fr-FR" sz="4000" dirty="0"/>
              <a:t>Déroulement du webinaire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D3CA6C4F-279A-4EBA-86E9-3167BEBA2E2F}"/>
              </a:ext>
            </a:extLst>
          </p:cNvPr>
          <p:cNvSpPr txBox="1"/>
          <p:nvPr/>
        </p:nvSpPr>
        <p:spPr>
          <a:xfrm>
            <a:off x="1085850" y="1741321"/>
            <a:ext cx="96774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1- Introduction par </a:t>
            </a:r>
            <a:r>
              <a:rPr lang="fr-FR" sz="1800" dirty="0">
                <a:effectLst/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Gilles Demarquet et Catherine Romuald</a:t>
            </a:r>
          </a:p>
          <a:p>
            <a:endParaRPr lang="fr-FR" sz="1800" dirty="0">
              <a:effectLst/>
              <a:latin typeface="Apto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dirty="0">
                <a:effectLst/>
                <a:latin typeface="Aptos"/>
                <a:ea typeface="Times New Roman" panose="02020603050405020304" pitchFamily="18" charset="0"/>
                <a:cs typeface="Calibri" panose="020F0502020204030204" pitchFamily="34" charset="0"/>
              </a:rPr>
              <a:t>2- Présentation et intervention de Philippe Choquet, président de la </a:t>
            </a:r>
            <a:r>
              <a:rPr lang="fr-FR" dirty="0" err="1">
                <a:latin typeface="Aptos"/>
                <a:ea typeface="Times New Roman" panose="02020603050405020304" pitchFamily="18" charset="0"/>
                <a:cs typeface="Calibri" panose="020F0502020204030204" pitchFamily="34" charset="0"/>
              </a:rPr>
              <a:t>Fesic</a:t>
            </a:r>
            <a:endParaRPr lang="fr-FR" dirty="0">
              <a:effectLst/>
              <a:latin typeface="Aptos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>
                <a:effectLst/>
                <a:latin typeface="Aptos"/>
                <a:ea typeface="Times New Roman" panose="02020603050405020304" pitchFamily="18" charset="0"/>
                <a:cs typeface="Calibri" panose="020F0502020204030204" pitchFamily="34" charset="0"/>
              </a:rPr>
              <a:t>Présentation de la </a:t>
            </a:r>
            <a:r>
              <a:rPr lang="fr-FR" b="1" dirty="0" err="1">
                <a:effectLst/>
                <a:latin typeface="Aptos"/>
                <a:ea typeface="Times New Roman" panose="02020603050405020304" pitchFamily="18" charset="0"/>
                <a:cs typeface="Calibri" panose="020F0502020204030204" pitchFamily="34" charset="0"/>
              </a:rPr>
              <a:t>Fesic</a:t>
            </a:r>
            <a:endParaRPr lang="fr-FR" b="1" dirty="0">
              <a:effectLst/>
              <a:latin typeface="Aptos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>
                <a:latin typeface="Aptos"/>
                <a:ea typeface="Times New Roman" panose="02020603050405020304" pitchFamily="18" charset="0"/>
                <a:cs typeface="Calibri" panose="020F0502020204030204" pitchFamily="34" charset="0"/>
              </a:rPr>
              <a:t>L’enseignement supérieur en France</a:t>
            </a:r>
            <a:endParaRPr lang="fr-FR" b="1" dirty="0">
              <a:effectLst/>
              <a:latin typeface="Aptos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>
                <a:latin typeface="Aptos"/>
                <a:ea typeface="Times New Roman" panose="02020603050405020304" pitchFamily="18" charset="0"/>
                <a:cs typeface="Calibri" panose="020F0502020204030204" pitchFamily="34" charset="0"/>
              </a:rPr>
              <a:t>L</a:t>
            </a:r>
            <a:r>
              <a:rPr lang="fr-FR" b="1" dirty="0">
                <a:effectLst/>
                <a:latin typeface="Aptos"/>
                <a:ea typeface="Times New Roman" panose="02020603050405020304" pitchFamily="18" charset="0"/>
                <a:cs typeface="Calibri" panose="020F0502020204030204" pitchFamily="34" charset="0"/>
              </a:rPr>
              <a:t>es 3 questions à se poser en tant que parents quand on fait le choix du supérieur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b="1" dirty="0">
              <a:latin typeface="Aptos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fr-FR" dirty="0">
                <a:latin typeface="Aptos"/>
                <a:ea typeface="Times New Roman" panose="02020603050405020304" pitchFamily="18" charset="0"/>
                <a:cs typeface="Calibri" panose="020F0502020204030204" pitchFamily="34" charset="0"/>
              </a:rPr>
              <a:t>3-</a:t>
            </a:r>
            <a:r>
              <a:rPr lang="fr-FR" b="1" dirty="0">
                <a:latin typeface="Aptos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fr-FR" dirty="0">
                <a:latin typeface="Aptos"/>
                <a:ea typeface="Times New Roman" panose="02020603050405020304" pitchFamily="18" charset="0"/>
                <a:cs typeface="Calibri" panose="020F0502020204030204" pitchFamily="34" charset="0"/>
              </a:rPr>
              <a:t>Les EESPIG de l’enseignement catholique</a:t>
            </a:r>
          </a:p>
          <a:p>
            <a:endParaRPr lang="fr-FR" b="1" dirty="0">
              <a:latin typeface="Aptos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Des questions ?</a:t>
            </a:r>
            <a:endParaRPr lang="fr-FR" b="1" dirty="0">
              <a:effectLst/>
              <a:latin typeface="Aptos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fr-FR" dirty="0">
              <a:latin typeface="Aptos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fr-FR" dirty="0">
                <a:effectLst/>
                <a:latin typeface="Aptos"/>
                <a:ea typeface="Times New Roman" panose="02020603050405020304" pitchFamily="18" charset="0"/>
                <a:cs typeface="Calibri" panose="020F0502020204030204" pitchFamily="34" charset="0"/>
              </a:rPr>
              <a:t>4-</a:t>
            </a:r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Parcours d’études dans l’enseignement supérieur privé</a:t>
            </a:r>
          </a:p>
          <a:p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fr-FR" sz="1400" i="1" dirty="0">
                <a:latin typeface="Calibri" panose="020F0502020204030204" pitchFamily="34" charset="0"/>
                <a:cs typeface="Calibri" panose="020F0502020204030204" pitchFamily="34" charset="0"/>
              </a:rPr>
              <a:t>(écoles de commerce et d’ingénieurs)</a:t>
            </a:r>
          </a:p>
          <a:p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5- 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Conclusion par Catherine Romuald</a:t>
            </a:r>
            <a:endParaRPr lang="fr-FR" dirty="0"/>
          </a:p>
          <a:p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dirty="0">
                <a:effectLst/>
                <a:latin typeface="Aptos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fr-FR" dirty="0">
              <a:effectLst/>
              <a:latin typeface="Aptos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dirty="0"/>
              <a:t> 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72FBFDE6-CBB6-4A4F-B8B9-B15DA3AC07A0}"/>
              </a:ext>
            </a:extLst>
          </p:cNvPr>
          <p:cNvSpPr txBox="1"/>
          <p:nvPr/>
        </p:nvSpPr>
        <p:spPr>
          <a:xfrm>
            <a:off x="7953375" y="2343150"/>
            <a:ext cx="37465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>
                <a:latin typeface="Aptos"/>
                <a:ea typeface="Times New Roman" panose="02020603050405020304" pitchFamily="18" charset="0"/>
                <a:cs typeface="Calibri" panose="020F0502020204030204" pitchFamily="34" charset="0"/>
              </a:rPr>
              <a:t>(Fédération d’enseignement supérieur d’intérêt collectif) </a:t>
            </a:r>
            <a:r>
              <a:rPr lang="fr-FR" sz="1200" dirty="0">
                <a:effectLst/>
                <a:latin typeface="Aptos"/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1032311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4">
            <a:extLst>
              <a:ext uri="{FF2B5EF4-FFF2-40B4-BE49-F238E27FC236}">
                <a16:creationId xmlns:a16="http://schemas.microsoft.com/office/drawing/2014/main" id="{B1DA789F-56F8-425D-A9C8-8EDF1CE84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825" y="415758"/>
            <a:ext cx="10515600" cy="1325563"/>
          </a:xfrm>
        </p:spPr>
        <p:txBody>
          <a:bodyPr>
            <a:normAutofit/>
          </a:bodyPr>
          <a:lstStyle/>
          <a:p>
            <a:r>
              <a:rPr lang="fr-FR" sz="4000" dirty="0"/>
              <a:t>1- Introduction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00604AD-23B1-4696-BCC9-D411C9F1B7A4}"/>
              </a:ext>
            </a:extLst>
          </p:cNvPr>
          <p:cNvSpPr txBox="1"/>
          <p:nvPr/>
        </p:nvSpPr>
        <p:spPr>
          <a:xfrm>
            <a:off x="2533650" y="2333625"/>
            <a:ext cx="8201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Présentée par </a:t>
            </a:r>
            <a:r>
              <a:rPr lang="fr-F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Gilles Demarquet et Catherine Romuald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2553058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28A4A591-8194-4524-BB7A-2BCB85BFF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3987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fr-FR" dirty="0"/>
              <a:t>Qui sommes-nous ?</a:t>
            </a:r>
          </a:p>
          <a:p>
            <a:pPr marL="0" indent="0">
              <a:buNone/>
            </a:pPr>
            <a:endParaRPr lang="fr-FR" sz="1050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Créée en 1969, première fédération des grandes écoles associatives en contrat avec l’État issues des grandes écoles catholiques </a:t>
            </a:r>
          </a:p>
          <a:p>
            <a:pPr marL="0" indent="0">
              <a:buNone/>
            </a:pPr>
            <a:endParaRPr lang="fr-FR" sz="16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fr-FR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30 grandes écoles (ingénieurs, management, art et sciences humaines), pour un total de plus de 80 000 étudiants et apprentis</a:t>
            </a:r>
          </a:p>
          <a:p>
            <a:pPr marL="0" indent="0">
              <a:lnSpc>
                <a:spcPct val="100000"/>
              </a:lnSpc>
              <a:buNone/>
            </a:pPr>
            <a:endParaRPr lang="fr-FR" sz="16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fr-FR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Attachée à </a:t>
            </a:r>
            <a:r>
              <a:rPr lang="fr-FR" sz="1800" dirty="0">
                <a:solidFill>
                  <a:srgbClr val="000000"/>
                </a:solidFill>
                <a:latin typeface="Calibri" panose="020F0502020204030204" pitchFamily="34" charset="0"/>
              </a:rPr>
              <a:t>gestion transparente 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de l’enseignement supérieur privé, la FESIC œuvre dans le sens de l’intérêt collectif, au service de ses membres et des jeunes</a:t>
            </a:r>
          </a:p>
          <a:p>
            <a:pPr marL="0" indent="0">
              <a:lnSpc>
                <a:spcPct val="100000"/>
              </a:lnSpc>
              <a:buNone/>
            </a:pPr>
            <a:endParaRPr lang="fr-FR" sz="16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fr-FR" sz="1800" dirty="0">
                <a:solidFill>
                  <a:srgbClr val="000000"/>
                </a:solidFill>
                <a:latin typeface="Calibri" panose="020F0502020204030204" pitchFamily="34" charset="0"/>
              </a:rPr>
              <a:t>La </a:t>
            </a:r>
            <a:r>
              <a:rPr lang="fr-FR" sz="1800" dirty="0" err="1">
                <a:solidFill>
                  <a:srgbClr val="000000"/>
                </a:solidFill>
                <a:latin typeface="Calibri" panose="020F0502020204030204" pitchFamily="34" charset="0"/>
              </a:rPr>
              <a:t>Fesic</a:t>
            </a:r>
            <a:r>
              <a:rPr lang="fr-FR" sz="1800" dirty="0">
                <a:solidFill>
                  <a:srgbClr val="000000"/>
                </a:solidFill>
                <a:latin typeface="Calibri" panose="020F0502020204030204" pitchFamily="34" charset="0"/>
              </a:rPr>
              <a:t> aide les familles et les jeunes à réaliser un choix d’école éclairé pour leur permettre de concrétiser leur projet personnel et professionnel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D193049F-F14B-43F3-A2FA-FF72ADD758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500" y="3597191"/>
            <a:ext cx="1145535" cy="452438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8C7697CC-4D2D-40B9-AA69-9A535F661D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49" y="3547185"/>
            <a:ext cx="787090" cy="41910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8F0BC94-8C71-4EA5-8C39-D8078BC8FDE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6875" y="3459079"/>
            <a:ext cx="1238250" cy="590550"/>
          </a:xfrm>
          <a:prstGeom prst="rect">
            <a:avLst/>
          </a:prstGeom>
        </p:spPr>
      </p:pic>
      <p:sp>
        <p:nvSpPr>
          <p:cNvPr id="3" name="Titre 2">
            <a:extLst>
              <a:ext uri="{FF2B5EF4-FFF2-40B4-BE49-F238E27FC236}">
                <a16:creationId xmlns:a16="http://schemas.microsoft.com/office/drawing/2014/main" id="{F40FF41C-EE5A-452A-87DA-84D0CD9AE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9675" y="339558"/>
            <a:ext cx="10515600" cy="1325563"/>
          </a:xfrm>
        </p:spPr>
        <p:txBody>
          <a:bodyPr>
            <a:normAutofit/>
          </a:bodyPr>
          <a:lstStyle/>
          <a:p>
            <a:r>
              <a:rPr lang="fr-FR" sz="3200" dirty="0"/>
              <a:t>2- La </a:t>
            </a:r>
            <a:r>
              <a:rPr lang="fr-FR" sz="3200" dirty="0" err="1"/>
              <a:t>Fesic</a:t>
            </a:r>
            <a:r>
              <a:rPr lang="fr-FR" sz="3200" dirty="0"/>
              <a:t> (</a:t>
            </a:r>
            <a:r>
              <a:rPr lang="fr-FR" sz="1600" dirty="0"/>
              <a:t>Fédération des établissements d'Enseignement Supérieur d'Intérêt Collectif</a:t>
            </a:r>
            <a:r>
              <a:rPr lang="fr-FR" sz="3200" dirty="0"/>
              <a:t>)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485E75BF-1F29-4E59-A32F-3066011A852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3506704"/>
            <a:ext cx="984250" cy="59055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4A1DE9BD-E4B8-4327-877C-901EB9EC915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4074" y="3637672"/>
            <a:ext cx="657226" cy="328613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A219FAEE-5159-49DE-8D30-5D009E0460F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6508" y="3575887"/>
            <a:ext cx="392268" cy="394019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D964B45D-7FA5-4D84-A83D-34E01B4478F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3976" y="3637671"/>
            <a:ext cx="726868" cy="328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709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0BAB098F-21E7-4F43-A233-E9713936F5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354"/>
          <a:stretch/>
        </p:blipFill>
        <p:spPr>
          <a:xfrm>
            <a:off x="1517801" y="1866900"/>
            <a:ext cx="9083525" cy="4772067"/>
          </a:xfrm>
          <a:prstGeom prst="rect">
            <a:avLst/>
          </a:prstGeom>
        </p:spPr>
      </p:pic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8F701B60-284B-4E45-820D-5490B7642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701675"/>
            <a:ext cx="10515600" cy="116522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sz="4000" b="1" dirty="0">
                <a:solidFill>
                  <a:srgbClr val="243A71"/>
                </a:solidFill>
                <a:latin typeface="Exo 2 Semi Bold" panose="00000700000000000000"/>
                <a:ea typeface="+mj-ea"/>
                <a:cs typeface="+mj-cs"/>
              </a:rPr>
              <a:t>2- L’enseignement supérieur en France</a:t>
            </a:r>
          </a:p>
          <a:p>
            <a:endParaRPr 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3910FD4-106C-4E1F-8C0D-4D29D9051F03}"/>
              </a:ext>
            </a:extLst>
          </p:cNvPr>
          <p:cNvSpPr/>
          <p:nvPr/>
        </p:nvSpPr>
        <p:spPr>
          <a:xfrm>
            <a:off x="1517801" y="6248400"/>
            <a:ext cx="3358999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B8F895-3CCD-4BDD-B93C-F662BF10BA24}"/>
              </a:ext>
            </a:extLst>
          </p:cNvPr>
          <p:cNvSpPr/>
          <p:nvPr/>
        </p:nvSpPr>
        <p:spPr>
          <a:xfrm>
            <a:off x="4505325" y="3524250"/>
            <a:ext cx="828675" cy="247650"/>
          </a:xfrm>
          <a:prstGeom prst="rect">
            <a:avLst/>
          </a:prstGeom>
          <a:solidFill>
            <a:srgbClr val="8FAA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E4CEB6B-186A-46FE-808D-0BB98E2DCE11}"/>
              </a:ext>
            </a:extLst>
          </p:cNvPr>
          <p:cNvSpPr/>
          <p:nvPr/>
        </p:nvSpPr>
        <p:spPr>
          <a:xfrm>
            <a:off x="5334000" y="3276600"/>
            <a:ext cx="238125" cy="247650"/>
          </a:xfrm>
          <a:prstGeom prst="rect">
            <a:avLst/>
          </a:prstGeom>
          <a:solidFill>
            <a:srgbClr val="8FAA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2583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995B1F90-65D0-4481-8946-2C03DA9C0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900" y="658822"/>
            <a:ext cx="10515600" cy="1325563"/>
          </a:xfrm>
        </p:spPr>
        <p:txBody>
          <a:bodyPr>
            <a:normAutofit/>
          </a:bodyPr>
          <a:lstStyle/>
          <a:p>
            <a:r>
              <a:rPr lang="fr-FR" sz="3600" b="1" dirty="0">
                <a:latin typeface="Exo 2" panose="000005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2- L</a:t>
            </a:r>
            <a:r>
              <a:rPr lang="fr-FR" sz="3600" b="1" dirty="0">
                <a:effectLst/>
                <a:latin typeface="Exo 2" panose="000005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es 3 questions à se poser en tant </a:t>
            </a:r>
            <a:br>
              <a:rPr lang="fr-FR" sz="3600" b="1" dirty="0">
                <a:effectLst/>
                <a:latin typeface="Exo 2" panose="000005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fr-FR" sz="3600" b="1" dirty="0">
                <a:effectLst/>
                <a:latin typeface="Exo 2" panose="000005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que parents quand on fait le choix du supérieur</a:t>
            </a:r>
            <a:endParaRPr lang="fr-FR" sz="3600" b="1" dirty="0">
              <a:latin typeface="Exo 2" panose="00000500000000000000" pitchFamily="50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9F5CE26-57DC-4712-8787-F94126AC70C0}"/>
              </a:ext>
            </a:extLst>
          </p:cNvPr>
          <p:cNvSpPr txBox="1"/>
          <p:nvPr/>
        </p:nvSpPr>
        <p:spPr>
          <a:xfrm>
            <a:off x="247650" y="2112831"/>
            <a:ext cx="8648700" cy="5587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00200" lvl="3" indent="-2286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1828800" algn="l"/>
              </a:tabLst>
            </a:pP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Calibri" panose="020F0502020204030204" pitchFamily="34" charset="0"/>
              </a:rPr>
              <a:t> Est-ce que la formation est sur </a:t>
            </a:r>
            <a:r>
              <a:rPr lang="fr-FR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Calibri" panose="020F0502020204030204" pitchFamily="34" charset="0"/>
              </a:rPr>
              <a:t>Parcoursup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Calibri" panose="020F0502020204030204" pitchFamily="34" charset="0"/>
              </a:rPr>
              <a:t> ?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312B0114-1391-424F-A90F-7C1F58EDAEB0}"/>
              </a:ext>
            </a:extLst>
          </p:cNvPr>
          <p:cNvSpPr txBox="1"/>
          <p:nvPr/>
        </p:nvSpPr>
        <p:spPr>
          <a:xfrm>
            <a:off x="1952624" y="2928466"/>
            <a:ext cx="8486776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>
                <a:latin typeface="Exo light"/>
              </a:rPr>
              <a:t>1</a:t>
            </a:r>
            <a:r>
              <a:rPr lang="fr-FR" baseline="30000" dirty="0">
                <a:latin typeface="Exo light"/>
              </a:rPr>
              <a:t>re</a:t>
            </a:r>
            <a:r>
              <a:rPr lang="fr-FR" dirty="0">
                <a:latin typeface="Exo light"/>
              </a:rPr>
              <a:t> gage de sérieux car contrôlée par l’Etat donc se soumet aux règles de présentation, de sélection et au calendrier exigeant mais nécessaire de </a:t>
            </a:r>
            <a:r>
              <a:rPr lang="fr-FR" dirty="0" err="1">
                <a:latin typeface="Exo light"/>
              </a:rPr>
              <a:t>Parcoursup</a:t>
            </a:r>
            <a:r>
              <a:rPr lang="fr-FR" dirty="0">
                <a:latin typeface="Exo light"/>
              </a:rPr>
              <a:t>, édictés par le ministère de l’Enseignement supérieur</a:t>
            </a:r>
          </a:p>
          <a:p>
            <a:endParaRPr lang="fr-FR" sz="1600" dirty="0">
              <a:latin typeface="Exo light"/>
            </a:endParaRPr>
          </a:p>
          <a:p>
            <a:endParaRPr lang="fr-FR" sz="1600" dirty="0">
              <a:latin typeface="Exo ligh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>
                <a:latin typeface="Exo light"/>
              </a:rPr>
              <a:t>Ministère qui encadre également les pratiques des établissements présents sur </a:t>
            </a:r>
            <a:r>
              <a:rPr lang="fr-FR" dirty="0" err="1">
                <a:latin typeface="Exo light"/>
              </a:rPr>
              <a:t>Parcoursup</a:t>
            </a:r>
            <a:r>
              <a:rPr lang="fr-FR" dirty="0">
                <a:latin typeface="Exo light"/>
              </a:rPr>
              <a:t>. </a:t>
            </a:r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696834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5831DA4-6B70-4966-82AC-2A5D167C38EC}"/>
              </a:ext>
            </a:extLst>
          </p:cNvPr>
          <p:cNvSpPr txBox="1"/>
          <p:nvPr/>
        </p:nvSpPr>
        <p:spPr>
          <a:xfrm>
            <a:off x="428624" y="1765310"/>
            <a:ext cx="9610725" cy="8778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3">
              <a:lnSpc>
                <a:spcPct val="115000"/>
              </a:lnSpc>
              <a:spcAft>
                <a:spcPts val="800"/>
              </a:spcAft>
              <a:tabLst>
                <a:tab pos="1828800" algn="l"/>
              </a:tabLst>
            </a:pPr>
            <a:endParaRPr lang="fr-FR" sz="1600" dirty="0">
              <a:effectLst/>
              <a:latin typeface="Aptos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3">
              <a:lnSpc>
                <a:spcPct val="115000"/>
              </a:lnSpc>
              <a:spcAft>
                <a:spcPts val="800"/>
              </a:spcAft>
              <a:tabLst>
                <a:tab pos="1828800" algn="l"/>
              </a:tabLst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Calibri" panose="020F0502020204030204" pitchFamily="34" charset="0"/>
              </a:rPr>
              <a:t>2. Est-ce que le diplôme est reconnu ? </a:t>
            </a: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itre 2">
            <a:extLst>
              <a:ext uri="{FF2B5EF4-FFF2-40B4-BE49-F238E27FC236}">
                <a16:creationId xmlns:a16="http://schemas.microsoft.com/office/drawing/2014/main" id="{4C97460C-D046-4699-BF8B-D4044F361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900" y="582622"/>
            <a:ext cx="10515600" cy="1325563"/>
          </a:xfrm>
        </p:spPr>
        <p:txBody>
          <a:bodyPr>
            <a:normAutofit/>
          </a:bodyPr>
          <a:lstStyle/>
          <a:p>
            <a:r>
              <a:rPr lang="fr-FR" sz="3600" b="1" dirty="0">
                <a:latin typeface="Exo 2" panose="000005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2- L</a:t>
            </a:r>
            <a:r>
              <a:rPr lang="fr-FR" sz="3600" b="1" dirty="0">
                <a:effectLst/>
                <a:latin typeface="Exo 2" panose="000005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es 3 questions à se poser en tant </a:t>
            </a:r>
            <a:br>
              <a:rPr lang="fr-FR" sz="3600" b="1" dirty="0">
                <a:effectLst/>
                <a:latin typeface="Exo 2" panose="000005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fr-FR" sz="3600" b="1" dirty="0">
                <a:effectLst/>
                <a:latin typeface="Exo 2" panose="000005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que parents quand on fait le choix du supérieur</a:t>
            </a:r>
            <a:endParaRPr lang="fr-FR" sz="3600" b="1" dirty="0">
              <a:latin typeface="Exo 2" panose="00000500000000000000" pitchFamily="50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70B5FF91-57EC-4569-B5B9-39E136B64877}"/>
              </a:ext>
            </a:extLst>
          </p:cNvPr>
          <p:cNvSpPr txBox="1"/>
          <p:nvPr/>
        </p:nvSpPr>
        <p:spPr>
          <a:xfrm>
            <a:off x="8134350" y="3075271"/>
            <a:ext cx="1262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Titre RNCP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AF01E08-7EC7-4A93-A39C-2D45E1F3B08B}"/>
              </a:ext>
            </a:extLst>
          </p:cNvPr>
          <p:cNvSpPr txBox="1"/>
          <p:nvPr/>
        </p:nvSpPr>
        <p:spPr>
          <a:xfrm>
            <a:off x="2670723" y="3075271"/>
            <a:ext cx="1773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Diplôme certifié 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A1C5AF2F-86D7-41E2-A32C-FE604488F7A2}"/>
              </a:ext>
            </a:extLst>
          </p:cNvPr>
          <p:cNvCxnSpPr>
            <a:cxnSpLocks/>
          </p:cNvCxnSpPr>
          <p:nvPr/>
        </p:nvCxnSpPr>
        <p:spPr>
          <a:xfrm>
            <a:off x="6229350" y="3667449"/>
            <a:ext cx="0" cy="1137182"/>
          </a:xfrm>
          <a:prstGeom prst="line">
            <a:avLst/>
          </a:prstGeom>
          <a:ln w="762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>
            <a:extLst>
              <a:ext uri="{FF2B5EF4-FFF2-40B4-BE49-F238E27FC236}">
                <a16:creationId xmlns:a16="http://schemas.microsoft.com/office/drawing/2014/main" id="{4D508E46-B549-4B96-8264-4D419B014C95}"/>
              </a:ext>
            </a:extLst>
          </p:cNvPr>
          <p:cNvSpPr txBox="1"/>
          <p:nvPr/>
        </p:nvSpPr>
        <p:spPr>
          <a:xfrm>
            <a:off x="6886575" y="3581724"/>
            <a:ext cx="4216347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400" dirty="0"/>
              <a:t>Ministère du travail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400" dirty="0"/>
              <a:t>Pas de niveau universitaire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400" dirty="0"/>
              <a:t>Besoin des entreprises à court terme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400" dirty="0"/>
              <a:t>Pas de garantie de poursuite ou reprise d’études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400" dirty="0"/>
              <a:t>Compétences professionnelles et non académiques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400" dirty="0"/>
              <a:t>Compétences pour un seul métier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14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3075F2B9-509F-49D8-8687-3CB93394A537}"/>
              </a:ext>
            </a:extLst>
          </p:cNvPr>
          <p:cNvSpPr txBox="1"/>
          <p:nvPr/>
        </p:nvSpPr>
        <p:spPr>
          <a:xfrm>
            <a:off x="1104900" y="3579263"/>
            <a:ext cx="465595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400" dirty="0"/>
              <a:t>Ministère de l’Enseignement supérieur et de la recherche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400" dirty="0"/>
              <a:t>Niveau universitaire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400" dirty="0"/>
              <a:t>Evolution dans la carrière professionnelle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400" dirty="0"/>
              <a:t>Possibilité de poursuite ou de reprise d’études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400" dirty="0"/>
              <a:t>Compétences à la fois académiques et professionnelles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400" dirty="0"/>
              <a:t>Compétences qui permettent une ouverture </a:t>
            </a:r>
          </a:p>
          <a:p>
            <a:r>
              <a:rPr lang="fr-FR" sz="1400" dirty="0"/>
              <a:t>       sur plusieurs métiers</a:t>
            </a:r>
          </a:p>
          <a:p>
            <a:endParaRPr lang="fr-FR" sz="14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14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4DC61C1E-99FD-47CF-9F66-19C173F6707F}"/>
              </a:ext>
            </a:extLst>
          </p:cNvPr>
          <p:cNvSpPr txBox="1"/>
          <p:nvPr/>
        </p:nvSpPr>
        <p:spPr>
          <a:xfrm>
            <a:off x="6003407" y="3089791"/>
            <a:ext cx="571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VS</a:t>
            </a:r>
          </a:p>
        </p:txBody>
      </p:sp>
    </p:spTree>
    <p:extLst>
      <p:ext uri="{BB962C8B-B14F-4D97-AF65-F5344CB8AC3E}">
        <p14:creationId xmlns:p14="http://schemas.microsoft.com/office/powerpoint/2010/main" val="738899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EED56345-832E-4CD7-A7B5-84A97F0A3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900" y="354896"/>
            <a:ext cx="10515600" cy="1325563"/>
          </a:xfrm>
        </p:spPr>
        <p:txBody>
          <a:bodyPr>
            <a:normAutofit/>
          </a:bodyPr>
          <a:lstStyle/>
          <a:p>
            <a:r>
              <a:rPr lang="fr-FR" sz="4000" dirty="0"/>
              <a:t>2- Pour reconnaître un diplôme certifié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2AC9D3E-1A20-4620-9D6A-8994ADCEC4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089" y="1887035"/>
            <a:ext cx="1966734" cy="2271578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88261EC0-61ED-4882-B82A-3B65577A32B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2689" y="1877510"/>
            <a:ext cx="1966734" cy="227157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8C858E14-0B4C-4FE1-99F7-AD28F05EC6F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341" y="1887035"/>
            <a:ext cx="1966734" cy="2271578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D1E0CEA3-7B88-4974-95F1-CF947C4E146B}"/>
              </a:ext>
            </a:extLst>
          </p:cNvPr>
          <p:cNvSpPr txBox="1"/>
          <p:nvPr/>
        </p:nvSpPr>
        <p:spPr>
          <a:xfrm>
            <a:off x="1883481" y="4346139"/>
            <a:ext cx="76058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fr-FR" sz="1800" b="0" i="0" u="none" strike="noStrike" baseline="0" dirty="0">
                <a:latin typeface="Exo2-Regular" panose="00000500000000000000" pitchFamily="50" charset="0"/>
              </a:rPr>
              <a:t>Toutes les formations certifiées par le Ministère de l’Enseignement Supérieur sont accessibles via </a:t>
            </a:r>
            <a:r>
              <a:rPr lang="fr-FR" sz="1800" b="0" i="0" u="none" strike="noStrike" baseline="0" dirty="0" err="1">
                <a:latin typeface="Exo2-Regular" panose="00000500000000000000" pitchFamily="50" charset="0"/>
              </a:rPr>
              <a:t>Parcoursup</a:t>
            </a:r>
            <a:r>
              <a:rPr lang="fr-FR" sz="1800" b="0" i="0" u="none" strike="noStrike" baseline="0" dirty="0">
                <a:latin typeface="Exo2-Regular" panose="00000500000000000000" pitchFamily="50" charset="0"/>
              </a:rPr>
              <a:t>, c'est une obligation.</a:t>
            </a:r>
          </a:p>
        </p:txBody>
      </p:sp>
    </p:spTree>
    <p:extLst>
      <p:ext uri="{BB962C8B-B14F-4D97-AF65-F5344CB8AC3E}">
        <p14:creationId xmlns:p14="http://schemas.microsoft.com/office/powerpoint/2010/main" val="244857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92D72B67-B588-43A0-9A88-DD6DDE2BB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3050" y="2066592"/>
            <a:ext cx="7781925" cy="565150"/>
          </a:xfrm>
        </p:spPr>
        <p:txBody>
          <a:bodyPr/>
          <a:lstStyle/>
          <a:p>
            <a:pPr marL="0" indent="0">
              <a:buNone/>
            </a:pP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Calibri" panose="020F0502020204030204" pitchFamily="34" charset="0"/>
              </a:rPr>
              <a:t>3. Quel est le modèle de l’établissement ? 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re 2">
            <a:extLst>
              <a:ext uri="{FF2B5EF4-FFF2-40B4-BE49-F238E27FC236}">
                <a16:creationId xmlns:a16="http://schemas.microsoft.com/office/drawing/2014/main" id="{967E6046-0AF3-4130-AA07-0C82C4BEE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900" y="582622"/>
            <a:ext cx="10515600" cy="1325563"/>
          </a:xfrm>
        </p:spPr>
        <p:txBody>
          <a:bodyPr>
            <a:normAutofit/>
          </a:bodyPr>
          <a:lstStyle/>
          <a:p>
            <a:r>
              <a:rPr lang="fr-FR" sz="3600" b="1" dirty="0">
                <a:latin typeface="Exo 2" panose="000005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2- L</a:t>
            </a:r>
            <a:r>
              <a:rPr lang="fr-FR" sz="3600" b="1" dirty="0">
                <a:effectLst/>
                <a:latin typeface="Exo 2" panose="000005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es 3 questions à se poser en tant </a:t>
            </a:r>
            <a:br>
              <a:rPr lang="fr-FR" sz="3600" b="1" dirty="0">
                <a:effectLst/>
                <a:latin typeface="Exo 2" panose="000005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fr-FR" sz="3600" b="1" dirty="0">
                <a:effectLst/>
                <a:latin typeface="Exo 2" panose="000005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que parents quand on fait le choix du supérieur</a:t>
            </a:r>
            <a:endParaRPr lang="fr-FR" sz="3600" b="1" dirty="0">
              <a:latin typeface="Exo 2" panose="00000500000000000000" pitchFamily="50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F29098E-005C-4A9F-9E5D-08455610AF26}"/>
              </a:ext>
            </a:extLst>
          </p:cNvPr>
          <p:cNvSpPr txBox="1"/>
          <p:nvPr/>
        </p:nvSpPr>
        <p:spPr>
          <a:xfrm>
            <a:off x="1543050" y="2960811"/>
            <a:ext cx="927735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fr-FR" sz="1800" b="0" i="0" u="none" strike="noStrike" baseline="0" dirty="0">
                <a:latin typeface="Exo2-Light"/>
              </a:rPr>
              <a:t>Les écoles en contrat EESPIG (Etablissement d’enseignement supérieur privé d’intérêt général) avec l’État - de statut associatif - </a:t>
            </a:r>
            <a:r>
              <a:rPr lang="fr-FR" sz="1800" b="1" i="0" u="none" strike="noStrike" baseline="0" dirty="0">
                <a:latin typeface="Exo2-Bold" panose="00000800000000000000" pitchFamily="50" charset="0"/>
              </a:rPr>
              <a:t>consacrent 100% de leurs ressources à leurs missions de formation et de recherche</a:t>
            </a:r>
            <a:r>
              <a:rPr lang="fr-FR" sz="1800" b="0" i="0" u="none" strike="noStrike" baseline="0" dirty="0">
                <a:latin typeface="Exo2-Light"/>
              </a:rPr>
              <a:t>. Il n’y a pas d’actionnaires.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B0D83CC-B0AF-4B2F-B40A-9A5F0029BFF6}"/>
              </a:ext>
            </a:extLst>
          </p:cNvPr>
          <p:cNvSpPr txBox="1"/>
          <p:nvPr/>
        </p:nvSpPr>
        <p:spPr>
          <a:xfrm>
            <a:off x="1543050" y="4053312"/>
            <a:ext cx="94488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fr-FR" sz="1800" b="0" i="0" u="none" strike="noStrike" baseline="0" dirty="0">
                <a:latin typeface="Exo2-Light"/>
              </a:rPr>
              <a:t>Le contrat formalisé avec l’Etat offre une stabilité financière à l’école : </a:t>
            </a:r>
            <a:r>
              <a:rPr lang="fr-FR" sz="1800" b="1" i="0" u="none" strike="noStrike" baseline="0" dirty="0">
                <a:latin typeface="Exo2-Bold" panose="00000800000000000000" pitchFamily="50" charset="0"/>
              </a:rPr>
              <a:t>l’étudiant a la certitude de réaliser l’intégralité de ses études dans de bonnes conditions et obtenir un diplôme reconnu</a:t>
            </a:r>
            <a:r>
              <a:rPr lang="fr-FR" sz="1800" b="0" i="0" u="none" strike="noStrike" baseline="0" dirty="0">
                <a:latin typeface="Exo2-Light"/>
              </a:rPr>
              <a:t>.</a:t>
            </a:r>
            <a:endParaRPr lang="fr-FR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EEE63F90-0770-41F4-B245-25FF1CB11ABB}"/>
              </a:ext>
            </a:extLst>
          </p:cNvPr>
          <p:cNvSpPr txBox="1"/>
          <p:nvPr/>
        </p:nvSpPr>
        <p:spPr>
          <a:xfrm>
            <a:off x="1543050" y="5145814"/>
            <a:ext cx="94488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fr-FR" sz="1800" b="0" i="0" u="none" strike="noStrike" baseline="0" dirty="0">
                <a:latin typeface="Exo2-Light"/>
              </a:rPr>
              <a:t>Chaque école est régulièrement </a:t>
            </a:r>
            <a:r>
              <a:rPr lang="fr-FR" sz="1800" b="1" i="0" u="none" strike="noStrike" baseline="0" dirty="0">
                <a:latin typeface="Exo2-Bold" panose="00000800000000000000" pitchFamily="50" charset="0"/>
              </a:rPr>
              <a:t>évaluée et contrôlée par le Ministère de l’Enseignement Supérieur et par le HCERES </a:t>
            </a:r>
            <a:r>
              <a:rPr lang="fr-FR" sz="1800" b="0" i="0" u="none" strike="noStrike" baseline="0" dirty="0">
                <a:latin typeface="Exo2-Light"/>
              </a:rPr>
              <a:t>(Haut Conseil de l'évaluation de la Recherche et de l’Enseignement Supérieur) : gage de la qualité des formations dispensées (consultation possible du rapport de chaque EESPIG sur le site du HCERES).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41589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sic-PrésentationPPT.potx" id="{CC7ECEE8-E393-4B41-8806-1EC279323547}" vid="{5B931528-DD94-411E-A49A-B1EFF2C6629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Fesic-ModelePrésentationPPT</Template>
  <TotalTime>1321</TotalTime>
  <Words>750</Words>
  <Application>Microsoft Office PowerPoint</Application>
  <PresentationFormat>Grand écran</PresentationFormat>
  <Paragraphs>123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7" baseType="lpstr">
      <vt:lpstr>Aptos</vt:lpstr>
      <vt:lpstr>Arial</vt:lpstr>
      <vt:lpstr>Arial Rounded</vt:lpstr>
      <vt:lpstr>Calibri</vt:lpstr>
      <vt:lpstr>Exo 2</vt:lpstr>
      <vt:lpstr>Exo 2 Semi Bold</vt:lpstr>
      <vt:lpstr>Exo light</vt:lpstr>
      <vt:lpstr>Exo2-Bold</vt:lpstr>
      <vt:lpstr>Exo2-Light</vt:lpstr>
      <vt:lpstr>Exo2-Regular</vt:lpstr>
      <vt:lpstr>Wingdings</vt:lpstr>
      <vt:lpstr>Thème Office</vt:lpstr>
      <vt:lpstr>Présentation PowerPoint</vt:lpstr>
      <vt:lpstr>Déroulement du webinaire</vt:lpstr>
      <vt:lpstr>1- Introduction</vt:lpstr>
      <vt:lpstr>2- La Fesic (Fédération des établissements d'Enseignement Supérieur d'Intérêt Collectif)</vt:lpstr>
      <vt:lpstr>2- L’enseignement supérieur en France </vt:lpstr>
      <vt:lpstr>2- Les 3 questions à se poser en tant  que parents quand on fait le choix du supérieur</vt:lpstr>
      <vt:lpstr>2- Les 3 questions à se poser en tant  que parents quand on fait le choix du supérieur</vt:lpstr>
      <vt:lpstr>2- Pour reconnaître un diplôme certifié</vt:lpstr>
      <vt:lpstr>2- Les 3 questions à se poser en tant  que parents quand on fait le choix du supérieur</vt:lpstr>
      <vt:lpstr>2- Pour reconnaître un EESPIG</vt:lpstr>
      <vt:lpstr>   3- Les EESPIG de l’enseignement catholique</vt:lpstr>
      <vt:lpstr>Présentation PowerPoint</vt:lpstr>
      <vt:lpstr>           4- Le parcours d’étude dans l’ESR :              école de commerce et d’ingénieurs</vt:lpstr>
      <vt:lpstr>Présentation PowerPoint</vt:lpstr>
      <vt:lpstr>Merci!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Groupe de Travail Recherche</dc:title>
  <dc:creator>Germain COMERRE (Portable)</dc:creator>
  <cp:lastModifiedBy>Livia TARDIVO</cp:lastModifiedBy>
  <cp:revision>107</cp:revision>
  <dcterms:created xsi:type="dcterms:W3CDTF">2020-10-23T08:21:17Z</dcterms:created>
  <dcterms:modified xsi:type="dcterms:W3CDTF">2024-02-09T17:38:30Z</dcterms:modified>
</cp:coreProperties>
</file>