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4WTZXuDzcqGGAB9iaFkIzpci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DA090C-41A5-45B5-8C1F-0A286222425B}">
  <a:tblStyle styleId="{A3DA090C-41A5-45B5-8C1F-0A286222425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86D343C-77E5-4F11-A275-A4D40896F6A1}"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c73bb717e5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2c73bb717e5_0_3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73bb717e5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g2c73bb717e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73bb717e5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g2c73bb717e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73bb717e5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g2c73bb717e5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c75981d482_0_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2c75981d48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75981d482_0_5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2c75981d482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75981d482_0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2c75981d482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75981d482_0_3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2c75981d482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75981d482_0_4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g2c75981d482_0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75981d482_0_4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c75981d482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75981d482_0_4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c75981d482_0_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189035" y="-452975"/>
            <a:ext cx="18666069" cy="10739975"/>
            <a:chOff x="0" y="-85725"/>
            <a:chExt cx="4916166" cy="2828636"/>
          </a:xfrm>
        </p:grpSpPr>
        <p:sp>
          <p:nvSpPr>
            <p:cNvPr id="85" name="Google Shape;85;p1"/>
            <p:cNvSpPr/>
            <p:nvPr/>
          </p:nvSpPr>
          <p:spPr>
            <a:xfrm>
              <a:off x="0" y="0"/>
              <a:ext cx="4916166" cy="2742910"/>
            </a:xfrm>
            <a:custGeom>
              <a:avLst/>
              <a:gdLst/>
              <a:ahLst/>
              <a:cxnLst/>
              <a:rect l="l" t="t" r="r" b="b"/>
              <a:pathLst>
                <a:path w="4916166" h="2742910" extrusionOk="0">
                  <a:moveTo>
                    <a:pt x="0" y="0"/>
                  </a:moveTo>
                  <a:lnTo>
                    <a:pt x="4916166" y="0"/>
                  </a:lnTo>
                  <a:lnTo>
                    <a:pt x="4916166" y="2742910"/>
                  </a:lnTo>
                  <a:lnTo>
                    <a:pt x="0" y="2742910"/>
                  </a:lnTo>
                  <a:close/>
                </a:path>
              </a:pathLst>
            </a:custGeom>
            <a:solidFill>
              <a:srgbClr val="085E92"/>
            </a:solidFill>
            <a:ln>
              <a:noFill/>
            </a:ln>
          </p:spPr>
          <p:txBody>
            <a:bodyPr/>
            <a:lstStyle/>
            <a:p>
              <a:endParaRPr lang="fr-FR"/>
            </a:p>
          </p:txBody>
        </p:sp>
        <p:sp>
          <p:nvSpPr>
            <p:cNvPr id="86" name="Google Shape;86;p1"/>
            <p:cNvSpPr txBox="1"/>
            <p:nvPr/>
          </p:nvSpPr>
          <p:spPr>
            <a:xfrm>
              <a:off x="0" y="-85725"/>
              <a:ext cx="4916166" cy="28286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7" name="Google Shape;87;p1"/>
          <p:cNvSpPr txBox="1"/>
          <p:nvPr/>
        </p:nvSpPr>
        <p:spPr>
          <a:xfrm>
            <a:off x="905599" y="6512525"/>
            <a:ext cx="11148600" cy="2585700"/>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Clr>
                <a:srgbClr val="000000"/>
              </a:buClr>
              <a:buSzPts val="6999"/>
              <a:buFont typeface="Arial"/>
              <a:buNone/>
            </a:pPr>
            <a:r>
              <a:rPr lang="en-US" sz="6999" b="1">
                <a:solidFill>
                  <a:srgbClr val="FFFFFF"/>
                </a:solidFill>
              </a:rPr>
              <a:t>Comment choisir son séjour linguistique ?</a:t>
            </a:r>
            <a:endParaRPr sz="1400" b="1" i="0" u="none" strike="noStrike" cap="none">
              <a:solidFill>
                <a:srgbClr val="000000"/>
              </a:solidFill>
              <a:latin typeface="Arial"/>
              <a:ea typeface="Arial"/>
              <a:cs typeface="Arial"/>
              <a:sym typeface="Arial"/>
            </a:endParaRPr>
          </a:p>
        </p:txBody>
      </p:sp>
      <p:grpSp>
        <p:nvGrpSpPr>
          <p:cNvPr id="88" name="Google Shape;88;p1"/>
          <p:cNvGrpSpPr/>
          <p:nvPr/>
        </p:nvGrpSpPr>
        <p:grpSpPr>
          <a:xfrm>
            <a:off x="15010298" y="9137387"/>
            <a:ext cx="2930667" cy="808427"/>
            <a:chOff x="0" y="-37222"/>
            <a:chExt cx="3907556" cy="1077904"/>
          </a:xfrm>
        </p:grpSpPr>
        <p:grpSp>
          <p:nvGrpSpPr>
            <p:cNvPr id="89" name="Google Shape;89;p1"/>
            <p:cNvGrpSpPr/>
            <p:nvPr/>
          </p:nvGrpSpPr>
          <p:grpSpPr>
            <a:xfrm>
              <a:off x="0" y="-37222"/>
              <a:ext cx="3907556" cy="1077904"/>
              <a:chOff x="0" y="-38100"/>
              <a:chExt cx="3999778" cy="1103343"/>
            </a:xfrm>
          </p:grpSpPr>
          <p:sp>
            <p:nvSpPr>
              <p:cNvPr id="90" name="Google Shape;90;p1"/>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2" name="Google Shape;92;p1"/>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a:lstStyle/>
            <a:p>
              <a:endParaRPr lang="fr-F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2"/>
          <p:cNvGrpSpPr/>
          <p:nvPr/>
        </p:nvGrpSpPr>
        <p:grpSpPr>
          <a:xfrm>
            <a:off x="-189035" y="-452975"/>
            <a:ext cx="18666069" cy="1846556"/>
            <a:chOff x="0" y="-85725"/>
            <a:chExt cx="4916166" cy="486336"/>
          </a:xfrm>
        </p:grpSpPr>
        <p:sp>
          <p:nvSpPr>
            <p:cNvPr id="203" name="Google Shape;203;p2"/>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204" name="Google Shape;204;p2"/>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5" name="Google Shape;205;p2"/>
          <p:cNvGrpSpPr/>
          <p:nvPr/>
        </p:nvGrpSpPr>
        <p:grpSpPr>
          <a:xfrm>
            <a:off x="15010298" y="9137387"/>
            <a:ext cx="2930667" cy="808427"/>
            <a:chOff x="0" y="-37222"/>
            <a:chExt cx="3907556" cy="1077904"/>
          </a:xfrm>
        </p:grpSpPr>
        <p:grpSp>
          <p:nvGrpSpPr>
            <p:cNvPr id="206" name="Google Shape;206;p2"/>
            <p:cNvGrpSpPr/>
            <p:nvPr/>
          </p:nvGrpSpPr>
          <p:grpSpPr>
            <a:xfrm>
              <a:off x="0" y="-37222"/>
              <a:ext cx="3907556" cy="1077904"/>
              <a:chOff x="0" y="-38100"/>
              <a:chExt cx="3999778" cy="1103343"/>
            </a:xfrm>
          </p:grpSpPr>
          <p:sp>
            <p:nvSpPr>
              <p:cNvPr id="207" name="Google Shape;207;p2"/>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9" name="Google Shape;209;p2"/>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a:lstStyle/>
            <a:p>
              <a:endParaRPr lang="fr-FR"/>
            </a:p>
          </p:txBody>
        </p:sp>
      </p:grpSp>
      <p:sp>
        <p:nvSpPr>
          <p:cNvPr id="210" name="Google Shape;210;p2"/>
          <p:cNvSpPr txBox="1"/>
          <p:nvPr/>
        </p:nvSpPr>
        <p:spPr>
          <a:xfrm>
            <a:off x="2551241" y="2852413"/>
            <a:ext cx="13185600" cy="2401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6500"/>
              <a:buFont typeface="Arial"/>
              <a:buNone/>
            </a:pPr>
            <a:r>
              <a:rPr lang="en-US" sz="6500" b="1" i="0" u="none" strike="noStrike" cap="none">
                <a:solidFill>
                  <a:srgbClr val="000000"/>
                </a:solidFill>
                <a:latin typeface="Arial"/>
                <a:ea typeface="Arial"/>
                <a:cs typeface="Arial"/>
                <a:sym typeface="Arial"/>
              </a:rPr>
              <a:t>BIEN CHOISIR SON SÉJOUR EST </a:t>
            </a:r>
            <a:r>
              <a:rPr lang="en-US" sz="6500" b="1" i="0" u="none" strike="noStrike" cap="none">
                <a:solidFill>
                  <a:srgbClr val="EA6C2F"/>
                </a:solidFill>
                <a:latin typeface="Arial"/>
                <a:ea typeface="Arial"/>
                <a:cs typeface="Arial"/>
                <a:sym typeface="Arial"/>
              </a:rPr>
              <a:t>ESSENTIEL </a:t>
            </a:r>
            <a:r>
              <a:rPr lang="en-US" sz="6500" b="1" i="0" u="none" strike="noStrike" cap="none">
                <a:solidFill>
                  <a:srgbClr val="000000"/>
                </a:solidFill>
                <a:latin typeface="Arial"/>
                <a:ea typeface="Arial"/>
                <a:cs typeface="Arial"/>
                <a:sym typeface="Arial"/>
              </a:rPr>
              <a:t>À SA RÉUSSITE</a:t>
            </a:r>
            <a:endParaRPr sz="1400" b="1" i="0" u="none" strike="noStrike" cap="none">
              <a:solidFill>
                <a:srgbClr val="000000"/>
              </a:solidFill>
              <a:latin typeface="Arial"/>
              <a:ea typeface="Arial"/>
              <a:cs typeface="Arial"/>
              <a:sym typeface="Arial"/>
            </a:endParaRPr>
          </a:p>
        </p:txBody>
      </p:sp>
      <p:pic>
        <p:nvPicPr>
          <p:cNvPr id="211" name="Google Shape;211;p2"/>
          <p:cNvPicPr preferRelativeResize="0"/>
          <p:nvPr/>
        </p:nvPicPr>
        <p:blipFill>
          <a:blip r:embed="rId4">
            <a:alphaModFix/>
          </a:blip>
          <a:stretch>
            <a:fillRect/>
          </a:stretch>
        </p:blipFill>
        <p:spPr>
          <a:xfrm>
            <a:off x="-679900" y="4309438"/>
            <a:ext cx="5739875" cy="5739875"/>
          </a:xfrm>
          <a:prstGeom prst="rect">
            <a:avLst/>
          </a:prstGeom>
          <a:noFill/>
          <a:ln>
            <a:noFill/>
          </a:ln>
        </p:spPr>
      </p:pic>
      <p:pic>
        <p:nvPicPr>
          <p:cNvPr id="212" name="Google Shape;212;p2"/>
          <p:cNvPicPr preferRelativeResize="0"/>
          <p:nvPr/>
        </p:nvPicPr>
        <p:blipFill>
          <a:blip r:embed="rId5">
            <a:alphaModFix/>
          </a:blip>
          <a:stretch>
            <a:fillRect/>
          </a:stretch>
        </p:blipFill>
        <p:spPr>
          <a:xfrm>
            <a:off x="2828500" y="4270150"/>
            <a:ext cx="5970850" cy="5970850"/>
          </a:xfrm>
          <a:prstGeom prst="rect">
            <a:avLst/>
          </a:prstGeom>
          <a:noFill/>
          <a:ln>
            <a:noFill/>
          </a:ln>
        </p:spPr>
      </p:pic>
      <p:pic>
        <p:nvPicPr>
          <p:cNvPr id="213" name="Google Shape;213;p2"/>
          <p:cNvPicPr preferRelativeResize="0"/>
          <p:nvPr/>
        </p:nvPicPr>
        <p:blipFill rotWithShape="1">
          <a:blip r:embed="rId6">
            <a:alphaModFix/>
          </a:blip>
          <a:srcRect l="2970" t="-4210" r="-2969" b="4209"/>
          <a:stretch/>
        </p:blipFill>
        <p:spPr>
          <a:xfrm>
            <a:off x="6301625" y="3890375"/>
            <a:ext cx="6379750" cy="6379750"/>
          </a:xfrm>
          <a:prstGeom prst="rect">
            <a:avLst/>
          </a:prstGeom>
          <a:noFill/>
          <a:ln>
            <a:noFill/>
          </a:ln>
        </p:spPr>
      </p:pic>
      <p:pic>
        <p:nvPicPr>
          <p:cNvPr id="214" name="Google Shape;214;p2"/>
          <p:cNvPicPr preferRelativeResize="0"/>
          <p:nvPr/>
        </p:nvPicPr>
        <p:blipFill>
          <a:blip r:embed="rId7">
            <a:alphaModFix/>
          </a:blip>
          <a:stretch>
            <a:fillRect/>
          </a:stretch>
        </p:blipFill>
        <p:spPr>
          <a:xfrm>
            <a:off x="10868000" y="4526599"/>
            <a:ext cx="4385150" cy="4385150"/>
          </a:xfrm>
          <a:prstGeom prst="rect">
            <a:avLst/>
          </a:prstGeom>
          <a:noFill/>
          <a:ln>
            <a:noFill/>
          </a:ln>
        </p:spPr>
      </p:pic>
      <p:sp>
        <p:nvSpPr>
          <p:cNvPr id="215" name="Google Shape;215;p2"/>
          <p:cNvSpPr txBox="1"/>
          <p:nvPr/>
        </p:nvSpPr>
        <p:spPr>
          <a:xfrm>
            <a:off x="7432925" y="9469200"/>
            <a:ext cx="3828900" cy="43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a:solidFill>
                  <a:schemeClr val="dk1"/>
                </a:solidFill>
                <a:latin typeface="Calibri"/>
                <a:ea typeface="Calibri"/>
                <a:cs typeface="Calibri"/>
                <a:sym typeface="Calibri"/>
              </a:rPr>
              <a:t>Marie-Laurence Perrichon</a:t>
            </a:r>
            <a:endParaRPr sz="3200">
              <a:solidFill>
                <a:schemeClr val="dk1"/>
              </a:solidFill>
              <a:latin typeface="Calibri"/>
              <a:ea typeface="Calibri"/>
              <a:cs typeface="Calibri"/>
              <a:sym typeface="Calibri"/>
            </a:endParaRPr>
          </a:p>
          <a:p>
            <a:pPr marL="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216" name="Google Shape;216;p2"/>
          <p:cNvSpPr txBox="1"/>
          <p:nvPr/>
        </p:nvSpPr>
        <p:spPr>
          <a:xfrm>
            <a:off x="11146125" y="9469200"/>
            <a:ext cx="3828900" cy="43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a:solidFill>
                  <a:schemeClr val="dk1"/>
                </a:solidFill>
                <a:latin typeface="Calibri"/>
                <a:ea typeface="Calibri"/>
                <a:cs typeface="Calibri"/>
                <a:sym typeface="Calibri"/>
              </a:rPr>
              <a:t>Béryl </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US" sz="3200">
                <a:solidFill>
                  <a:schemeClr val="dk1"/>
                </a:solidFill>
                <a:latin typeface="Calibri"/>
                <a:ea typeface="Calibri"/>
                <a:cs typeface="Calibri"/>
                <a:sym typeface="Calibri"/>
              </a:rPr>
              <a:t>Le Vigoureux </a:t>
            </a:r>
            <a:endParaRPr sz="3200">
              <a:solidFill>
                <a:schemeClr val="dk1"/>
              </a:solidFill>
              <a:latin typeface="Calibri"/>
              <a:ea typeface="Calibri"/>
              <a:cs typeface="Calibri"/>
              <a:sym typeface="Calibri"/>
            </a:endParaRPr>
          </a:p>
          <a:p>
            <a:pPr marL="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217" name="Google Shape;217;p2"/>
          <p:cNvSpPr txBox="1"/>
          <p:nvPr/>
        </p:nvSpPr>
        <p:spPr>
          <a:xfrm>
            <a:off x="3899475" y="9469200"/>
            <a:ext cx="3828900" cy="43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a:solidFill>
                  <a:schemeClr val="dk1"/>
                </a:solidFill>
                <a:latin typeface="Calibri"/>
                <a:ea typeface="Calibri"/>
                <a:cs typeface="Calibri"/>
                <a:sym typeface="Calibri"/>
              </a:rPr>
              <a:t>Julianne </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US" sz="3200">
                <a:solidFill>
                  <a:schemeClr val="dk1"/>
                </a:solidFill>
                <a:latin typeface="Calibri"/>
                <a:ea typeface="Calibri"/>
                <a:cs typeface="Calibri"/>
                <a:sym typeface="Calibri"/>
              </a:rPr>
              <a:t>Theaud</a:t>
            </a:r>
            <a:endParaRPr sz="3200">
              <a:solidFill>
                <a:schemeClr val="dk1"/>
              </a:solidFill>
              <a:latin typeface="Calibri"/>
              <a:ea typeface="Calibri"/>
              <a:cs typeface="Calibri"/>
              <a:sym typeface="Calibri"/>
            </a:endParaRPr>
          </a:p>
          <a:p>
            <a:pPr marL="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218" name="Google Shape;218;p2"/>
          <p:cNvSpPr txBox="1"/>
          <p:nvPr/>
        </p:nvSpPr>
        <p:spPr>
          <a:xfrm>
            <a:off x="275575" y="9469200"/>
            <a:ext cx="3828900" cy="43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a:solidFill>
                  <a:schemeClr val="dk1"/>
                </a:solidFill>
                <a:latin typeface="Calibri"/>
                <a:ea typeface="Calibri"/>
                <a:cs typeface="Calibri"/>
                <a:sym typeface="Calibri"/>
              </a:rPr>
              <a:t>Marie-Alix</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US" sz="3200">
                <a:solidFill>
                  <a:schemeClr val="dk1"/>
                </a:solidFill>
                <a:latin typeface="Calibri"/>
                <a:ea typeface="Calibri"/>
                <a:cs typeface="Calibri"/>
                <a:sym typeface="Calibri"/>
              </a:rPr>
              <a:t>de la Bretesche</a:t>
            </a:r>
            <a:endParaRPr sz="3200">
              <a:solidFill>
                <a:schemeClr val="dk1"/>
              </a:solidFill>
              <a:latin typeface="Calibri"/>
              <a:ea typeface="Calibri"/>
              <a:cs typeface="Calibri"/>
              <a:sym typeface="Calibri"/>
            </a:endParaRPr>
          </a:p>
          <a:p>
            <a:pPr marL="0" lvl="0" indent="0" algn="ctr"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3"/>
          <p:cNvGrpSpPr/>
          <p:nvPr/>
        </p:nvGrpSpPr>
        <p:grpSpPr>
          <a:xfrm>
            <a:off x="-189035" y="-452975"/>
            <a:ext cx="18666069" cy="1846556"/>
            <a:chOff x="0" y="-85725"/>
            <a:chExt cx="4916166" cy="486336"/>
          </a:xfrm>
        </p:grpSpPr>
        <p:sp>
          <p:nvSpPr>
            <p:cNvPr id="224" name="Google Shape;224;p3"/>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225" name="Google Shape;225;p3"/>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6" name="Google Shape;226;p3"/>
          <p:cNvGrpSpPr/>
          <p:nvPr/>
        </p:nvGrpSpPr>
        <p:grpSpPr>
          <a:xfrm>
            <a:off x="15010298" y="9137387"/>
            <a:ext cx="2930667" cy="808427"/>
            <a:chOff x="0" y="-37222"/>
            <a:chExt cx="3907556" cy="1077904"/>
          </a:xfrm>
        </p:grpSpPr>
        <p:grpSp>
          <p:nvGrpSpPr>
            <p:cNvPr id="227" name="Google Shape;227;p3"/>
            <p:cNvGrpSpPr/>
            <p:nvPr/>
          </p:nvGrpSpPr>
          <p:grpSpPr>
            <a:xfrm>
              <a:off x="0" y="-37222"/>
              <a:ext cx="3907556" cy="1077904"/>
              <a:chOff x="0" y="-38100"/>
              <a:chExt cx="3999778" cy="1103343"/>
            </a:xfrm>
          </p:grpSpPr>
          <p:sp>
            <p:nvSpPr>
              <p:cNvPr id="228" name="Google Shape;228;p3"/>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0" name="Google Shape;230;p3"/>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a:lstStyle/>
            <a:p>
              <a:endParaRPr lang="fr-FR"/>
            </a:p>
          </p:txBody>
        </p:sp>
      </p:grpSp>
      <p:graphicFrame>
        <p:nvGraphicFramePr>
          <p:cNvPr id="231" name="Google Shape;231;p3"/>
          <p:cNvGraphicFramePr/>
          <p:nvPr/>
        </p:nvGraphicFramePr>
        <p:xfrm>
          <a:off x="698636" y="3936669"/>
          <a:ext cx="16890725" cy="5105500"/>
        </p:xfrm>
        <a:graphic>
          <a:graphicData uri="http://schemas.openxmlformats.org/drawingml/2006/table">
            <a:tbl>
              <a:tblPr>
                <a:noFill/>
                <a:tableStyleId>{F86D343C-77E5-4F11-A275-A4D40896F6A1}</a:tableStyleId>
              </a:tblPr>
              <a:tblGrid>
                <a:gridCol w="8595450">
                  <a:extLst>
                    <a:ext uri="{9D8B030D-6E8A-4147-A177-3AD203B41FA5}">
                      <a16:colId xmlns:a16="http://schemas.microsoft.com/office/drawing/2014/main" val="20000"/>
                    </a:ext>
                  </a:extLst>
                </a:gridCol>
                <a:gridCol w="8295275">
                  <a:extLst>
                    <a:ext uri="{9D8B030D-6E8A-4147-A177-3AD203B41FA5}">
                      <a16:colId xmlns:a16="http://schemas.microsoft.com/office/drawing/2014/main" val="20001"/>
                    </a:ext>
                  </a:extLst>
                </a:gridCol>
              </a:tblGrid>
              <a:tr h="1028800">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000000"/>
                          </a:solidFill>
                          <a:latin typeface="Arial"/>
                          <a:ea typeface="Arial"/>
                          <a:cs typeface="Arial"/>
                          <a:sym typeface="Arial"/>
                        </a:rPr>
                        <a:t>SÉJOUR CLASSIQUE COURS + ACTIVITÉS</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000000"/>
                          </a:solidFill>
                          <a:latin typeface="Arial"/>
                          <a:ea typeface="Arial"/>
                          <a:cs typeface="Arial"/>
                          <a:sym typeface="Arial"/>
                        </a:rPr>
                        <a:t>SÉJOUR EN IMMERSION ONE TO ONE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09550">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t>INTÉGRATION SCOLAIRE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000000"/>
                          </a:solidFill>
                          <a:latin typeface="Arial"/>
                          <a:ea typeface="Arial"/>
                          <a:cs typeface="Arial"/>
                          <a:sym typeface="Arial"/>
                        </a:rPr>
                        <a:t>SÉJOUR INTENSIF</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09550">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000000"/>
                          </a:solidFill>
                          <a:latin typeface="Arial"/>
                          <a:ea typeface="Arial"/>
                          <a:cs typeface="Arial"/>
                          <a:sym typeface="Arial"/>
                        </a:rPr>
                        <a:t>SÉJOUR EN CENTRE RÉSIDENTIEL</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000000"/>
                          </a:solidFill>
                          <a:latin typeface="Arial"/>
                          <a:ea typeface="Arial"/>
                          <a:cs typeface="Arial"/>
                          <a:sym typeface="Arial"/>
                        </a:rPr>
                        <a:t>SÉJOUR À THÈME</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28800">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000000"/>
                          </a:solidFill>
                          <a:latin typeface="Arial"/>
                          <a:ea typeface="Arial"/>
                          <a:cs typeface="Arial"/>
                          <a:sym typeface="Arial"/>
                        </a:rPr>
                        <a:t>SÉJOUR EN IMMERSION EN FAMILLE</a:t>
                      </a:r>
                      <a:endParaRPr sz="2999"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000000"/>
                          </a:solidFill>
                          <a:latin typeface="Arial"/>
                          <a:ea typeface="Arial"/>
                          <a:cs typeface="Arial"/>
                          <a:sym typeface="Arial"/>
                        </a:rPr>
                        <a:t>SUMMER CAMP</a:t>
                      </a:r>
                      <a:endParaRPr sz="1100"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28800">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t>ÉCHANGES RÉCIPROQUES</a:t>
                      </a:r>
                      <a:endParaRPr sz="2999" u="none" strike="noStrike" cap="none"/>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999"/>
                        <a:buFont typeface="Arial"/>
                        <a:buNone/>
                      </a:pPr>
                      <a:r>
                        <a:rPr lang="en-US" sz="2999" b="0" i="0" u="none" strike="noStrike" cap="none">
                          <a:solidFill>
                            <a:srgbClr val="000000"/>
                          </a:solidFill>
                          <a:latin typeface="Arial"/>
                          <a:ea typeface="Arial"/>
                          <a:cs typeface="Arial"/>
                          <a:sym typeface="Arial"/>
                        </a:rPr>
                        <a:t>STAGE DE SECONDE</a:t>
                      </a:r>
                      <a:endParaRPr sz="2999" b="0" i="0" u="none" strike="noStrike" cap="none">
                        <a:solidFill>
                          <a:srgbClr val="000000"/>
                        </a:solidFill>
                        <a:latin typeface="Arial"/>
                        <a:ea typeface="Arial"/>
                        <a:cs typeface="Arial"/>
                        <a:sym typeface="Aria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2" name="Google Shape;232;p3"/>
          <p:cNvSpPr txBox="1"/>
          <p:nvPr/>
        </p:nvSpPr>
        <p:spPr>
          <a:xfrm>
            <a:off x="698640" y="2241975"/>
            <a:ext cx="15836100" cy="8463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499"/>
              <a:buFont typeface="Arial"/>
              <a:buNone/>
            </a:pPr>
            <a:r>
              <a:rPr lang="en-US" sz="5499" b="1" i="0" u="none" strike="noStrike" cap="none">
                <a:solidFill>
                  <a:srgbClr val="EA6C2F"/>
                </a:solidFill>
                <a:latin typeface="Arial"/>
                <a:ea typeface="Arial"/>
                <a:cs typeface="Arial"/>
                <a:sym typeface="Arial"/>
              </a:rPr>
              <a:t>LES DIFFÉRENTES FORMULES</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4"/>
          <p:cNvGrpSpPr/>
          <p:nvPr/>
        </p:nvGrpSpPr>
        <p:grpSpPr>
          <a:xfrm>
            <a:off x="-189035" y="-452975"/>
            <a:ext cx="18666069" cy="1846556"/>
            <a:chOff x="0" y="-85725"/>
            <a:chExt cx="4916166" cy="486336"/>
          </a:xfrm>
        </p:grpSpPr>
        <p:sp>
          <p:nvSpPr>
            <p:cNvPr id="238" name="Google Shape;238;p4"/>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239" name="Google Shape;239;p4"/>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0" name="Google Shape;240;p4"/>
          <p:cNvGrpSpPr/>
          <p:nvPr/>
        </p:nvGrpSpPr>
        <p:grpSpPr>
          <a:xfrm>
            <a:off x="15010298" y="9137387"/>
            <a:ext cx="2930667" cy="808427"/>
            <a:chOff x="0" y="-37222"/>
            <a:chExt cx="3907556" cy="1077904"/>
          </a:xfrm>
        </p:grpSpPr>
        <p:grpSp>
          <p:nvGrpSpPr>
            <p:cNvPr id="241" name="Google Shape;241;p4"/>
            <p:cNvGrpSpPr/>
            <p:nvPr/>
          </p:nvGrpSpPr>
          <p:grpSpPr>
            <a:xfrm>
              <a:off x="0" y="-37222"/>
              <a:ext cx="3907556" cy="1077904"/>
              <a:chOff x="0" y="-38100"/>
              <a:chExt cx="3999778" cy="1103343"/>
            </a:xfrm>
          </p:grpSpPr>
          <p:sp>
            <p:nvSpPr>
              <p:cNvPr id="242" name="Google Shape;242;p4"/>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4" name="Google Shape;244;p4"/>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a:lstStyle/>
            <a:p>
              <a:endParaRPr lang="fr-FR"/>
            </a:p>
          </p:txBody>
        </p:sp>
      </p:grpSp>
      <p:sp>
        <p:nvSpPr>
          <p:cNvPr id="245" name="Google Shape;245;p4"/>
          <p:cNvSpPr txBox="1"/>
          <p:nvPr/>
        </p:nvSpPr>
        <p:spPr>
          <a:xfrm>
            <a:off x="1312755" y="2551454"/>
            <a:ext cx="16123200" cy="8463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499"/>
              <a:buFont typeface="Arial"/>
              <a:buNone/>
            </a:pPr>
            <a:r>
              <a:rPr lang="en-US" sz="5499" b="1" i="0" u="none" strike="noStrike" cap="none">
                <a:solidFill>
                  <a:srgbClr val="EA6C2F"/>
                </a:solidFill>
                <a:latin typeface="Arial"/>
                <a:ea typeface="Arial"/>
                <a:cs typeface="Arial"/>
                <a:sym typeface="Arial"/>
              </a:rPr>
              <a:t>A QUI S’ADRESSE CE TYPE DE PROGRAMME ?</a:t>
            </a:r>
            <a:endParaRPr sz="1400" b="1" i="0" u="none" strike="noStrike" cap="none">
              <a:solidFill>
                <a:srgbClr val="000000"/>
              </a:solidFill>
              <a:latin typeface="Arial"/>
              <a:ea typeface="Arial"/>
              <a:cs typeface="Arial"/>
              <a:sym typeface="Arial"/>
            </a:endParaRPr>
          </a:p>
        </p:txBody>
      </p:sp>
      <p:sp>
        <p:nvSpPr>
          <p:cNvPr id="246" name="Google Shape;246;p4"/>
          <p:cNvSpPr txBox="1"/>
          <p:nvPr/>
        </p:nvSpPr>
        <p:spPr>
          <a:xfrm>
            <a:off x="1028700" y="4555604"/>
            <a:ext cx="6094200" cy="4002000"/>
          </a:xfrm>
          <a:prstGeom prst="rect">
            <a:avLst/>
          </a:prstGeom>
          <a:noFill/>
          <a:ln>
            <a:noFill/>
          </a:ln>
        </p:spPr>
        <p:txBody>
          <a:bodyPr spcFirstLastPara="1" wrap="square" lIns="0" tIns="0" rIns="0" bIns="0" anchor="t" anchorCtr="0">
            <a:spAutoFit/>
          </a:bodyPr>
          <a:lstStyle/>
          <a:p>
            <a:pPr marL="1079501" marR="0" lvl="1" indent="-539750" algn="l" rtl="0">
              <a:lnSpc>
                <a:spcPct val="140000"/>
              </a:lnSpc>
              <a:spcBef>
                <a:spcPts val="0"/>
              </a:spcBef>
              <a:spcAft>
                <a:spcPts val="0"/>
              </a:spcAft>
              <a:buClr>
                <a:srgbClr val="000000"/>
              </a:buClr>
              <a:buSzPts val="5000"/>
              <a:buFont typeface="Arial"/>
              <a:buChar char="•"/>
            </a:pPr>
            <a:r>
              <a:rPr lang="en-US" sz="5000" b="0" i="0" u="none" strike="noStrike" cap="none">
                <a:solidFill>
                  <a:srgbClr val="000000"/>
                </a:solidFill>
                <a:latin typeface="Arial"/>
                <a:ea typeface="Arial"/>
                <a:cs typeface="Arial"/>
                <a:sym typeface="Arial"/>
              </a:rPr>
              <a:t>Age</a:t>
            </a:r>
            <a:endParaRPr sz="1400" b="0" i="0" u="none" strike="noStrike" cap="none">
              <a:solidFill>
                <a:srgbClr val="000000"/>
              </a:solidFill>
              <a:latin typeface="Arial"/>
              <a:ea typeface="Arial"/>
              <a:cs typeface="Arial"/>
              <a:sym typeface="Arial"/>
            </a:endParaRPr>
          </a:p>
          <a:p>
            <a:pPr marL="1079501" marR="0" lvl="1" indent="-539750" algn="l" rtl="0">
              <a:lnSpc>
                <a:spcPct val="140000"/>
              </a:lnSpc>
              <a:spcBef>
                <a:spcPts val="0"/>
              </a:spcBef>
              <a:spcAft>
                <a:spcPts val="0"/>
              </a:spcAft>
              <a:buClr>
                <a:srgbClr val="000000"/>
              </a:buClr>
              <a:buSzPts val="5000"/>
              <a:buFont typeface="Arial"/>
              <a:buChar char="•"/>
            </a:pPr>
            <a:r>
              <a:rPr lang="en-US" sz="5000" b="0" i="0" u="none" strike="noStrike" cap="none">
                <a:solidFill>
                  <a:srgbClr val="000000"/>
                </a:solidFill>
                <a:latin typeface="Arial"/>
                <a:ea typeface="Arial"/>
                <a:cs typeface="Arial"/>
                <a:sym typeface="Arial"/>
              </a:rPr>
              <a:t>Niveau de langue</a:t>
            </a:r>
            <a:endParaRPr sz="1400" b="0" i="0" u="none" strike="noStrike" cap="none">
              <a:solidFill>
                <a:srgbClr val="000000"/>
              </a:solidFill>
              <a:latin typeface="Arial"/>
              <a:ea typeface="Arial"/>
              <a:cs typeface="Arial"/>
              <a:sym typeface="Arial"/>
            </a:endParaRPr>
          </a:p>
          <a:p>
            <a:pPr marL="1079501" marR="0" lvl="1" indent="-539750" algn="l" rtl="0">
              <a:lnSpc>
                <a:spcPct val="140000"/>
              </a:lnSpc>
              <a:spcBef>
                <a:spcPts val="0"/>
              </a:spcBef>
              <a:spcAft>
                <a:spcPts val="0"/>
              </a:spcAft>
              <a:buClr>
                <a:srgbClr val="000000"/>
              </a:buClr>
              <a:buSzPts val="5000"/>
              <a:buFont typeface="Arial"/>
              <a:buChar char="•"/>
            </a:pPr>
            <a:r>
              <a:rPr lang="en-US" sz="5000" b="0" i="0" u="none" strike="noStrike" cap="none">
                <a:solidFill>
                  <a:srgbClr val="000000"/>
                </a:solidFill>
                <a:latin typeface="Arial"/>
                <a:ea typeface="Arial"/>
                <a:cs typeface="Arial"/>
                <a:sym typeface="Arial"/>
              </a:rPr>
              <a:t>Classe</a:t>
            </a:r>
            <a:endParaRPr sz="1400" b="0" i="0" u="none" strike="noStrike" cap="none">
              <a:solidFill>
                <a:srgbClr val="000000"/>
              </a:solidFill>
              <a:latin typeface="Arial"/>
              <a:ea typeface="Arial"/>
              <a:cs typeface="Arial"/>
              <a:sym typeface="Arial"/>
            </a:endParaRPr>
          </a:p>
          <a:p>
            <a:pPr marL="1079501" marR="0" lvl="1" indent="-539750" algn="l" rtl="0">
              <a:lnSpc>
                <a:spcPct val="140000"/>
              </a:lnSpc>
              <a:spcBef>
                <a:spcPts val="0"/>
              </a:spcBef>
              <a:spcAft>
                <a:spcPts val="0"/>
              </a:spcAft>
              <a:buClr>
                <a:srgbClr val="000000"/>
              </a:buClr>
              <a:buSzPts val="5000"/>
              <a:buFont typeface="Arial"/>
              <a:buChar char="•"/>
            </a:pPr>
            <a:r>
              <a:rPr lang="en-US" sz="5000" b="0" i="0" u="none" strike="noStrike" cap="none">
                <a:solidFill>
                  <a:srgbClr val="000000"/>
                </a:solidFill>
                <a:latin typeface="Arial"/>
                <a:ea typeface="Arial"/>
                <a:cs typeface="Arial"/>
                <a:sym typeface="Arial"/>
              </a:rPr>
              <a:t>Personnalité</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5"/>
          <p:cNvGrpSpPr/>
          <p:nvPr/>
        </p:nvGrpSpPr>
        <p:grpSpPr>
          <a:xfrm>
            <a:off x="-189035" y="-452975"/>
            <a:ext cx="18666069" cy="1846556"/>
            <a:chOff x="0" y="-85725"/>
            <a:chExt cx="4916166" cy="486336"/>
          </a:xfrm>
        </p:grpSpPr>
        <p:sp>
          <p:nvSpPr>
            <p:cNvPr id="252" name="Google Shape;252;p5"/>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253" name="Google Shape;253;p5"/>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4" name="Google Shape;254;p5"/>
          <p:cNvGrpSpPr/>
          <p:nvPr/>
        </p:nvGrpSpPr>
        <p:grpSpPr>
          <a:xfrm>
            <a:off x="15010298" y="9137387"/>
            <a:ext cx="2930667" cy="808427"/>
            <a:chOff x="0" y="-37222"/>
            <a:chExt cx="3907556" cy="1077904"/>
          </a:xfrm>
        </p:grpSpPr>
        <p:grpSp>
          <p:nvGrpSpPr>
            <p:cNvPr id="255" name="Google Shape;255;p5"/>
            <p:cNvGrpSpPr/>
            <p:nvPr/>
          </p:nvGrpSpPr>
          <p:grpSpPr>
            <a:xfrm>
              <a:off x="0" y="-37222"/>
              <a:ext cx="3907556" cy="1077904"/>
              <a:chOff x="0" y="-38100"/>
              <a:chExt cx="3999778" cy="1103343"/>
            </a:xfrm>
          </p:grpSpPr>
          <p:sp>
            <p:nvSpPr>
              <p:cNvPr id="256" name="Google Shape;256;p5"/>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5"/>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8" name="Google Shape;258;p5"/>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a:lstStyle/>
            <a:p>
              <a:endParaRPr lang="fr-FR"/>
            </a:p>
          </p:txBody>
        </p:sp>
      </p:grpSp>
      <p:sp>
        <p:nvSpPr>
          <p:cNvPr id="259" name="Google Shape;259;p5"/>
          <p:cNvSpPr/>
          <p:nvPr/>
        </p:nvSpPr>
        <p:spPr>
          <a:xfrm>
            <a:off x="13361083" y="4058033"/>
            <a:ext cx="3192838" cy="3109026"/>
          </a:xfrm>
          <a:custGeom>
            <a:avLst/>
            <a:gdLst/>
            <a:ahLst/>
            <a:cxnLst/>
            <a:rect l="l" t="t" r="r" b="b"/>
            <a:pathLst>
              <a:path w="3192838" h="3109026" extrusionOk="0">
                <a:moveTo>
                  <a:pt x="0" y="0"/>
                </a:moveTo>
                <a:lnTo>
                  <a:pt x="3192839" y="0"/>
                </a:lnTo>
                <a:lnTo>
                  <a:pt x="3192839" y="3109026"/>
                </a:lnTo>
                <a:lnTo>
                  <a:pt x="0" y="3109026"/>
                </a:lnTo>
                <a:lnTo>
                  <a:pt x="0" y="0"/>
                </a:lnTo>
                <a:close/>
              </a:path>
            </a:pathLst>
          </a:custGeom>
          <a:blipFill rotWithShape="1">
            <a:blip r:embed="rId4">
              <a:alphaModFix/>
            </a:blip>
            <a:stretch>
              <a:fillRect/>
            </a:stretch>
          </a:blipFill>
          <a:ln>
            <a:noFill/>
          </a:ln>
        </p:spPr>
        <p:txBody>
          <a:bodyPr/>
          <a:lstStyle/>
          <a:p>
            <a:endParaRPr lang="fr-FR"/>
          </a:p>
        </p:txBody>
      </p:sp>
      <p:sp>
        <p:nvSpPr>
          <p:cNvPr id="260" name="Google Shape;260;p5"/>
          <p:cNvSpPr/>
          <p:nvPr/>
        </p:nvSpPr>
        <p:spPr>
          <a:xfrm>
            <a:off x="1737439" y="4529713"/>
            <a:ext cx="2165667" cy="2165667"/>
          </a:xfrm>
          <a:custGeom>
            <a:avLst/>
            <a:gdLst/>
            <a:ahLst/>
            <a:cxnLst/>
            <a:rect l="l" t="t" r="r" b="b"/>
            <a:pathLst>
              <a:path w="2165667" h="2165667" extrusionOk="0">
                <a:moveTo>
                  <a:pt x="0" y="0"/>
                </a:moveTo>
                <a:lnTo>
                  <a:pt x="2165667" y="0"/>
                </a:lnTo>
                <a:lnTo>
                  <a:pt x="2165667" y="2165667"/>
                </a:lnTo>
                <a:lnTo>
                  <a:pt x="0" y="2165667"/>
                </a:lnTo>
                <a:lnTo>
                  <a:pt x="0" y="0"/>
                </a:lnTo>
                <a:close/>
              </a:path>
            </a:pathLst>
          </a:custGeom>
          <a:blipFill rotWithShape="1">
            <a:blip r:embed="rId5">
              <a:alphaModFix/>
            </a:blip>
            <a:stretch>
              <a:fillRect/>
            </a:stretch>
          </a:blipFill>
          <a:ln>
            <a:noFill/>
          </a:ln>
        </p:spPr>
        <p:txBody>
          <a:bodyPr/>
          <a:lstStyle/>
          <a:p>
            <a:endParaRPr lang="fr-FR"/>
          </a:p>
        </p:txBody>
      </p:sp>
      <p:sp>
        <p:nvSpPr>
          <p:cNvPr id="261" name="Google Shape;261;p5"/>
          <p:cNvSpPr/>
          <p:nvPr/>
        </p:nvSpPr>
        <p:spPr>
          <a:xfrm>
            <a:off x="7547342" y="4529713"/>
            <a:ext cx="2165667" cy="2165667"/>
          </a:xfrm>
          <a:custGeom>
            <a:avLst/>
            <a:gdLst/>
            <a:ahLst/>
            <a:cxnLst/>
            <a:rect l="l" t="t" r="r" b="b"/>
            <a:pathLst>
              <a:path w="2165667" h="2165667" extrusionOk="0">
                <a:moveTo>
                  <a:pt x="0" y="0"/>
                </a:moveTo>
                <a:lnTo>
                  <a:pt x="2165666" y="0"/>
                </a:lnTo>
                <a:lnTo>
                  <a:pt x="2165666" y="2165667"/>
                </a:lnTo>
                <a:lnTo>
                  <a:pt x="0" y="2165667"/>
                </a:lnTo>
                <a:lnTo>
                  <a:pt x="0" y="0"/>
                </a:lnTo>
                <a:close/>
              </a:path>
            </a:pathLst>
          </a:custGeom>
          <a:blipFill rotWithShape="1">
            <a:blip r:embed="rId6">
              <a:alphaModFix/>
            </a:blip>
            <a:stretch>
              <a:fillRect/>
            </a:stretch>
          </a:blipFill>
          <a:ln>
            <a:noFill/>
          </a:ln>
        </p:spPr>
        <p:txBody>
          <a:bodyPr/>
          <a:lstStyle/>
          <a:p>
            <a:endParaRPr lang="fr-FR"/>
          </a:p>
        </p:txBody>
      </p:sp>
      <p:sp>
        <p:nvSpPr>
          <p:cNvPr id="262" name="Google Shape;262;p5"/>
          <p:cNvSpPr txBox="1"/>
          <p:nvPr/>
        </p:nvSpPr>
        <p:spPr>
          <a:xfrm>
            <a:off x="938301" y="2349984"/>
            <a:ext cx="9530700" cy="8463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499"/>
              <a:buFont typeface="Arial"/>
              <a:buNone/>
            </a:pPr>
            <a:r>
              <a:rPr lang="en-US" sz="5499" b="1" i="0" u="none" strike="noStrike" cap="none">
                <a:solidFill>
                  <a:srgbClr val="EA6C2F"/>
                </a:solidFill>
                <a:latin typeface="Arial"/>
                <a:ea typeface="Arial"/>
                <a:cs typeface="Arial"/>
                <a:sym typeface="Arial"/>
              </a:rPr>
              <a:t>CHOIX DE LA DESTINATION</a:t>
            </a:r>
            <a:endParaRPr sz="1400" b="1" i="0" u="none" strike="noStrike" cap="none">
              <a:solidFill>
                <a:srgbClr val="000000"/>
              </a:solidFill>
              <a:latin typeface="Arial"/>
              <a:ea typeface="Arial"/>
              <a:cs typeface="Arial"/>
              <a:sym typeface="Arial"/>
            </a:endParaRPr>
          </a:p>
        </p:txBody>
      </p:sp>
      <p:sp>
        <p:nvSpPr>
          <p:cNvPr id="263" name="Google Shape;263;p5"/>
          <p:cNvSpPr txBox="1"/>
          <p:nvPr/>
        </p:nvSpPr>
        <p:spPr>
          <a:xfrm>
            <a:off x="1737439" y="7300409"/>
            <a:ext cx="2074366" cy="9969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5000"/>
              <a:buFont typeface="Arial"/>
              <a:buNone/>
            </a:pPr>
            <a:r>
              <a:rPr lang="en-US" sz="5000" b="0" i="0" u="none" strike="noStrike" cap="none">
                <a:solidFill>
                  <a:srgbClr val="000000"/>
                </a:solidFill>
                <a:latin typeface="Arial"/>
                <a:ea typeface="Arial"/>
                <a:cs typeface="Arial"/>
                <a:sym typeface="Arial"/>
              </a:rPr>
              <a:t>France</a:t>
            </a:r>
            <a:endParaRPr sz="1400" b="0" i="0" u="none" strike="noStrike" cap="none">
              <a:solidFill>
                <a:srgbClr val="000000"/>
              </a:solidFill>
              <a:latin typeface="Arial"/>
              <a:ea typeface="Arial"/>
              <a:cs typeface="Arial"/>
              <a:sym typeface="Arial"/>
            </a:endParaRPr>
          </a:p>
        </p:txBody>
      </p:sp>
      <p:sp>
        <p:nvSpPr>
          <p:cNvPr id="264" name="Google Shape;264;p5"/>
          <p:cNvSpPr txBox="1"/>
          <p:nvPr/>
        </p:nvSpPr>
        <p:spPr>
          <a:xfrm>
            <a:off x="7520984" y="7300409"/>
            <a:ext cx="2130921" cy="9969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5000"/>
              <a:buFont typeface="Arial"/>
              <a:buNone/>
            </a:pPr>
            <a:r>
              <a:rPr lang="en-US" sz="5000" b="0" i="0" u="none" strike="noStrike" cap="none">
                <a:solidFill>
                  <a:srgbClr val="000000"/>
                </a:solidFill>
                <a:latin typeface="Arial"/>
                <a:ea typeface="Arial"/>
                <a:cs typeface="Arial"/>
                <a:sym typeface="Arial"/>
              </a:rPr>
              <a:t>Europe</a:t>
            </a:r>
            <a:endParaRPr sz="1400" b="0" i="0" u="none" strike="noStrike" cap="none">
              <a:solidFill>
                <a:srgbClr val="000000"/>
              </a:solidFill>
              <a:latin typeface="Arial"/>
              <a:ea typeface="Arial"/>
              <a:cs typeface="Arial"/>
              <a:sym typeface="Arial"/>
            </a:endParaRPr>
          </a:p>
        </p:txBody>
      </p:sp>
      <p:sp>
        <p:nvSpPr>
          <p:cNvPr id="265" name="Google Shape;265;p5"/>
          <p:cNvSpPr txBox="1"/>
          <p:nvPr/>
        </p:nvSpPr>
        <p:spPr>
          <a:xfrm>
            <a:off x="12361934" y="7300409"/>
            <a:ext cx="4886474" cy="9969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5000"/>
              <a:buFont typeface="Arial"/>
              <a:buNone/>
            </a:pPr>
            <a:r>
              <a:rPr lang="en-US" sz="5000" b="0" i="0" u="none" strike="noStrike" cap="none">
                <a:solidFill>
                  <a:srgbClr val="000000"/>
                </a:solidFill>
                <a:latin typeface="Arial"/>
                <a:ea typeface="Arial"/>
                <a:cs typeface="Arial"/>
                <a:sym typeface="Arial"/>
              </a:rPr>
              <a:t>Reste du monde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6"/>
          <p:cNvGrpSpPr/>
          <p:nvPr/>
        </p:nvGrpSpPr>
        <p:grpSpPr>
          <a:xfrm>
            <a:off x="-189035" y="-452975"/>
            <a:ext cx="18666069" cy="1846556"/>
            <a:chOff x="0" y="-85725"/>
            <a:chExt cx="4916166" cy="486336"/>
          </a:xfrm>
        </p:grpSpPr>
        <p:sp>
          <p:nvSpPr>
            <p:cNvPr id="271" name="Google Shape;271;p6"/>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272" name="Google Shape;272;p6"/>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3" name="Google Shape;273;p6"/>
          <p:cNvSpPr txBox="1"/>
          <p:nvPr/>
        </p:nvSpPr>
        <p:spPr>
          <a:xfrm>
            <a:off x="775182" y="2025784"/>
            <a:ext cx="10831800" cy="8463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499"/>
              <a:buFont typeface="Arial"/>
              <a:buNone/>
            </a:pPr>
            <a:r>
              <a:rPr lang="en-US" sz="5499" b="1" i="0" u="none" strike="noStrike" cap="none">
                <a:solidFill>
                  <a:srgbClr val="EA6C2F"/>
                </a:solidFill>
                <a:latin typeface="Arial"/>
                <a:ea typeface="Arial"/>
                <a:cs typeface="Arial"/>
                <a:sym typeface="Arial"/>
              </a:rPr>
              <a:t>LES PIEGES A EVITER</a:t>
            </a:r>
            <a:endParaRPr sz="1400" b="1" i="0" u="none" strike="noStrike" cap="none">
              <a:solidFill>
                <a:srgbClr val="000000"/>
              </a:solidFill>
              <a:latin typeface="Arial"/>
              <a:ea typeface="Arial"/>
              <a:cs typeface="Arial"/>
              <a:sym typeface="Arial"/>
            </a:endParaRPr>
          </a:p>
        </p:txBody>
      </p:sp>
      <p:grpSp>
        <p:nvGrpSpPr>
          <p:cNvPr id="274" name="Google Shape;274;p6"/>
          <p:cNvGrpSpPr/>
          <p:nvPr/>
        </p:nvGrpSpPr>
        <p:grpSpPr>
          <a:xfrm>
            <a:off x="15010298" y="9137387"/>
            <a:ext cx="2930667" cy="808427"/>
            <a:chOff x="0" y="-37222"/>
            <a:chExt cx="3907556" cy="1077904"/>
          </a:xfrm>
        </p:grpSpPr>
        <p:grpSp>
          <p:nvGrpSpPr>
            <p:cNvPr id="275" name="Google Shape;275;p6"/>
            <p:cNvGrpSpPr/>
            <p:nvPr/>
          </p:nvGrpSpPr>
          <p:grpSpPr>
            <a:xfrm>
              <a:off x="0" y="-37222"/>
              <a:ext cx="3907556" cy="1077904"/>
              <a:chOff x="0" y="-38100"/>
              <a:chExt cx="3999778" cy="1103343"/>
            </a:xfrm>
          </p:grpSpPr>
          <p:sp>
            <p:nvSpPr>
              <p:cNvPr id="276" name="Google Shape;276;p6"/>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8" name="Google Shape;278;p6"/>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a:lstStyle/>
            <a:p>
              <a:endParaRPr lang="fr-FR"/>
            </a:p>
          </p:txBody>
        </p:sp>
      </p:grpSp>
      <p:sp>
        <p:nvSpPr>
          <p:cNvPr id="279" name="Google Shape;279;p6"/>
          <p:cNvSpPr txBox="1"/>
          <p:nvPr/>
        </p:nvSpPr>
        <p:spPr>
          <a:xfrm>
            <a:off x="775182" y="3565644"/>
            <a:ext cx="15300300" cy="5540400"/>
          </a:xfrm>
          <a:prstGeom prst="rect">
            <a:avLst/>
          </a:prstGeom>
          <a:noFill/>
          <a:ln>
            <a:noFill/>
          </a:ln>
        </p:spPr>
        <p:txBody>
          <a:bodyPr spcFirstLastPara="1" wrap="square" lIns="0" tIns="0" rIns="0" bIns="0" anchor="t" anchorCtr="0">
            <a:spAutoFit/>
          </a:bodyPr>
          <a:lstStyle/>
          <a:p>
            <a:pPr marL="971550" marR="0" lvl="1" indent="-485775" algn="l" rtl="0">
              <a:lnSpc>
                <a:spcPct val="139977"/>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Choisir un organisme au hasard</a:t>
            </a:r>
            <a:endParaRPr sz="1400" b="0" i="0" u="none" strike="noStrike" cap="none">
              <a:solidFill>
                <a:srgbClr val="000000"/>
              </a:solidFill>
              <a:latin typeface="Arial"/>
              <a:ea typeface="Arial"/>
              <a:cs typeface="Arial"/>
              <a:sym typeface="Arial"/>
            </a:endParaRPr>
          </a:p>
          <a:p>
            <a:pPr marL="971550" marR="0" lvl="1" indent="-485775" algn="l" rtl="0">
              <a:lnSpc>
                <a:spcPct val="139977"/>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Contraindre son enfant à partir</a:t>
            </a:r>
            <a:endParaRPr sz="1400" b="0" i="0" u="none" strike="noStrike" cap="none">
              <a:solidFill>
                <a:srgbClr val="000000"/>
              </a:solidFill>
              <a:latin typeface="Arial"/>
              <a:ea typeface="Arial"/>
              <a:cs typeface="Arial"/>
              <a:sym typeface="Arial"/>
            </a:endParaRPr>
          </a:p>
          <a:p>
            <a:pPr marL="971550" marR="0" lvl="1" indent="-485775" algn="l" rtl="0">
              <a:lnSpc>
                <a:spcPct val="139977"/>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S’y prendre à la dernière minute</a:t>
            </a:r>
            <a:endParaRPr sz="1400" b="0" i="0" u="none" strike="noStrike" cap="none">
              <a:solidFill>
                <a:srgbClr val="000000"/>
              </a:solidFill>
              <a:latin typeface="Arial"/>
              <a:ea typeface="Arial"/>
              <a:cs typeface="Arial"/>
              <a:sym typeface="Arial"/>
            </a:endParaRPr>
          </a:p>
          <a:p>
            <a:pPr marL="971550" marR="0" lvl="1" indent="-485775" algn="l" rtl="0">
              <a:lnSpc>
                <a:spcPct val="139977"/>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Se fier uniquement au tarif</a:t>
            </a:r>
            <a:endParaRPr sz="1400" b="0" i="0" u="none" strike="noStrike" cap="none">
              <a:solidFill>
                <a:srgbClr val="000000"/>
              </a:solidFill>
              <a:latin typeface="Arial"/>
              <a:ea typeface="Arial"/>
              <a:cs typeface="Arial"/>
              <a:sym typeface="Arial"/>
            </a:endParaRPr>
          </a:p>
          <a:p>
            <a:pPr marL="971550" marR="0" lvl="1" indent="-485775" algn="l" rtl="0">
              <a:lnSpc>
                <a:spcPct val="139977"/>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Avoir des attentes démesurées</a:t>
            </a:r>
            <a:endParaRPr sz="1400" b="0" i="0" u="none" strike="noStrike" cap="none">
              <a:solidFill>
                <a:srgbClr val="000000"/>
              </a:solidFill>
              <a:latin typeface="Arial"/>
              <a:ea typeface="Arial"/>
              <a:cs typeface="Arial"/>
              <a:sym typeface="Arial"/>
            </a:endParaRPr>
          </a:p>
          <a:p>
            <a:pPr marL="971550" marR="0" lvl="1" indent="-485775" algn="l" rtl="0">
              <a:lnSpc>
                <a:spcPct val="139977"/>
              </a:lnSpc>
              <a:spcBef>
                <a:spcPts val="0"/>
              </a:spcBef>
              <a:spcAft>
                <a:spcPts val="0"/>
              </a:spcAft>
              <a:buClr>
                <a:srgbClr val="000000"/>
              </a:buClr>
              <a:buSzPts val="4500"/>
              <a:buFont typeface="Arial"/>
              <a:buChar char="•"/>
            </a:pPr>
            <a:r>
              <a:rPr lang="en-US" sz="4500" b="0" i="0" u="none" strike="noStrike" cap="none">
                <a:solidFill>
                  <a:srgbClr val="000000"/>
                </a:solidFill>
                <a:latin typeface="Arial"/>
                <a:ea typeface="Arial"/>
                <a:cs typeface="Arial"/>
                <a:sym typeface="Arial"/>
              </a:rPr>
              <a:t>Ne pas tenir compte de la personnalité de son enfant</a:t>
            </a:r>
            <a:endParaRPr sz="1400" b="0" i="0" u="none" strike="noStrike" cap="none">
              <a:solidFill>
                <a:srgbClr val="000000"/>
              </a:solidFill>
              <a:latin typeface="Arial"/>
              <a:ea typeface="Arial"/>
              <a:cs typeface="Arial"/>
              <a:sym typeface="Arial"/>
            </a:endParaRPr>
          </a:p>
        </p:txBody>
      </p:sp>
      <p:sp>
        <p:nvSpPr>
          <p:cNvPr id="280" name="Google Shape;280;p6"/>
          <p:cNvSpPr/>
          <p:nvPr/>
        </p:nvSpPr>
        <p:spPr>
          <a:xfrm>
            <a:off x="13258929" y="3535458"/>
            <a:ext cx="1527620" cy="4114800"/>
          </a:xfrm>
          <a:custGeom>
            <a:avLst/>
            <a:gdLst/>
            <a:ahLst/>
            <a:cxnLst/>
            <a:rect l="l" t="t" r="r" b="b"/>
            <a:pathLst>
              <a:path w="1527620" h="4114800" extrusionOk="0">
                <a:moveTo>
                  <a:pt x="0" y="0"/>
                </a:moveTo>
                <a:lnTo>
                  <a:pt x="1527620" y="0"/>
                </a:lnTo>
                <a:lnTo>
                  <a:pt x="1527620" y="4114800"/>
                </a:lnTo>
                <a:lnTo>
                  <a:pt x="0" y="4114800"/>
                </a:lnTo>
                <a:lnTo>
                  <a:pt x="0" y="0"/>
                </a:lnTo>
                <a:close/>
              </a:path>
            </a:pathLst>
          </a:custGeom>
          <a:blipFill rotWithShape="1">
            <a:blip r:embed="rId4">
              <a:alphaModFix/>
            </a:blip>
            <a:stretch>
              <a:fillRect/>
            </a:stretch>
          </a:blipFill>
          <a:ln>
            <a:noFill/>
          </a:ln>
        </p:spPr>
        <p:txBody>
          <a:bodyP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285" name="Google Shape;285;p7"/>
          <p:cNvGrpSpPr/>
          <p:nvPr/>
        </p:nvGrpSpPr>
        <p:grpSpPr>
          <a:xfrm>
            <a:off x="-189035" y="-452975"/>
            <a:ext cx="18666069" cy="1846556"/>
            <a:chOff x="0" y="-85725"/>
            <a:chExt cx="4916166" cy="486336"/>
          </a:xfrm>
        </p:grpSpPr>
        <p:sp>
          <p:nvSpPr>
            <p:cNvPr id="286" name="Google Shape;286;p7"/>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287" name="Google Shape;287;p7"/>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8" name="Google Shape;288;p7"/>
          <p:cNvSpPr txBox="1"/>
          <p:nvPr/>
        </p:nvSpPr>
        <p:spPr>
          <a:xfrm>
            <a:off x="1562602" y="3605333"/>
            <a:ext cx="13667733" cy="4335780"/>
          </a:xfrm>
          <a:prstGeom prst="rect">
            <a:avLst/>
          </a:prstGeom>
          <a:noFill/>
          <a:ln>
            <a:noFill/>
          </a:ln>
        </p:spPr>
        <p:txBody>
          <a:bodyPr spcFirstLastPara="1" wrap="square" lIns="0" tIns="0" rIns="0" bIns="0" anchor="t" anchorCtr="0">
            <a:spAutoFit/>
          </a:bodyPr>
          <a:lstStyle/>
          <a:p>
            <a:pPr marL="1036320" marR="0" lvl="1" indent="-518158" algn="l" rtl="0">
              <a:lnSpc>
                <a:spcPct val="139979"/>
              </a:lnSpc>
              <a:spcBef>
                <a:spcPts val="0"/>
              </a:spcBef>
              <a:spcAft>
                <a:spcPts val="0"/>
              </a:spcAft>
              <a:buClr>
                <a:srgbClr val="000000"/>
              </a:buClr>
              <a:buSzPts val="4800"/>
              <a:buFont typeface="Arial"/>
              <a:buChar char="•"/>
            </a:pPr>
            <a:r>
              <a:rPr lang="en-US" sz="4800" b="0" i="0" u="none" strike="noStrike" cap="none">
                <a:solidFill>
                  <a:srgbClr val="000000"/>
                </a:solidFill>
                <a:latin typeface="Arial"/>
                <a:ea typeface="Arial"/>
                <a:cs typeface="Arial"/>
                <a:sym typeface="Arial"/>
              </a:rPr>
              <a:t>Membre de L’Office – Contrat Qualité</a:t>
            </a:r>
            <a:endParaRPr sz="1400" b="0" i="0" u="none" strike="noStrike" cap="none">
              <a:solidFill>
                <a:srgbClr val="000000"/>
              </a:solidFill>
              <a:latin typeface="Arial"/>
              <a:ea typeface="Arial"/>
              <a:cs typeface="Arial"/>
              <a:sym typeface="Arial"/>
            </a:endParaRPr>
          </a:p>
          <a:p>
            <a:pPr marL="1036320" marR="0" lvl="1" indent="-518158" algn="l" rtl="0">
              <a:lnSpc>
                <a:spcPct val="139979"/>
              </a:lnSpc>
              <a:spcBef>
                <a:spcPts val="0"/>
              </a:spcBef>
              <a:spcAft>
                <a:spcPts val="0"/>
              </a:spcAft>
              <a:buClr>
                <a:srgbClr val="000000"/>
              </a:buClr>
              <a:buSzPts val="4800"/>
              <a:buFont typeface="Arial"/>
              <a:buChar char="•"/>
            </a:pPr>
            <a:r>
              <a:rPr lang="en-US" sz="4800" b="0" i="0" u="none" strike="noStrike" cap="none">
                <a:solidFill>
                  <a:srgbClr val="000000"/>
                </a:solidFill>
                <a:latin typeface="Arial"/>
                <a:ea typeface="Arial"/>
                <a:cs typeface="Arial"/>
                <a:sym typeface="Arial"/>
              </a:rPr>
              <a:t>Siège social en France</a:t>
            </a:r>
            <a:endParaRPr sz="1400" b="0" i="0" u="none" strike="noStrike" cap="none">
              <a:solidFill>
                <a:srgbClr val="000000"/>
              </a:solidFill>
              <a:latin typeface="Arial"/>
              <a:ea typeface="Arial"/>
              <a:cs typeface="Arial"/>
              <a:sym typeface="Arial"/>
            </a:endParaRPr>
          </a:p>
          <a:p>
            <a:pPr marL="1036320" marR="0" lvl="1" indent="-518158" algn="l" rtl="0">
              <a:lnSpc>
                <a:spcPct val="139979"/>
              </a:lnSpc>
              <a:spcBef>
                <a:spcPts val="0"/>
              </a:spcBef>
              <a:spcAft>
                <a:spcPts val="0"/>
              </a:spcAft>
              <a:buClr>
                <a:srgbClr val="000000"/>
              </a:buClr>
              <a:buSzPts val="4800"/>
              <a:buFont typeface="Arial"/>
              <a:buChar char="•"/>
            </a:pPr>
            <a:r>
              <a:rPr lang="en-US" sz="4800" b="0" i="0" u="none" strike="noStrike" cap="none">
                <a:solidFill>
                  <a:srgbClr val="000000"/>
                </a:solidFill>
                <a:latin typeface="Arial"/>
                <a:ea typeface="Arial"/>
                <a:cs typeface="Arial"/>
                <a:sym typeface="Arial"/>
              </a:rPr>
              <a:t> Conformité légale (immatriculation Atout France, CGV et CPV)</a:t>
            </a:r>
            <a:endParaRPr sz="1400" b="0" i="0" u="none" strike="noStrike" cap="none">
              <a:solidFill>
                <a:srgbClr val="000000"/>
              </a:solidFill>
              <a:latin typeface="Arial"/>
              <a:ea typeface="Arial"/>
              <a:cs typeface="Arial"/>
              <a:sym typeface="Arial"/>
            </a:endParaRPr>
          </a:p>
          <a:p>
            <a:pPr marL="1036320" marR="0" lvl="1" indent="-518158" algn="l" rtl="0">
              <a:lnSpc>
                <a:spcPct val="139979"/>
              </a:lnSpc>
              <a:spcBef>
                <a:spcPts val="0"/>
              </a:spcBef>
              <a:spcAft>
                <a:spcPts val="0"/>
              </a:spcAft>
              <a:buClr>
                <a:srgbClr val="000000"/>
              </a:buClr>
              <a:buSzPts val="4800"/>
              <a:buFont typeface="Arial"/>
              <a:buChar char="•"/>
            </a:pPr>
            <a:r>
              <a:rPr lang="en-US" sz="4800" b="0" i="0" u="none" strike="noStrike" cap="none">
                <a:solidFill>
                  <a:srgbClr val="000000"/>
                </a:solidFill>
                <a:latin typeface="Arial"/>
                <a:ea typeface="Arial"/>
                <a:cs typeface="Arial"/>
                <a:sym typeface="Arial"/>
              </a:rPr>
              <a:t>Relation de confiance avec l’organisme</a:t>
            </a:r>
            <a:endParaRPr sz="1400" b="0" i="0" u="none" strike="noStrike" cap="none">
              <a:solidFill>
                <a:srgbClr val="000000"/>
              </a:solidFill>
              <a:latin typeface="Arial"/>
              <a:ea typeface="Arial"/>
              <a:cs typeface="Arial"/>
              <a:sym typeface="Arial"/>
            </a:endParaRPr>
          </a:p>
        </p:txBody>
      </p:sp>
      <p:grpSp>
        <p:nvGrpSpPr>
          <p:cNvPr id="289" name="Google Shape;289;p7"/>
          <p:cNvGrpSpPr/>
          <p:nvPr/>
        </p:nvGrpSpPr>
        <p:grpSpPr>
          <a:xfrm>
            <a:off x="15010298" y="9137387"/>
            <a:ext cx="2930667" cy="808427"/>
            <a:chOff x="0" y="-37222"/>
            <a:chExt cx="3907556" cy="1077904"/>
          </a:xfrm>
        </p:grpSpPr>
        <p:grpSp>
          <p:nvGrpSpPr>
            <p:cNvPr id="290" name="Google Shape;290;p7"/>
            <p:cNvGrpSpPr/>
            <p:nvPr/>
          </p:nvGrpSpPr>
          <p:grpSpPr>
            <a:xfrm>
              <a:off x="0" y="-37222"/>
              <a:ext cx="3907556" cy="1077904"/>
              <a:chOff x="0" y="-38100"/>
              <a:chExt cx="3999778" cy="1103343"/>
            </a:xfrm>
          </p:grpSpPr>
          <p:sp>
            <p:nvSpPr>
              <p:cNvPr id="291" name="Google Shape;291;p7"/>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7"/>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3" name="Google Shape;293;p7"/>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a:lstStyle/>
            <a:p>
              <a:endParaRPr lang="fr-FR"/>
            </a:p>
          </p:txBody>
        </p:sp>
      </p:grpSp>
      <p:sp>
        <p:nvSpPr>
          <p:cNvPr id="294" name="Google Shape;294;p7"/>
          <p:cNvSpPr txBox="1"/>
          <p:nvPr/>
        </p:nvSpPr>
        <p:spPr>
          <a:xfrm>
            <a:off x="1562602" y="1935283"/>
            <a:ext cx="8583000" cy="8463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Clr>
                <a:srgbClr val="000000"/>
              </a:buClr>
              <a:buSzPts val="5499"/>
              <a:buFont typeface="Arial"/>
              <a:buNone/>
            </a:pPr>
            <a:r>
              <a:rPr lang="en-US" sz="5499" b="1" i="0" u="none" strike="noStrike" cap="none">
                <a:solidFill>
                  <a:srgbClr val="EA6C2F"/>
                </a:solidFill>
                <a:latin typeface="Arial"/>
                <a:ea typeface="Arial"/>
                <a:cs typeface="Arial"/>
                <a:sym typeface="Arial"/>
              </a:rPr>
              <a:t>CHOIX DE L'ORGANISME</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Google Shape;299;g2c73bb717e5_0_316"/>
          <p:cNvGrpSpPr/>
          <p:nvPr/>
        </p:nvGrpSpPr>
        <p:grpSpPr>
          <a:xfrm>
            <a:off x="-189035" y="-452977"/>
            <a:ext cx="18666191" cy="1846569"/>
            <a:chOff x="0" y="-85725"/>
            <a:chExt cx="4916166" cy="486336"/>
          </a:xfrm>
        </p:grpSpPr>
        <p:sp>
          <p:nvSpPr>
            <p:cNvPr id="300" name="Google Shape;300;g2c73bb717e5_0_316"/>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g2c73bb717e5_0_316"/>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2" name="Google Shape;302;g2c73bb717e5_0_316"/>
          <p:cNvSpPr txBox="1"/>
          <p:nvPr/>
        </p:nvSpPr>
        <p:spPr>
          <a:xfrm>
            <a:off x="2230699" y="4365603"/>
            <a:ext cx="15856800" cy="1662300"/>
          </a:xfrm>
          <a:prstGeom prst="rect">
            <a:avLst/>
          </a:prstGeom>
          <a:noFill/>
          <a:ln>
            <a:noFill/>
          </a:ln>
        </p:spPr>
        <p:txBody>
          <a:bodyPr spcFirstLastPara="1" wrap="square" lIns="0" tIns="0" rIns="0" bIns="0" anchor="t" anchorCtr="0">
            <a:spAutoFit/>
          </a:bodyPr>
          <a:lstStyle/>
          <a:p>
            <a:pPr marL="0" marR="0" lvl="0" indent="0" algn="r" rtl="0">
              <a:lnSpc>
                <a:spcPct val="139977"/>
              </a:lnSpc>
              <a:spcBef>
                <a:spcPts val="0"/>
              </a:spcBef>
              <a:spcAft>
                <a:spcPts val="0"/>
              </a:spcAft>
              <a:buClr>
                <a:srgbClr val="000000"/>
              </a:buClr>
              <a:buSzPts val="4500"/>
              <a:buFont typeface="Arial"/>
              <a:buNone/>
            </a:pPr>
            <a:r>
              <a:rPr lang="en-US" sz="4500" b="1" i="0" u="none" strike="noStrike" cap="none">
                <a:solidFill>
                  <a:srgbClr val="EA6C2F"/>
                </a:solidFill>
                <a:latin typeface="Arial"/>
                <a:ea typeface="Arial"/>
                <a:cs typeface="Arial"/>
                <a:sym typeface="Arial"/>
              </a:rPr>
              <a:t>QU’EST-CE QUI DIFFÉRENCIE CES PROGRAMMES D’UN SÉJOUR﻿ LINGUISTIQUE CLASSIQUE ?</a:t>
            </a:r>
            <a:endParaRPr sz="1400" b="1" i="0" u="none" strike="noStrike" cap="none">
              <a:solidFill>
                <a:srgbClr val="000000"/>
              </a:solidFill>
              <a:latin typeface="Arial"/>
              <a:ea typeface="Arial"/>
              <a:cs typeface="Arial"/>
              <a:sym typeface="Arial"/>
            </a:endParaRPr>
          </a:p>
        </p:txBody>
      </p:sp>
      <p:sp>
        <p:nvSpPr>
          <p:cNvPr id="303" name="Google Shape;303;g2c73bb717e5_0_316"/>
          <p:cNvSpPr txBox="1"/>
          <p:nvPr/>
        </p:nvSpPr>
        <p:spPr>
          <a:xfrm>
            <a:off x="5436452" y="6350000"/>
            <a:ext cx="12504600" cy="3201000"/>
          </a:xfrm>
          <a:prstGeom prst="rect">
            <a:avLst/>
          </a:prstGeom>
          <a:noFill/>
          <a:ln>
            <a:noFill/>
          </a:ln>
        </p:spPr>
        <p:txBody>
          <a:bodyPr spcFirstLastPara="1" wrap="square" lIns="0" tIns="0" rIns="0" bIns="0" anchor="t" anchorCtr="0">
            <a:spAutoFit/>
          </a:bodyPr>
          <a:lstStyle/>
          <a:p>
            <a:pPr marL="863598" marR="0" lvl="1" indent="-431800" algn="l" rtl="0">
              <a:lnSpc>
                <a:spcPct val="140010"/>
              </a:lnSpc>
              <a:spcBef>
                <a:spcPts val="0"/>
              </a:spcBef>
              <a:spcAft>
                <a:spcPts val="0"/>
              </a:spcAft>
              <a:buClr>
                <a:srgbClr val="000000"/>
              </a:buClr>
              <a:buSzPts val="3999"/>
              <a:buFont typeface="Arial"/>
              <a:buChar char="•"/>
            </a:pPr>
            <a:r>
              <a:rPr lang="en-US" sz="3999" b="0" i="0" u="none" strike="noStrike" cap="none">
                <a:solidFill>
                  <a:srgbClr val="000000"/>
                </a:solidFill>
                <a:latin typeface="Arial"/>
                <a:ea typeface="Arial"/>
                <a:cs typeface="Arial"/>
                <a:sym typeface="Arial"/>
              </a:rPr>
              <a:t>La durée du séjour</a:t>
            </a:r>
            <a:endParaRPr sz="1400" b="0" i="0" u="none" strike="noStrike" cap="none">
              <a:solidFill>
                <a:srgbClr val="000000"/>
              </a:solidFill>
              <a:latin typeface="Arial"/>
              <a:ea typeface="Arial"/>
              <a:cs typeface="Arial"/>
              <a:sym typeface="Arial"/>
            </a:endParaRPr>
          </a:p>
          <a:p>
            <a:pPr marL="863598" marR="0" lvl="1" indent="-431800" algn="l" rtl="0">
              <a:lnSpc>
                <a:spcPct val="140010"/>
              </a:lnSpc>
              <a:spcBef>
                <a:spcPts val="0"/>
              </a:spcBef>
              <a:spcAft>
                <a:spcPts val="0"/>
              </a:spcAft>
              <a:buClr>
                <a:srgbClr val="000000"/>
              </a:buClr>
              <a:buSzPts val="3999"/>
              <a:buFont typeface="Arial"/>
              <a:buChar char="•"/>
            </a:pPr>
            <a:r>
              <a:rPr lang="en-US" sz="3999" b="0" i="0" u="none" strike="noStrike" cap="none">
                <a:solidFill>
                  <a:srgbClr val="000000"/>
                </a:solidFill>
                <a:latin typeface="Arial"/>
                <a:ea typeface="Arial"/>
                <a:cs typeface="Arial"/>
                <a:sym typeface="Arial"/>
              </a:rPr>
              <a:t>La scolarisation dans un lycée du pays d’accueil</a:t>
            </a:r>
            <a:endParaRPr sz="1400" b="0" i="0" u="none" strike="noStrike" cap="none">
              <a:solidFill>
                <a:srgbClr val="000000"/>
              </a:solidFill>
              <a:latin typeface="Arial"/>
              <a:ea typeface="Arial"/>
              <a:cs typeface="Arial"/>
              <a:sym typeface="Arial"/>
            </a:endParaRPr>
          </a:p>
          <a:p>
            <a:pPr marL="863598" marR="0" lvl="1" indent="-431800" algn="l" rtl="0">
              <a:lnSpc>
                <a:spcPct val="140010"/>
              </a:lnSpc>
              <a:spcBef>
                <a:spcPts val="0"/>
              </a:spcBef>
              <a:spcAft>
                <a:spcPts val="0"/>
              </a:spcAft>
              <a:buClr>
                <a:srgbClr val="000000"/>
              </a:buClr>
              <a:buSzPts val="3999"/>
              <a:buFont typeface="Arial"/>
              <a:buChar char="•"/>
            </a:pPr>
            <a:r>
              <a:rPr lang="en-US" sz="3999" b="0" i="0" u="none" strike="noStrike" cap="none">
                <a:solidFill>
                  <a:srgbClr val="000000"/>
                </a:solidFill>
                <a:latin typeface="Arial"/>
                <a:ea typeface="Arial"/>
                <a:cs typeface="Arial"/>
                <a:sym typeface="Arial"/>
              </a:rPr>
              <a:t>L’accueil en famille bénévole</a:t>
            </a:r>
            <a:endParaRPr sz="1400" b="0" i="0" u="none" strike="noStrike" cap="none">
              <a:solidFill>
                <a:srgbClr val="000000"/>
              </a:solidFill>
              <a:latin typeface="Arial"/>
              <a:ea typeface="Arial"/>
              <a:cs typeface="Arial"/>
              <a:sym typeface="Arial"/>
            </a:endParaRPr>
          </a:p>
          <a:p>
            <a:pPr marL="863598" marR="0" lvl="1" indent="-431800" algn="l" rtl="0">
              <a:lnSpc>
                <a:spcPct val="140010"/>
              </a:lnSpc>
              <a:spcBef>
                <a:spcPts val="0"/>
              </a:spcBef>
              <a:spcAft>
                <a:spcPts val="0"/>
              </a:spcAft>
              <a:buClr>
                <a:srgbClr val="000000"/>
              </a:buClr>
              <a:buSzPts val="3999"/>
              <a:buFont typeface="Arial"/>
              <a:buChar char="•"/>
            </a:pPr>
            <a:r>
              <a:rPr lang="en-US" sz="3999" b="0" i="0" u="none" strike="noStrike" cap="none">
                <a:solidFill>
                  <a:srgbClr val="000000"/>
                </a:solidFill>
                <a:latin typeface="Arial"/>
                <a:ea typeface="Arial"/>
                <a:cs typeface="Arial"/>
                <a:sym typeface="Arial"/>
              </a:rPr>
              <a:t>L’expérience humaine</a:t>
            </a:r>
            <a:endParaRPr sz="1400" b="0" i="0" u="none" strike="noStrike" cap="none">
              <a:solidFill>
                <a:srgbClr val="000000"/>
              </a:solidFill>
              <a:latin typeface="Arial"/>
              <a:ea typeface="Arial"/>
              <a:cs typeface="Arial"/>
              <a:sym typeface="Arial"/>
            </a:endParaRPr>
          </a:p>
        </p:txBody>
      </p:sp>
      <p:grpSp>
        <p:nvGrpSpPr>
          <p:cNvPr id="304" name="Google Shape;304;g2c73bb717e5_0_316"/>
          <p:cNvGrpSpPr/>
          <p:nvPr/>
        </p:nvGrpSpPr>
        <p:grpSpPr>
          <a:xfrm>
            <a:off x="15010298" y="9137388"/>
            <a:ext cx="2930627" cy="808434"/>
            <a:chOff x="0" y="-37220"/>
            <a:chExt cx="3907502" cy="1077911"/>
          </a:xfrm>
        </p:grpSpPr>
        <p:grpSp>
          <p:nvGrpSpPr>
            <p:cNvPr id="305" name="Google Shape;305;g2c73bb717e5_0_316"/>
            <p:cNvGrpSpPr/>
            <p:nvPr/>
          </p:nvGrpSpPr>
          <p:grpSpPr>
            <a:xfrm>
              <a:off x="0" y="-37220"/>
              <a:ext cx="3907502" cy="1077911"/>
              <a:chOff x="0" y="-38100"/>
              <a:chExt cx="3999900" cy="1103400"/>
            </a:xfrm>
          </p:grpSpPr>
          <p:sp>
            <p:nvSpPr>
              <p:cNvPr id="306" name="Google Shape;306;g2c73bb717e5_0_316"/>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2c73bb717e5_0_316"/>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8" name="Google Shape;308;g2c73bb717e5_0_316"/>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09" name="Google Shape;309;g2c73bb717e5_0_316"/>
          <p:cNvSpPr txBox="1"/>
          <p:nvPr/>
        </p:nvSpPr>
        <p:spPr>
          <a:xfrm>
            <a:off x="545609" y="1862787"/>
            <a:ext cx="16713600" cy="1585200"/>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Clr>
                <a:srgbClr val="000000"/>
              </a:buClr>
              <a:buSzPts val="4500"/>
              <a:buFont typeface="Arial"/>
              <a:buNone/>
            </a:pPr>
            <a:r>
              <a:rPr lang="en-US" sz="4500" b="1" i="0" u="none" strike="noStrike" cap="none">
                <a:solidFill>
                  <a:srgbClr val="EA6C2F"/>
                </a:solidFill>
                <a:latin typeface="Arial"/>
                <a:ea typeface="Arial"/>
                <a:cs typeface="Arial"/>
                <a:sym typeface="Arial"/>
              </a:rPr>
              <a:t>QU’EST CE QU’UN PROGRAMME SCOLAIRE ?</a:t>
            </a:r>
            <a:endParaRPr sz="1400" b="1" i="0" u="none" strike="noStrike" cap="none">
              <a:solidFill>
                <a:srgbClr val="000000"/>
              </a:solidFill>
              <a:latin typeface="Arial"/>
              <a:ea typeface="Arial"/>
              <a:cs typeface="Arial"/>
              <a:sym typeface="Arial"/>
            </a:endParaRPr>
          </a:p>
          <a:p>
            <a:pPr marL="863598" marR="0" lvl="1" indent="-431800" algn="l" rtl="0">
              <a:lnSpc>
                <a:spcPct val="140010"/>
              </a:lnSpc>
              <a:spcBef>
                <a:spcPts val="0"/>
              </a:spcBef>
              <a:spcAft>
                <a:spcPts val="0"/>
              </a:spcAft>
              <a:buClr>
                <a:srgbClr val="000000"/>
              </a:buClr>
              <a:buSzPts val="3999"/>
              <a:buFont typeface="Arial"/>
              <a:buChar char="•"/>
            </a:pPr>
            <a:r>
              <a:rPr lang="en-US" sz="3999" b="0" i="0" u="none" strike="noStrike" cap="none">
                <a:solidFill>
                  <a:srgbClr val="000000"/>
                </a:solidFill>
                <a:latin typeface="Arial"/>
                <a:ea typeface="Arial"/>
                <a:cs typeface="Arial"/>
                <a:sym typeface="Arial"/>
              </a:rPr>
              <a:t>Pourquoi partir?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4" name="Google Shape;314;g2c73bb717e5_0_114"/>
          <p:cNvGrpSpPr/>
          <p:nvPr/>
        </p:nvGrpSpPr>
        <p:grpSpPr>
          <a:xfrm>
            <a:off x="-189035" y="-452977"/>
            <a:ext cx="18666191" cy="1846569"/>
            <a:chOff x="0" y="-85725"/>
            <a:chExt cx="4916166" cy="486336"/>
          </a:xfrm>
        </p:grpSpPr>
        <p:sp>
          <p:nvSpPr>
            <p:cNvPr id="315" name="Google Shape;315;g2c73bb717e5_0_114"/>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g2c73bb717e5_0_114"/>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7" name="Google Shape;317;g2c73bb717e5_0_114"/>
          <p:cNvGrpSpPr/>
          <p:nvPr/>
        </p:nvGrpSpPr>
        <p:grpSpPr>
          <a:xfrm>
            <a:off x="15010298" y="9137388"/>
            <a:ext cx="2930627" cy="808434"/>
            <a:chOff x="0" y="-37220"/>
            <a:chExt cx="3907502" cy="1077911"/>
          </a:xfrm>
        </p:grpSpPr>
        <p:grpSp>
          <p:nvGrpSpPr>
            <p:cNvPr id="318" name="Google Shape;318;g2c73bb717e5_0_114"/>
            <p:cNvGrpSpPr/>
            <p:nvPr/>
          </p:nvGrpSpPr>
          <p:grpSpPr>
            <a:xfrm>
              <a:off x="0" y="-37220"/>
              <a:ext cx="3907502" cy="1077911"/>
              <a:chOff x="0" y="-38100"/>
              <a:chExt cx="3999900" cy="1103400"/>
            </a:xfrm>
          </p:grpSpPr>
          <p:sp>
            <p:nvSpPr>
              <p:cNvPr id="319" name="Google Shape;319;g2c73bb717e5_0_114"/>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g2c73bb717e5_0_114"/>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1" name="Google Shape;321;g2c73bb717e5_0_114"/>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22" name="Google Shape;322;g2c73bb717e5_0_114"/>
          <p:cNvSpPr/>
          <p:nvPr/>
        </p:nvSpPr>
        <p:spPr>
          <a:xfrm>
            <a:off x="876500" y="6293942"/>
            <a:ext cx="4419816" cy="3651873"/>
          </a:xfrm>
          <a:custGeom>
            <a:avLst/>
            <a:gdLst/>
            <a:ahLst/>
            <a:cxnLst/>
            <a:rect l="l" t="t" r="r" b="b"/>
            <a:pathLst>
              <a:path w="4419816" h="3651873" extrusionOk="0">
                <a:moveTo>
                  <a:pt x="0" y="0"/>
                </a:moveTo>
                <a:lnTo>
                  <a:pt x="4419816" y="0"/>
                </a:lnTo>
                <a:lnTo>
                  <a:pt x="4419816" y="3651873"/>
                </a:lnTo>
                <a:lnTo>
                  <a:pt x="0" y="365187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g2c73bb717e5_0_114"/>
          <p:cNvSpPr txBox="1"/>
          <p:nvPr/>
        </p:nvSpPr>
        <p:spPr>
          <a:xfrm>
            <a:off x="2551241" y="3157213"/>
            <a:ext cx="13185600" cy="2401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6500"/>
              <a:buFont typeface="Arial"/>
              <a:buNone/>
            </a:pPr>
            <a:r>
              <a:rPr lang="en-US" sz="6500" b="1" i="0" u="none" strike="noStrike" cap="none">
                <a:solidFill>
                  <a:srgbClr val="000000"/>
                </a:solidFill>
                <a:latin typeface="Arial"/>
                <a:ea typeface="Arial"/>
                <a:cs typeface="Arial"/>
                <a:sym typeface="Arial"/>
              </a:rPr>
              <a:t>COMMENT FINANCER </a:t>
            </a:r>
            <a:r>
              <a:rPr lang="en-US" sz="6500" b="1"/>
              <a:t>ET </a:t>
            </a:r>
            <a:r>
              <a:rPr lang="en-US" sz="6500" b="1">
                <a:solidFill>
                  <a:schemeClr val="dk1"/>
                </a:solidFill>
              </a:rPr>
              <a:t>	ASSURER</a:t>
            </a:r>
            <a:r>
              <a:rPr lang="en-US" sz="6500" b="1" i="0" u="none" strike="noStrike" cap="none">
                <a:solidFill>
                  <a:srgbClr val="000000"/>
                </a:solidFill>
                <a:latin typeface="Arial"/>
                <a:ea typeface="Arial"/>
                <a:cs typeface="Arial"/>
                <a:sym typeface="Arial"/>
              </a:rPr>
              <a:t> MON SEJOUR?</a:t>
            </a:r>
            <a:endParaRPr sz="1400" b="1" i="0" u="none" strike="noStrike" cap="none">
              <a:solidFill>
                <a:srgbClr val="000000"/>
              </a:solidFill>
              <a:latin typeface="Arial"/>
              <a:ea typeface="Arial"/>
              <a:cs typeface="Arial"/>
              <a:sym typeface="Arial"/>
            </a:endParaRPr>
          </a:p>
        </p:txBody>
      </p:sp>
      <p:pic>
        <p:nvPicPr>
          <p:cNvPr id="324" name="Google Shape;324;g2c73bb717e5_0_114"/>
          <p:cNvPicPr preferRelativeResize="0"/>
          <p:nvPr/>
        </p:nvPicPr>
        <p:blipFill rotWithShape="1">
          <a:blip r:embed="rId5">
            <a:alphaModFix/>
          </a:blip>
          <a:srcRect r="-1502"/>
          <a:stretch/>
        </p:blipFill>
        <p:spPr>
          <a:xfrm>
            <a:off x="9343600" y="3299350"/>
            <a:ext cx="6323200" cy="6229925"/>
          </a:xfrm>
          <a:prstGeom prst="rect">
            <a:avLst/>
          </a:prstGeom>
          <a:noFill/>
          <a:ln>
            <a:noFill/>
          </a:ln>
        </p:spPr>
      </p:pic>
      <p:sp>
        <p:nvSpPr>
          <p:cNvPr id="325" name="Google Shape;325;g2c73bb717e5_0_114"/>
          <p:cNvSpPr txBox="1"/>
          <p:nvPr/>
        </p:nvSpPr>
        <p:spPr>
          <a:xfrm>
            <a:off x="11197550" y="9529275"/>
            <a:ext cx="28638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Christine Barrat</a:t>
            </a:r>
            <a:endParaRPr sz="3200">
              <a:solidFill>
                <a:schemeClr val="dk1"/>
              </a:solidFill>
              <a:latin typeface="Calibri"/>
              <a:ea typeface="Calibri"/>
              <a:cs typeface="Calibri"/>
              <a:sym typeface="Calibri"/>
            </a:endParaRPr>
          </a:p>
        </p:txBody>
      </p:sp>
      <p:sp>
        <p:nvSpPr>
          <p:cNvPr id="326" name="Google Shape;326;g2c73bb717e5_0_114"/>
          <p:cNvSpPr txBox="1"/>
          <p:nvPr/>
        </p:nvSpPr>
        <p:spPr>
          <a:xfrm>
            <a:off x="7487300" y="80138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g2c73bb717e5_0_127"/>
          <p:cNvGrpSpPr/>
          <p:nvPr/>
        </p:nvGrpSpPr>
        <p:grpSpPr>
          <a:xfrm>
            <a:off x="-189035" y="-452977"/>
            <a:ext cx="18666191" cy="1846569"/>
            <a:chOff x="0" y="-85725"/>
            <a:chExt cx="4916166" cy="486336"/>
          </a:xfrm>
        </p:grpSpPr>
        <p:sp>
          <p:nvSpPr>
            <p:cNvPr id="332" name="Google Shape;332;g2c73bb717e5_0_127"/>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g2c73bb717e5_0_127"/>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4" name="Google Shape;334;g2c73bb717e5_0_127"/>
          <p:cNvGrpSpPr/>
          <p:nvPr/>
        </p:nvGrpSpPr>
        <p:grpSpPr>
          <a:xfrm>
            <a:off x="15010298" y="9137388"/>
            <a:ext cx="2930627" cy="808434"/>
            <a:chOff x="0" y="-37220"/>
            <a:chExt cx="3907502" cy="1077911"/>
          </a:xfrm>
        </p:grpSpPr>
        <p:grpSp>
          <p:nvGrpSpPr>
            <p:cNvPr id="335" name="Google Shape;335;g2c73bb717e5_0_127"/>
            <p:cNvGrpSpPr/>
            <p:nvPr/>
          </p:nvGrpSpPr>
          <p:grpSpPr>
            <a:xfrm>
              <a:off x="0" y="-37220"/>
              <a:ext cx="3907502" cy="1077911"/>
              <a:chOff x="0" y="-38100"/>
              <a:chExt cx="3999900" cy="1103400"/>
            </a:xfrm>
          </p:grpSpPr>
          <p:sp>
            <p:nvSpPr>
              <p:cNvPr id="336" name="Google Shape;336;g2c73bb717e5_0_127"/>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2c73bb717e5_0_127"/>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8" name="Google Shape;338;g2c73bb717e5_0_127"/>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aphicFrame>
        <p:nvGraphicFramePr>
          <p:cNvPr id="339" name="Google Shape;339;g2c73bb717e5_0_127"/>
          <p:cNvGraphicFramePr/>
          <p:nvPr/>
        </p:nvGraphicFramePr>
        <p:xfrm>
          <a:off x="869430" y="3087974"/>
          <a:ext cx="16719925" cy="5561375"/>
        </p:xfrm>
        <a:graphic>
          <a:graphicData uri="http://schemas.openxmlformats.org/drawingml/2006/table">
            <a:tbl>
              <a:tblPr>
                <a:noFill/>
                <a:tableStyleId>{F86D343C-77E5-4F11-A275-A4D40896F6A1}</a:tableStyleId>
              </a:tblPr>
              <a:tblGrid>
                <a:gridCol w="8508525">
                  <a:extLst>
                    <a:ext uri="{9D8B030D-6E8A-4147-A177-3AD203B41FA5}">
                      <a16:colId xmlns:a16="http://schemas.microsoft.com/office/drawing/2014/main" val="20000"/>
                    </a:ext>
                  </a:extLst>
                </a:gridCol>
                <a:gridCol w="8211400">
                  <a:extLst>
                    <a:ext uri="{9D8B030D-6E8A-4147-A177-3AD203B41FA5}">
                      <a16:colId xmlns:a16="http://schemas.microsoft.com/office/drawing/2014/main" val="20001"/>
                    </a:ext>
                  </a:extLst>
                </a:gridCol>
              </a:tblGrid>
              <a:tr h="1064475">
                <a:tc>
                  <a:txBody>
                    <a:bodyPr/>
                    <a:lstStyle/>
                    <a:p>
                      <a:pPr marL="0" marR="0" lvl="0" indent="0" algn="ctr" rtl="0">
                        <a:lnSpc>
                          <a:spcPct val="140013"/>
                        </a:lnSpc>
                        <a:spcBef>
                          <a:spcPts val="0"/>
                        </a:spcBef>
                        <a:spcAft>
                          <a:spcPts val="0"/>
                        </a:spcAft>
                        <a:buClr>
                          <a:srgbClr val="000000"/>
                        </a:buClr>
                        <a:buSzPts val="2999"/>
                        <a:buFont typeface="Arial"/>
                        <a:buNone/>
                      </a:pPr>
                      <a:r>
                        <a:rPr lang="en-US" sz="2999" u="none" strike="noStrike" cap="none">
                          <a:solidFill>
                            <a:srgbClr val="E36C09"/>
                          </a:solidFill>
                          <a:latin typeface="Arial"/>
                          <a:ea typeface="Arial"/>
                          <a:cs typeface="Arial"/>
                          <a:sym typeface="Arial"/>
                        </a:rPr>
                        <a:t>VIA MON ENTREPRISE</a:t>
                      </a:r>
                      <a:endParaRPr sz="1100" u="none" strike="noStrike" cap="none">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3200"/>
                        <a:buFont typeface="Arial"/>
                        <a:buNone/>
                      </a:pPr>
                      <a:r>
                        <a:rPr lang="en-US" sz="3200" u="none" strike="noStrike" cap="none">
                          <a:solidFill>
                            <a:srgbClr val="0070C0"/>
                          </a:solidFill>
                        </a:rPr>
                        <a:t>CSE ET CHEQUES VACANCES</a:t>
                      </a:r>
                      <a:endParaRPr sz="3200" u="none" strike="noStrike" cap="none">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26175">
                <a:tc>
                  <a:txBody>
                    <a:bodyPr/>
                    <a:lstStyle/>
                    <a:p>
                      <a:pPr marL="0" marR="0" lvl="0" indent="0" algn="ctr" rtl="0">
                        <a:lnSpc>
                          <a:spcPct val="140013"/>
                        </a:lnSpc>
                        <a:spcBef>
                          <a:spcPts val="0"/>
                        </a:spcBef>
                        <a:spcAft>
                          <a:spcPts val="0"/>
                        </a:spcAft>
                        <a:buClr>
                          <a:srgbClr val="000000"/>
                        </a:buClr>
                        <a:buSzPts val="3200"/>
                        <a:buFont typeface="Arial"/>
                        <a:buNone/>
                      </a:pPr>
                      <a:r>
                        <a:rPr lang="en-US" sz="3200" u="none" strike="noStrike" cap="none">
                          <a:solidFill>
                            <a:srgbClr val="E36C09"/>
                          </a:solidFill>
                        </a:rPr>
                        <a:t>AIDES PUBLIQUES</a:t>
                      </a:r>
                      <a:endParaRPr sz="3200" u="none" strike="noStrike" cap="none">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3200"/>
                        <a:buFont typeface="Arial"/>
                        <a:buNone/>
                      </a:pPr>
                      <a:r>
                        <a:rPr lang="en-US" sz="3200" u="none" strike="noStrike" cap="none">
                          <a:solidFill>
                            <a:srgbClr val="0070C0"/>
                          </a:solidFill>
                        </a:rPr>
                        <a:t>BONS VACANCES DE LA CAF- AIDES DU CONSEIL </a:t>
                      </a:r>
                      <a:r>
                        <a:rPr lang="en-US" sz="3200">
                          <a:solidFill>
                            <a:srgbClr val="0070C0"/>
                          </a:solidFill>
                        </a:rPr>
                        <a:t>GÉNÉRAL</a:t>
                      </a:r>
                      <a:r>
                        <a:rPr lang="en-US" sz="3200" u="none" strike="noStrike" cap="none">
                          <a:solidFill>
                            <a:srgbClr val="0070C0"/>
                          </a:solidFill>
                        </a:rPr>
                        <a:t>/</a:t>
                      </a:r>
                      <a:r>
                        <a:rPr lang="en-US" sz="3200">
                          <a:solidFill>
                            <a:srgbClr val="0070C0"/>
                          </a:solidFill>
                        </a:rPr>
                        <a:t>RÉGIONAL</a:t>
                      </a:r>
                      <a:endParaRPr sz="3200" u="none" strike="noStrike" cap="none">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4550">
                <a:tc>
                  <a:txBody>
                    <a:bodyPr/>
                    <a:lstStyle/>
                    <a:p>
                      <a:pPr marL="0" marR="0" lvl="0" indent="0" algn="ctr" rtl="0">
                        <a:lnSpc>
                          <a:spcPct val="140013"/>
                        </a:lnSpc>
                        <a:spcBef>
                          <a:spcPts val="0"/>
                        </a:spcBef>
                        <a:spcAft>
                          <a:spcPts val="0"/>
                        </a:spcAft>
                        <a:buClr>
                          <a:srgbClr val="000000"/>
                        </a:buClr>
                        <a:buSzPts val="3200"/>
                        <a:buFont typeface="Arial"/>
                        <a:buNone/>
                      </a:pPr>
                      <a:r>
                        <a:rPr lang="en-US" sz="3200" u="none" strike="noStrike" cap="none">
                          <a:solidFill>
                            <a:srgbClr val="E36C09"/>
                          </a:solidFill>
                        </a:rPr>
                        <a:t>AUTOFINANCEMENT</a:t>
                      </a:r>
                      <a:endParaRPr sz="3200" u="none" strike="noStrike" cap="none">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3200"/>
                        <a:buFont typeface="Arial"/>
                        <a:buNone/>
                      </a:pPr>
                      <a:r>
                        <a:rPr lang="en-US" sz="3200" u="none" strike="noStrike" cap="none">
                          <a:solidFill>
                            <a:srgbClr val="0070C0"/>
                          </a:solidFill>
                        </a:rPr>
                        <a:t>DONS-CAGNOTTE EN LIGNE</a:t>
                      </a:r>
                      <a:endParaRPr sz="3200" u="none" strike="noStrike" cap="none">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26175">
                <a:tc>
                  <a:txBody>
                    <a:bodyPr/>
                    <a:lstStyle/>
                    <a:p>
                      <a:pPr marL="0" marR="0" lvl="0" indent="0" algn="ctr" rtl="0">
                        <a:lnSpc>
                          <a:spcPct val="140013"/>
                        </a:lnSpc>
                        <a:spcBef>
                          <a:spcPts val="0"/>
                        </a:spcBef>
                        <a:spcAft>
                          <a:spcPts val="0"/>
                        </a:spcAft>
                        <a:buClr>
                          <a:srgbClr val="000000"/>
                        </a:buClr>
                        <a:buSzPts val="3200"/>
                        <a:buFont typeface="Arial"/>
                        <a:buNone/>
                      </a:pPr>
                      <a:r>
                        <a:rPr lang="en-US" sz="3200" u="none" strike="noStrike" cap="none" dirty="0">
                          <a:solidFill>
                            <a:srgbClr val="E36C09"/>
                          </a:solidFill>
                        </a:rPr>
                        <a:t>POUR LES ADULTES</a:t>
                      </a:r>
                      <a:endParaRPr sz="3200" u="none" strike="noStrike" cap="none" dirty="0">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3200"/>
                        <a:buFont typeface="Arial"/>
                        <a:buNone/>
                      </a:pPr>
                      <a:r>
                        <a:rPr lang="en-US" sz="3200" u="none" strike="noStrike" cap="none" dirty="0">
                          <a:solidFill>
                            <a:srgbClr val="0070C0"/>
                          </a:solidFill>
                        </a:rPr>
                        <a:t>SEJOURS PETIT BUDGET</a:t>
                      </a:r>
                      <a:endParaRPr dirty="0"/>
                    </a:p>
                    <a:p>
                      <a:pPr marL="0" marR="0" lvl="0" indent="0" algn="ctr" rtl="0">
                        <a:lnSpc>
                          <a:spcPct val="140013"/>
                        </a:lnSpc>
                        <a:spcBef>
                          <a:spcPts val="0"/>
                        </a:spcBef>
                        <a:spcAft>
                          <a:spcPts val="0"/>
                        </a:spcAft>
                        <a:buClr>
                          <a:srgbClr val="000000"/>
                        </a:buClr>
                        <a:buSzPts val="3200"/>
                        <a:buFont typeface="Arial"/>
                        <a:buNone/>
                      </a:pPr>
                      <a:r>
                        <a:rPr lang="en-US" sz="3200" u="none" strike="noStrike" cap="none" dirty="0">
                          <a:solidFill>
                            <a:srgbClr val="0070C0"/>
                          </a:solidFill>
                        </a:rPr>
                        <a:t>CPF-POLE EMPLOI</a:t>
                      </a:r>
                      <a:endParaRPr sz="3200" u="none" strike="noStrike" cap="none" dirty="0">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40" name="Google Shape;340;g2c73bb717e5_0_127"/>
          <p:cNvSpPr txBox="1"/>
          <p:nvPr/>
        </p:nvSpPr>
        <p:spPr>
          <a:xfrm>
            <a:off x="698640" y="1443731"/>
            <a:ext cx="15836100" cy="8463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499"/>
              <a:buFont typeface="Arial"/>
              <a:buNone/>
            </a:pPr>
            <a:r>
              <a:rPr lang="en-US" sz="5499" b="1" i="0" u="none" strike="noStrike" cap="none">
                <a:solidFill>
                  <a:srgbClr val="EA6C2F"/>
                </a:solidFill>
                <a:latin typeface="Arial"/>
                <a:ea typeface="Arial"/>
                <a:cs typeface="Arial"/>
                <a:sym typeface="Arial"/>
              </a:rPr>
              <a:t>LES DIFFÉRENTES SOLUTIONS </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g2c73bb717e5_0_228"/>
          <p:cNvGrpSpPr/>
          <p:nvPr/>
        </p:nvGrpSpPr>
        <p:grpSpPr>
          <a:xfrm>
            <a:off x="-189035" y="-452977"/>
            <a:ext cx="18666191" cy="1846569"/>
            <a:chOff x="0" y="-85725"/>
            <a:chExt cx="4916166" cy="486336"/>
          </a:xfrm>
        </p:grpSpPr>
        <p:sp>
          <p:nvSpPr>
            <p:cNvPr id="346" name="Google Shape;346;g2c73bb717e5_0_228"/>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g2c73bb717e5_0_228"/>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8" name="Google Shape;348;g2c73bb717e5_0_228"/>
          <p:cNvGrpSpPr/>
          <p:nvPr/>
        </p:nvGrpSpPr>
        <p:grpSpPr>
          <a:xfrm>
            <a:off x="15023123" y="9317188"/>
            <a:ext cx="2930627" cy="808434"/>
            <a:chOff x="0" y="-37220"/>
            <a:chExt cx="3907502" cy="1077911"/>
          </a:xfrm>
        </p:grpSpPr>
        <p:grpSp>
          <p:nvGrpSpPr>
            <p:cNvPr id="349" name="Google Shape;349;g2c73bb717e5_0_228"/>
            <p:cNvGrpSpPr/>
            <p:nvPr/>
          </p:nvGrpSpPr>
          <p:grpSpPr>
            <a:xfrm>
              <a:off x="0" y="-37220"/>
              <a:ext cx="3907502" cy="1077911"/>
              <a:chOff x="0" y="-38100"/>
              <a:chExt cx="3999900" cy="1103400"/>
            </a:xfrm>
          </p:grpSpPr>
          <p:sp>
            <p:nvSpPr>
              <p:cNvPr id="350" name="Google Shape;350;g2c73bb717e5_0_228"/>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2c73bb717e5_0_228"/>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2" name="Google Shape;352;g2c73bb717e5_0_228"/>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aphicFrame>
        <p:nvGraphicFramePr>
          <p:cNvPr id="353" name="Google Shape;353;g2c73bb717e5_0_228"/>
          <p:cNvGraphicFramePr/>
          <p:nvPr/>
        </p:nvGraphicFramePr>
        <p:xfrm>
          <a:off x="698640" y="2709699"/>
          <a:ext cx="16719925" cy="6845864"/>
        </p:xfrm>
        <a:graphic>
          <a:graphicData uri="http://schemas.openxmlformats.org/drawingml/2006/table">
            <a:tbl>
              <a:tblPr>
                <a:noFill/>
                <a:tableStyleId>{F86D343C-77E5-4F11-A275-A4D40896F6A1}</a:tableStyleId>
              </a:tblPr>
              <a:tblGrid>
                <a:gridCol w="8508525">
                  <a:extLst>
                    <a:ext uri="{9D8B030D-6E8A-4147-A177-3AD203B41FA5}">
                      <a16:colId xmlns:a16="http://schemas.microsoft.com/office/drawing/2014/main" val="20000"/>
                    </a:ext>
                  </a:extLst>
                </a:gridCol>
                <a:gridCol w="8211400">
                  <a:extLst>
                    <a:ext uri="{9D8B030D-6E8A-4147-A177-3AD203B41FA5}">
                      <a16:colId xmlns:a16="http://schemas.microsoft.com/office/drawing/2014/main" val="20001"/>
                    </a:ext>
                  </a:extLst>
                </a:gridCol>
              </a:tblGrid>
              <a:tr h="1064475">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E36C09"/>
                          </a:solidFill>
                          <a:latin typeface="Arial"/>
                          <a:ea typeface="Arial"/>
                          <a:cs typeface="Arial"/>
                          <a:sym typeface="Arial"/>
                        </a:rPr>
                        <a:t>SECURITE SOCIALE</a:t>
                      </a:r>
                      <a:endParaRPr/>
                    </a:p>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E36C09"/>
                          </a:solidFill>
                          <a:latin typeface="Arial"/>
                          <a:ea typeface="Arial"/>
                          <a:cs typeface="Arial"/>
                          <a:sym typeface="Arial"/>
                        </a:rPr>
                        <a:t>COMPLEMENTAIRE SANTE</a:t>
                      </a:r>
                      <a:endParaRPr sz="2800" u="none" strike="noStrike" cap="none">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0070C0"/>
                          </a:solidFill>
                        </a:rPr>
                        <a:t>CEAM</a:t>
                      </a:r>
                      <a:endParaRPr sz="2800" u="none" strike="noStrike" cap="none">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26175">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E36C09"/>
                          </a:solidFill>
                        </a:rPr>
                        <a:t>CARTES BANCAIRES</a:t>
                      </a:r>
                      <a:endParaRPr sz="2800" u="none" strike="noStrike" cap="none">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0070C0"/>
                          </a:solidFill>
                        </a:rPr>
                        <a:t>2 TYPES DE CARTE</a:t>
                      </a:r>
                      <a:endParaRPr sz="2800" u="none" strike="noStrike" cap="none">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4550">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E36C09"/>
                          </a:solidFill>
                        </a:rPr>
                        <a:t>GARANTIES DANS CONTRAT AUTO-MRH-SANTE</a:t>
                      </a:r>
                      <a:endParaRPr sz="2800" u="none" strike="noStrike" cap="none">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0070C0"/>
                          </a:solidFill>
                        </a:rPr>
                        <a:t>ASSISTANCE-ASSURANCE</a:t>
                      </a:r>
                      <a:endParaRPr sz="2800" u="none" strike="noStrike" cap="none">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26175">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E36C09"/>
                          </a:solidFill>
                        </a:rPr>
                        <a:t>OFFRE </a:t>
                      </a:r>
                      <a:r>
                        <a:rPr lang="en-US" sz="2800">
                          <a:solidFill>
                            <a:srgbClr val="E36C09"/>
                          </a:solidFill>
                        </a:rPr>
                        <a:t>PACKAGÉE</a:t>
                      </a:r>
                      <a:r>
                        <a:rPr lang="en-US" sz="2800" u="none" strike="noStrike" cap="none">
                          <a:solidFill>
                            <a:srgbClr val="E36C09"/>
                          </a:solidFill>
                        </a:rPr>
                        <a:t> DE COURTIER </a:t>
                      </a:r>
                      <a:r>
                        <a:rPr lang="en-US" sz="2800">
                          <a:solidFill>
                            <a:srgbClr val="E36C09"/>
                          </a:solidFill>
                        </a:rPr>
                        <a:t>SPÉCIALISÉ</a:t>
                      </a:r>
                      <a:r>
                        <a:rPr lang="en-US" sz="2800" u="none" strike="noStrike" cap="none">
                          <a:solidFill>
                            <a:srgbClr val="E36C09"/>
                          </a:solidFill>
                        </a:rPr>
                        <a:t> DANS LA </a:t>
                      </a:r>
                      <a:r>
                        <a:rPr lang="en-US" sz="2800">
                          <a:solidFill>
                            <a:srgbClr val="E36C09"/>
                          </a:solidFill>
                        </a:rPr>
                        <a:t>MOBILITÉ</a:t>
                      </a:r>
                      <a:r>
                        <a:rPr lang="en-US" sz="2800" u="none" strike="noStrike" cap="none">
                          <a:solidFill>
                            <a:srgbClr val="E36C09"/>
                          </a:solidFill>
                        </a:rPr>
                        <a:t> INTERNATIONALE</a:t>
                      </a:r>
                      <a:endParaRPr sz="2800" u="none" strike="noStrike" cap="none">
                        <a:solidFill>
                          <a:srgbClr val="E36C09"/>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40013"/>
                        </a:lnSpc>
                        <a:spcBef>
                          <a:spcPts val="0"/>
                        </a:spcBef>
                        <a:spcAft>
                          <a:spcPts val="0"/>
                        </a:spcAft>
                        <a:buClr>
                          <a:srgbClr val="000000"/>
                        </a:buClr>
                        <a:buSzPts val="2800"/>
                        <a:buFont typeface="Arial"/>
                        <a:buNone/>
                      </a:pPr>
                      <a:r>
                        <a:rPr lang="en-US" sz="2800" u="none" strike="noStrike" cap="none">
                          <a:solidFill>
                            <a:srgbClr val="0070C0"/>
                          </a:solidFill>
                        </a:rPr>
                        <a:t>Frais médicaux-rapatriement-RC vie privée et stage- retour anticipé-bagages-invalidité-décès- annulation-interruption</a:t>
                      </a:r>
                      <a:endParaRPr sz="2800" u="none" strike="noStrike" cap="none">
                        <a:solidFill>
                          <a:srgbClr val="0070C0"/>
                        </a:solidFill>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54" name="Google Shape;354;g2c73bb717e5_0_228"/>
          <p:cNvSpPr txBox="1"/>
          <p:nvPr/>
        </p:nvSpPr>
        <p:spPr>
          <a:xfrm>
            <a:off x="698640" y="1443731"/>
            <a:ext cx="15836100" cy="8463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5499"/>
              <a:buFont typeface="Arial"/>
              <a:buNone/>
            </a:pPr>
            <a:r>
              <a:rPr lang="en-US" sz="5499" b="1" i="0" u="none" strike="noStrike" cap="none">
                <a:solidFill>
                  <a:srgbClr val="EA6C2F"/>
                </a:solidFill>
                <a:latin typeface="Arial"/>
                <a:ea typeface="Arial"/>
                <a:cs typeface="Arial"/>
                <a:sym typeface="Arial"/>
              </a:rPr>
              <a:t>LES DIFFÉRENTES SOLUTIONS </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pic>
        <p:nvPicPr>
          <p:cNvPr id="97" name="Google Shape;97;g2c75981d482_0_3"/>
          <p:cNvPicPr preferRelativeResize="0"/>
          <p:nvPr/>
        </p:nvPicPr>
        <p:blipFill rotWithShape="1">
          <a:blip r:embed="rId3">
            <a:alphaModFix/>
          </a:blip>
          <a:srcRect/>
          <a:stretch/>
        </p:blipFill>
        <p:spPr>
          <a:xfrm>
            <a:off x="585364" y="1938575"/>
            <a:ext cx="11788484" cy="3742840"/>
          </a:xfrm>
          <a:prstGeom prst="rect">
            <a:avLst/>
          </a:prstGeom>
          <a:noFill/>
          <a:ln>
            <a:noFill/>
          </a:ln>
        </p:spPr>
      </p:pic>
      <p:sp>
        <p:nvSpPr>
          <p:cNvPr id="98" name="Google Shape;98;g2c75981d482_0_3"/>
          <p:cNvSpPr txBox="1"/>
          <p:nvPr/>
        </p:nvSpPr>
        <p:spPr>
          <a:xfrm>
            <a:off x="1454313" y="5681425"/>
            <a:ext cx="10050600" cy="1139100"/>
          </a:xfrm>
          <a:prstGeom prst="rect">
            <a:avLst/>
          </a:prstGeom>
          <a:noFill/>
          <a:ln>
            <a:noFill/>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6500" b="1" i="0" u="none" strike="noStrike" cap="none">
                <a:solidFill>
                  <a:srgbClr val="EA6C2F"/>
                </a:solidFill>
                <a:latin typeface="Calibri"/>
                <a:ea typeface="Calibri"/>
                <a:cs typeface="Calibri"/>
                <a:sym typeface="Calibri"/>
              </a:rPr>
              <a:t>PRÉSENTATION DE L’OFFICE</a:t>
            </a:r>
            <a:endParaRPr sz="6500" b="1" i="0" u="none" strike="noStrike" cap="none">
              <a:solidFill>
                <a:srgbClr val="EA6C2F"/>
              </a:solidFill>
              <a:latin typeface="Calibri"/>
              <a:ea typeface="Calibri"/>
              <a:cs typeface="Calibri"/>
              <a:sym typeface="Calibri"/>
            </a:endParaRPr>
          </a:p>
        </p:txBody>
      </p:sp>
      <p:pic>
        <p:nvPicPr>
          <p:cNvPr id="99" name="Google Shape;99;g2c75981d482_0_3"/>
          <p:cNvPicPr preferRelativeResize="0"/>
          <p:nvPr/>
        </p:nvPicPr>
        <p:blipFill rotWithShape="1">
          <a:blip r:embed="rId4">
            <a:alphaModFix/>
          </a:blip>
          <a:srcRect/>
          <a:stretch/>
        </p:blipFill>
        <p:spPr>
          <a:xfrm>
            <a:off x="12186249" y="2491595"/>
            <a:ext cx="5551719" cy="4877847"/>
          </a:xfrm>
          <a:prstGeom prst="rect">
            <a:avLst/>
          </a:prstGeom>
          <a:noFill/>
          <a:ln w="34925" cap="flat" cmpd="sng">
            <a:solidFill>
              <a:schemeClr val="dk1"/>
            </a:solidFill>
            <a:prstDash val="solid"/>
            <a:round/>
            <a:headEnd type="none" w="sm" len="sm"/>
            <a:tailEnd type="none" w="sm" len="sm"/>
          </a:ln>
        </p:spPr>
      </p:pic>
      <p:grpSp>
        <p:nvGrpSpPr>
          <p:cNvPr id="100" name="Google Shape;100;g2c75981d482_0_3"/>
          <p:cNvGrpSpPr/>
          <p:nvPr/>
        </p:nvGrpSpPr>
        <p:grpSpPr>
          <a:xfrm>
            <a:off x="-189035" y="-452977"/>
            <a:ext cx="18666191" cy="1846569"/>
            <a:chOff x="0" y="-85725"/>
            <a:chExt cx="4916166" cy="486336"/>
          </a:xfrm>
        </p:grpSpPr>
        <p:sp>
          <p:nvSpPr>
            <p:cNvPr id="101" name="Google Shape;101;g2c75981d482_0_3"/>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02" name="Google Shape;102;g2c75981d482_0_3"/>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3" name="Google Shape;103;g2c75981d482_0_3"/>
          <p:cNvSpPr/>
          <p:nvPr/>
        </p:nvSpPr>
        <p:spPr>
          <a:xfrm>
            <a:off x="444475" y="7202700"/>
            <a:ext cx="3215416" cy="2738905"/>
          </a:xfrm>
          <a:custGeom>
            <a:avLst/>
            <a:gdLst/>
            <a:ahLst/>
            <a:cxnLst/>
            <a:rect l="l" t="t" r="r" b="b"/>
            <a:pathLst>
              <a:path w="4419816" h="3651873" extrusionOk="0">
                <a:moveTo>
                  <a:pt x="0" y="0"/>
                </a:moveTo>
                <a:lnTo>
                  <a:pt x="4419816" y="0"/>
                </a:lnTo>
                <a:lnTo>
                  <a:pt x="4419816" y="3651873"/>
                </a:lnTo>
                <a:lnTo>
                  <a:pt x="0" y="3651873"/>
                </a:lnTo>
                <a:lnTo>
                  <a:pt x="0" y="0"/>
                </a:lnTo>
                <a:close/>
              </a:path>
            </a:pathLst>
          </a:custGeom>
          <a:blipFill rotWithShape="1">
            <a:blip r:embed="rId5">
              <a:alphaModFix/>
            </a:blip>
            <a:stretch>
              <a:fillRect/>
            </a:stretch>
          </a:blipFill>
          <a:ln>
            <a:noFill/>
          </a:ln>
        </p:spPr>
        <p:txBody>
          <a:bodyPr/>
          <a:lstStyle/>
          <a:p>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359" name="Google Shape;359;p9"/>
          <p:cNvGrpSpPr/>
          <p:nvPr/>
        </p:nvGrpSpPr>
        <p:grpSpPr>
          <a:xfrm>
            <a:off x="-189035" y="-452975"/>
            <a:ext cx="18666069" cy="1846556"/>
            <a:chOff x="0" y="-85725"/>
            <a:chExt cx="4916166" cy="486336"/>
          </a:xfrm>
        </p:grpSpPr>
        <p:sp>
          <p:nvSpPr>
            <p:cNvPr id="360" name="Google Shape;360;p9"/>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361" name="Google Shape;361;p9"/>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2" name="Google Shape;362;p9"/>
          <p:cNvSpPr/>
          <p:nvPr/>
        </p:nvSpPr>
        <p:spPr>
          <a:xfrm>
            <a:off x="594773" y="3352118"/>
            <a:ext cx="5825301" cy="6934882"/>
          </a:xfrm>
          <a:custGeom>
            <a:avLst/>
            <a:gdLst/>
            <a:ahLst/>
            <a:cxnLst/>
            <a:rect l="l" t="t" r="r" b="b"/>
            <a:pathLst>
              <a:path w="5825301" h="6934882" extrusionOk="0">
                <a:moveTo>
                  <a:pt x="0" y="0"/>
                </a:moveTo>
                <a:lnTo>
                  <a:pt x="5825300" y="0"/>
                </a:lnTo>
                <a:lnTo>
                  <a:pt x="5825300" y="6934882"/>
                </a:lnTo>
                <a:lnTo>
                  <a:pt x="0" y="6934882"/>
                </a:lnTo>
                <a:lnTo>
                  <a:pt x="0" y="0"/>
                </a:lnTo>
                <a:close/>
              </a:path>
            </a:pathLst>
          </a:custGeom>
          <a:blipFill rotWithShape="1">
            <a:blip r:embed="rId3">
              <a:alphaModFix/>
            </a:blip>
            <a:stretch>
              <a:fillRect/>
            </a:stretch>
          </a:blipFill>
          <a:ln>
            <a:noFill/>
          </a:ln>
        </p:spPr>
        <p:txBody>
          <a:bodyPr/>
          <a:lstStyle/>
          <a:p>
            <a:endParaRPr lang="fr-FR"/>
          </a:p>
        </p:txBody>
      </p:sp>
      <p:sp>
        <p:nvSpPr>
          <p:cNvPr id="363" name="Google Shape;363;p9"/>
          <p:cNvSpPr txBox="1"/>
          <p:nvPr/>
        </p:nvSpPr>
        <p:spPr>
          <a:xfrm>
            <a:off x="6262630" y="4146550"/>
            <a:ext cx="7977900" cy="769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5000"/>
              <a:buFont typeface="Arial"/>
              <a:buNone/>
            </a:pPr>
            <a:r>
              <a:rPr lang="en-US" sz="5000" b="1" i="0" u="none" strike="noStrike" cap="none">
                <a:solidFill>
                  <a:srgbClr val="EA6C2F"/>
                </a:solidFill>
                <a:latin typeface="Arial"/>
                <a:ea typeface="Arial"/>
                <a:cs typeface="Arial"/>
                <a:sym typeface="Arial"/>
              </a:rPr>
              <a:t>DES QUESTIONS ?</a:t>
            </a:r>
            <a:endParaRPr sz="1400" b="1" i="0" u="none" strike="noStrike" cap="none">
              <a:solidFill>
                <a:srgbClr val="000000"/>
              </a:solidFill>
              <a:latin typeface="Arial"/>
              <a:ea typeface="Arial"/>
              <a:cs typeface="Arial"/>
              <a:sym typeface="Arial"/>
            </a:endParaRPr>
          </a:p>
        </p:txBody>
      </p:sp>
      <p:grpSp>
        <p:nvGrpSpPr>
          <p:cNvPr id="364" name="Google Shape;364;p9"/>
          <p:cNvGrpSpPr/>
          <p:nvPr/>
        </p:nvGrpSpPr>
        <p:grpSpPr>
          <a:xfrm>
            <a:off x="15010298" y="9137387"/>
            <a:ext cx="2930667" cy="808427"/>
            <a:chOff x="0" y="-37222"/>
            <a:chExt cx="3907556" cy="1077904"/>
          </a:xfrm>
        </p:grpSpPr>
        <p:grpSp>
          <p:nvGrpSpPr>
            <p:cNvPr id="365" name="Google Shape;365;p9"/>
            <p:cNvGrpSpPr/>
            <p:nvPr/>
          </p:nvGrpSpPr>
          <p:grpSpPr>
            <a:xfrm>
              <a:off x="0" y="-37222"/>
              <a:ext cx="3907556" cy="1077904"/>
              <a:chOff x="0" y="-38100"/>
              <a:chExt cx="3999778" cy="1103343"/>
            </a:xfrm>
          </p:grpSpPr>
          <p:sp>
            <p:nvSpPr>
              <p:cNvPr id="366" name="Google Shape;366;p9"/>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0" y="-38100"/>
                <a:ext cx="3999778" cy="1103343"/>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8" name="Google Shape;368;p9"/>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4">
                <a:alphaModFix/>
              </a:blip>
              <a:stretch>
                <a:fillRect/>
              </a:stretch>
            </a:blipFill>
            <a:ln>
              <a:noFill/>
            </a:ln>
          </p:spPr>
          <p:txBody>
            <a:bodyPr/>
            <a:lstStyle/>
            <a:p>
              <a:endParaRPr lang="fr-F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8"/>
          <p:cNvGrpSpPr/>
          <p:nvPr/>
        </p:nvGrpSpPr>
        <p:grpSpPr>
          <a:xfrm>
            <a:off x="-189035" y="-452975"/>
            <a:ext cx="18666069" cy="1846556"/>
            <a:chOff x="0" y="-85725"/>
            <a:chExt cx="4916166" cy="486336"/>
          </a:xfrm>
        </p:grpSpPr>
        <p:sp>
          <p:nvSpPr>
            <p:cNvPr id="109" name="Google Shape;109;p8"/>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10" name="Google Shape;110;p8"/>
            <p:cNvSpPr txBox="1"/>
            <p:nvPr/>
          </p:nvSpPr>
          <p:spPr>
            <a:xfrm>
              <a:off x="0" y="-85725"/>
              <a:ext cx="4916166" cy="4863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1" name="Google Shape;111;p8"/>
          <p:cNvSpPr txBox="1"/>
          <p:nvPr/>
        </p:nvSpPr>
        <p:spPr>
          <a:xfrm>
            <a:off x="525275" y="1602413"/>
            <a:ext cx="17603700" cy="177300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Clr>
                <a:srgbClr val="000000"/>
              </a:buClr>
              <a:buSzPts val="4800"/>
              <a:buFont typeface="Arial"/>
              <a:buNone/>
            </a:pPr>
            <a:r>
              <a:rPr lang="en-US" sz="4800" b="1" i="0" u="none" strike="noStrike" cap="none">
                <a:solidFill>
                  <a:srgbClr val="EA6C2F"/>
                </a:solidFill>
                <a:latin typeface="Arial"/>
                <a:ea typeface="Arial"/>
                <a:cs typeface="Arial"/>
                <a:sym typeface="Arial"/>
              </a:rPr>
              <a:t>L’OFFICE, LA GARANTIE DES SÉJOURS </a:t>
            </a:r>
            <a:endParaRPr sz="4800" b="1" i="0" u="none" strike="noStrike" cap="none">
              <a:solidFill>
                <a:srgbClr val="EA6C2F"/>
              </a:solidFill>
              <a:latin typeface="Arial"/>
              <a:ea typeface="Arial"/>
              <a:cs typeface="Arial"/>
              <a:sym typeface="Arial"/>
            </a:endParaRPr>
          </a:p>
          <a:p>
            <a:pPr marL="0" marR="0" lvl="0" indent="0" algn="ctr" rtl="0">
              <a:lnSpc>
                <a:spcPct val="139979"/>
              </a:lnSpc>
              <a:spcBef>
                <a:spcPts val="0"/>
              </a:spcBef>
              <a:spcAft>
                <a:spcPts val="0"/>
              </a:spcAft>
              <a:buClr>
                <a:srgbClr val="000000"/>
              </a:buClr>
              <a:buSzPts val="4800"/>
              <a:buFont typeface="Arial"/>
              <a:buNone/>
            </a:pPr>
            <a:r>
              <a:rPr lang="en-US" sz="4800" b="1" i="0" u="none" strike="noStrike" cap="none">
                <a:solidFill>
                  <a:srgbClr val="EA6C2F"/>
                </a:solidFill>
                <a:latin typeface="Arial"/>
                <a:ea typeface="Arial"/>
                <a:cs typeface="Arial"/>
                <a:sym typeface="Arial"/>
              </a:rPr>
              <a:t>LINGUISTIQUES ET ÉDUCATIFS</a:t>
            </a:r>
            <a:endParaRPr sz="1400" b="1" i="0" u="none" strike="noStrike" cap="none">
              <a:solidFill>
                <a:srgbClr val="000000"/>
              </a:solidFill>
              <a:latin typeface="Arial"/>
              <a:ea typeface="Arial"/>
              <a:cs typeface="Arial"/>
              <a:sym typeface="Arial"/>
            </a:endParaRPr>
          </a:p>
        </p:txBody>
      </p:sp>
      <p:sp>
        <p:nvSpPr>
          <p:cNvPr id="112" name="Google Shape;112;p8"/>
          <p:cNvSpPr txBox="1"/>
          <p:nvPr/>
        </p:nvSpPr>
        <p:spPr>
          <a:xfrm>
            <a:off x="1008427" y="3584218"/>
            <a:ext cx="16637400" cy="5818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EA6C2F"/>
                </a:solidFill>
                <a:latin typeface="Arial"/>
                <a:ea typeface="Arial"/>
                <a:cs typeface="Arial"/>
                <a:sym typeface="Arial"/>
              </a:rPr>
              <a:t>Qui est L’Office : </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L’organisme de labellisation des séjours linguistiques </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Avec les fédérations de parents d’élèves et les associations de consommateurs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Avec le soutien du Ministère en charge de la Jeunesse</a:t>
            </a:r>
            <a:endParaRPr sz="35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EA6C2F"/>
                </a:solidFill>
                <a:latin typeface="Arial"/>
                <a:ea typeface="Arial"/>
                <a:cs typeface="Arial"/>
                <a:sym typeface="Arial"/>
              </a:rPr>
              <a:t>Missions :</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Le Contrat Qualité</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Les contrôles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La commission de conciliation</a:t>
            </a:r>
            <a:endParaRPr sz="1400" b="0" i="0" u="none" strike="noStrike" cap="none">
              <a:solidFill>
                <a:srgbClr val="000000"/>
              </a:solidFill>
              <a:latin typeface="Arial"/>
              <a:ea typeface="Arial"/>
              <a:cs typeface="Arial"/>
              <a:sym typeface="Arial"/>
            </a:endParaRPr>
          </a:p>
        </p:txBody>
      </p:sp>
      <p:pic>
        <p:nvPicPr>
          <p:cNvPr id="113" name="Google Shape;113;p8"/>
          <p:cNvPicPr preferRelativeResize="0"/>
          <p:nvPr/>
        </p:nvPicPr>
        <p:blipFill rotWithShape="1">
          <a:blip r:embed="rId3">
            <a:alphaModFix/>
          </a:blip>
          <a:srcRect/>
          <a:stretch/>
        </p:blipFill>
        <p:spPr>
          <a:xfrm>
            <a:off x="14938524" y="8331926"/>
            <a:ext cx="2984376" cy="124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g2c75981d482_0_553"/>
          <p:cNvGrpSpPr/>
          <p:nvPr/>
        </p:nvGrpSpPr>
        <p:grpSpPr>
          <a:xfrm>
            <a:off x="-189035" y="-452977"/>
            <a:ext cx="18666191" cy="1846569"/>
            <a:chOff x="0" y="-85725"/>
            <a:chExt cx="4916166" cy="486336"/>
          </a:xfrm>
        </p:grpSpPr>
        <p:sp>
          <p:nvSpPr>
            <p:cNvPr id="119" name="Google Shape;119;g2c75981d482_0_553"/>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20" name="Google Shape;120;g2c75981d482_0_553"/>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1" name="Google Shape;121;g2c75981d482_0_553"/>
          <p:cNvSpPr txBox="1"/>
          <p:nvPr/>
        </p:nvSpPr>
        <p:spPr>
          <a:xfrm>
            <a:off x="525275" y="1602413"/>
            <a:ext cx="17603700" cy="132990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Clr>
                <a:srgbClr val="000000"/>
              </a:buClr>
              <a:buSzPts val="4800"/>
              <a:buFont typeface="Arial"/>
              <a:buNone/>
            </a:pPr>
            <a:r>
              <a:rPr lang="en-US" sz="3600" b="1" i="0" u="none" strike="noStrike" cap="none">
                <a:solidFill>
                  <a:srgbClr val="EA6C2F"/>
                </a:solidFill>
                <a:latin typeface="Arial"/>
                <a:ea typeface="Arial"/>
                <a:cs typeface="Arial"/>
                <a:sym typeface="Arial"/>
              </a:rPr>
              <a:t>L’OFFICE, LA GARANTIE DES SÉJOURS </a:t>
            </a:r>
            <a:endParaRPr sz="3600" b="1" i="0" u="none" strike="noStrike" cap="none">
              <a:solidFill>
                <a:srgbClr val="EA6C2F"/>
              </a:solidFill>
              <a:latin typeface="Arial"/>
              <a:ea typeface="Arial"/>
              <a:cs typeface="Arial"/>
              <a:sym typeface="Arial"/>
            </a:endParaRPr>
          </a:p>
          <a:p>
            <a:pPr marL="0" marR="0" lvl="0" indent="0" algn="ctr" rtl="0">
              <a:lnSpc>
                <a:spcPct val="139979"/>
              </a:lnSpc>
              <a:spcBef>
                <a:spcPts val="0"/>
              </a:spcBef>
              <a:spcAft>
                <a:spcPts val="0"/>
              </a:spcAft>
              <a:buClr>
                <a:srgbClr val="000000"/>
              </a:buClr>
              <a:buSzPts val="4800"/>
              <a:buFont typeface="Arial"/>
              <a:buNone/>
            </a:pPr>
            <a:r>
              <a:rPr lang="en-US" sz="3600" b="1" i="0" u="none" strike="noStrike" cap="none">
                <a:solidFill>
                  <a:srgbClr val="EA6C2F"/>
                </a:solidFill>
                <a:latin typeface="Arial"/>
                <a:ea typeface="Arial"/>
                <a:cs typeface="Arial"/>
                <a:sym typeface="Arial"/>
              </a:rPr>
              <a:t>LINGUISTIQUES ET ÉDUCATIFS</a:t>
            </a:r>
            <a:endParaRPr sz="3600" b="1" i="0" u="none" strike="noStrike" cap="none">
              <a:solidFill>
                <a:srgbClr val="000000"/>
              </a:solidFill>
              <a:latin typeface="Arial"/>
              <a:ea typeface="Arial"/>
              <a:cs typeface="Arial"/>
              <a:sym typeface="Arial"/>
            </a:endParaRPr>
          </a:p>
        </p:txBody>
      </p:sp>
      <p:sp>
        <p:nvSpPr>
          <p:cNvPr id="122" name="Google Shape;122;g2c75981d482_0_553"/>
          <p:cNvSpPr txBox="1"/>
          <p:nvPr/>
        </p:nvSpPr>
        <p:spPr>
          <a:xfrm>
            <a:off x="1008425" y="3232175"/>
            <a:ext cx="16145100" cy="6772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500"/>
              <a:buFont typeface="Arial"/>
              <a:buNone/>
            </a:pPr>
            <a:r>
              <a:rPr lang="en-US" sz="3500">
                <a:solidFill>
                  <a:srgbClr val="EA6C2F"/>
                </a:solidFill>
              </a:rPr>
              <a:t>UNE CRÉATION PARITAIRE AUTOUR DE LA QUALITÉ</a:t>
            </a:r>
            <a:endParaRPr sz="3500">
              <a:solidFill>
                <a:srgbClr val="EA6C2F"/>
              </a:solidFill>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Créé en janvier 1997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association qui regroupe des professionnels du secteur linguistique et éducatif, deux grandes Fédérations de parents d’élèves, l’APEL et la FCPE, ainsi que des personnes qualifiées et organismes compétents dans les domaines de l’éducation, des langues étrangères et du tourisme.</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chemeClr val="dk1"/>
                </a:solidFill>
                <a:latin typeface="Times New Roman"/>
                <a:ea typeface="Times New Roman"/>
                <a:cs typeface="Times New Roman"/>
                <a:sym typeface="Times New Roman"/>
              </a:rPr>
              <a:t>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b="1">
                <a:solidFill>
                  <a:schemeClr val="dk1"/>
                </a:solidFill>
                <a:latin typeface="Calibri"/>
                <a:ea typeface="Calibri"/>
                <a:cs typeface="Calibri"/>
                <a:sym typeface="Calibri"/>
              </a:rPr>
              <a:t>Les membres de L'Office </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s’engagent à respecter une charte de qualité exigeante élaborée avec les fédérations de parents d’élèves FCPE et APEL, ainsi que des associations de consommateurs agréées : le « Contrat Qualité ».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sont régulièrement audités en ce sens : l’Office recrute des auditeurs indépendants pour contrôler notamment la qualité des familles d’accueil, des lieux d’hébergement, ainsi que des cours qui doivent être délivrés par des enseignants qualifiés. Sont également contrôlés les ratios d’encadrement, l’organisation et le bon déroulement des séjours, le respect des prestations annoncées dans les brochures…</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r>
              <a:rPr lang="en-US" sz="3500">
                <a:solidFill>
                  <a:srgbClr val="EA6C2F"/>
                </a:solidFill>
              </a:rPr>
              <a:t>GARANTIR ET COMMUNIQUER</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mise en place une Commission de conciliation, chargée du suivi des réclamations concernant ses membres.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En cas d’insatisfaction à un séjour, le participant ou ses parents peuvent saisir cette Commission de conciliation, composée paritairement d’associations de consommateurs et de fédérations de parents d’élèves d’une part, et de professionnels d’autre part.</a:t>
            </a:r>
            <a:endParaRPr sz="1800">
              <a:solidFill>
                <a:schemeClr val="dk1"/>
              </a:solidFill>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Depuis 2012, L’Office organise tous les ans au mois de mars le « Salon des séjours linguistiques et éducatifs ».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Ce rendez-vous unique en France réunit les élèves/étudiants, les parents, les établissements scolaires et les professionnels labellisés « Contrat Qualité ».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Le Salon est aussi conçu comme un espace d’échanges, avec l’organisation de conférences pédagogiques sur les formules de séjours, la préparation en amont d'un séjour, les aides financières… ainsi que les témoignages d'anciens participants et l’intervention d'experts dans le domaine de la mobilité internationale et de l'éducation.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g2c75981d482_0_87"/>
          <p:cNvSpPr txBox="1"/>
          <p:nvPr/>
        </p:nvSpPr>
        <p:spPr>
          <a:xfrm>
            <a:off x="2796449" y="2160550"/>
            <a:ext cx="12695100" cy="877200"/>
          </a:xfrm>
          <a:prstGeom prst="rect">
            <a:avLst/>
          </a:prstGeom>
          <a:noFill/>
          <a:ln>
            <a:noFill/>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4800" b="1">
                <a:solidFill>
                  <a:srgbClr val="EA6C2F"/>
                </a:solidFill>
              </a:rPr>
              <a:t>Les différentes typologies de programme</a:t>
            </a:r>
            <a:endParaRPr sz="4800" b="1">
              <a:solidFill>
                <a:srgbClr val="EA6C2F"/>
              </a:solidFill>
            </a:endParaRPr>
          </a:p>
        </p:txBody>
      </p:sp>
      <p:grpSp>
        <p:nvGrpSpPr>
          <p:cNvPr id="128" name="Google Shape;128;g2c75981d482_0_87"/>
          <p:cNvGrpSpPr/>
          <p:nvPr/>
        </p:nvGrpSpPr>
        <p:grpSpPr>
          <a:xfrm>
            <a:off x="-189035" y="-452977"/>
            <a:ext cx="18666191" cy="1846569"/>
            <a:chOff x="0" y="-85725"/>
            <a:chExt cx="4916166" cy="486336"/>
          </a:xfrm>
        </p:grpSpPr>
        <p:sp>
          <p:nvSpPr>
            <p:cNvPr id="129" name="Google Shape;129;g2c75981d482_0_87"/>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30" name="Google Shape;130;g2c75981d482_0_87"/>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aphicFrame>
        <p:nvGraphicFramePr>
          <p:cNvPr id="131" name="Google Shape;131;g2c75981d482_0_87"/>
          <p:cNvGraphicFramePr/>
          <p:nvPr/>
        </p:nvGraphicFramePr>
        <p:xfrm>
          <a:off x="4716063" y="3804700"/>
          <a:ext cx="8855875" cy="5799000"/>
        </p:xfrm>
        <a:graphic>
          <a:graphicData uri="http://schemas.openxmlformats.org/drawingml/2006/table">
            <a:tbl>
              <a:tblPr>
                <a:noFill/>
                <a:tableStyleId>{A3DA090C-41A5-45B5-8C1F-0A286222425B}</a:tableStyleId>
              </a:tblPr>
              <a:tblGrid>
                <a:gridCol w="8855875">
                  <a:extLst>
                    <a:ext uri="{9D8B030D-6E8A-4147-A177-3AD203B41FA5}">
                      <a16:colId xmlns:a16="http://schemas.microsoft.com/office/drawing/2014/main" val="20000"/>
                    </a:ext>
                  </a:extLst>
                </a:gridCol>
              </a:tblGrid>
              <a:tr h="724875">
                <a:tc>
                  <a:txBody>
                    <a:bodyPr/>
                    <a:lstStyle/>
                    <a:p>
                      <a:pPr marL="0" lvl="0" indent="0" algn="ctr" rtl="0">
                        <a:spcBef>
                          <a:spcPts val="0"/>
                        </a:spcBef>
                        <a:spcAft>
                          <a:spcPts val="0"/>
                        </a:spcAft>
                        <a:buNone/>
                      </a:pPr>
                      <a:r>
                        <a:rPr lang="en-US" sz="2500"/>
                        <a:t>Séjours linguistiques de courte durée</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4875">
                <a:tc>
                  <a:txBody>
                    <a:bodyPr/>
                    <a:lstStyle/>
                    <a:p>
                      <a:pPr marL="0" lvl="0" indent="0" algn="ctr" rtl="0">
                        <a:spcBef>
                          <a:spcPts val="0"/>
                        </a:spcBef>
                        <a:spcAft>
                          <a:spcPts val="0"/>
                        </a:spcAft>
                        <a:buNone/>
                      </a:pPr>
                      <a:r>
                        <a:rPr lang="en-US" sz="2500"/>
                        <a:t>Séjours avec scolarité &lt; 3 mois</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4875">
                <a:tc>
                  <a:txBody>
                    <a:bodyPr/>
                    <a:lstStyle/>
                    <a:p>
                      <a:pPr marL="0" lvl="0" indent="0" algn="ctr" rtl="0">
                        <a:spcBef>
                          <a:spcPts val="0"/>
                        </a:spcBef>
                        <a:spcAft>
                          <a:spcPts val="0"/>
                        </a:spcAft>
                        <a:buNone/>
                      </a:pPr>
                      <a:r>
                        <a:rPr lang="en-US" sz="2500"/>
                        <a:t>Séjours avec scolarité &gt; 3 mois</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4875">
                <a:tc>
                  <a:txBody>
                    <a:bodyPr/>
                    <a:lstStyle/>
                    <a:p>
                      <a:pPr marL="0" lvl="0" indent="0" algn="ctr" rtl="0">
                        <a:spcBef>
                          <a:spcPts val="0"/>
                        </a:spcBef>
                        <a:spcAft>
                          <a:spcPts val="0"/>
                        </a:spcAft>
                        <a:buNone/>
                      </a:pPr>
                      <a:r>
                        <a:rPr lang="en-US" sz="2500"/>
                        <a:t>Séjours en école de langue</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24875">
                <a:tc>
                  <a:txBody>
                    <a:bodyPr/>
                    <a:lstStyle/>
                    <a:p>
                      <a:pPr marL="0" lvl="0" indent="0" algn="ctr" rtl="0">
                        <a:spcBef>
                          <a:spcPts val="0"/>
                        </a:spcBef>
                        <a:spcAft>
                          <a:spcPts val="0"/>
                        </a:spcAft>
                        <a:buNone/>
                      </a:pPr>
                      <a:r>
                        <a:rPr lang="en-US" sz="2500"/>
                        <a:t>Voyages scolaires éducatifs</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24875">
                <a:tc>
                  <a:txBody>
                    <a:bodyPr/>
                    <a:lstStyle/>
                    <a:p>
                      <a:pPr marL="0" lvl="0" indent="0" algn="ctr" rtl="0">
                        <a:spcBef>
                          <a:spcPts val="0"/>
                        </a:spcBef>
                        <a:spcAft>
                          <a:spcPts val="0"/>
                        </a:spcAft>
                        <a:buNone/>
                      </a:pPr>
                      <a:r>
                        <a:rPr lang="en-US" sz="2500"/>
                        <a:t>Jobs et stages</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724875">
                <a:tc>
                  <a:txBody>
                    <a:bodyPr/>
                    <a:lstStyle/>
                    <a:p>
                      <a:pPr marL="0" lvl="0" indent="0" algn="ctr" rtl="0">
                        <a:spcBef>
                          <a:spcPts val="0"/>
                        </a:spcBef>
                        <a:spcAft>
                          <a:spcPts val="0"/>
                        </a:spcAft>
                        <a:buNone/>
                      </a:pPr>
                      <a:r>
                        <a:rPr lang="en-US" sz="2500"/>
                        <a:t>Séjours au Pair</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724875">
                <a:tc>
                  <a:txBody>
                    <a:bodyPr/>
                    <a:lstStyle/>
                    <a:p>
                      <a:pPr marL="0" lvl="0" indent="0" algn="ctr" rtl="0">
                        <a:spcBef>
                          <a:spcPts val="0"/>
                        </a:spcBef>
                        <a:spcAft>
                          <a:spcPts val="0"/>
                        </a:spcAft>
                        <a:buNone/>
                      </a:pPr>
                      <a:r>
                        <a:rPr lang="en-US" sz="2500"/>
                        <a:t>Colonies de vacances à l’étranger</a:t>
                      </a:r>
                      <a:endParaRPr sz="2500"/>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132" name="Google Shape;132;g2c75981d482_0_87"/>
          <p:cNvGrpSpPr/>
          <p:nvPr/>
        </p:nvGrpSpPr>
        <p:grpSpPr>
          <a:xfrm>
            <a:off x="15023123" y="9317188"/>
            <a:ext cx="2930627" cy="808434"/>
            <a:chOff x="0" y="-37220"/>
            <a:chExt cx="3907502" cy="1077911"/>
          </a:xfrm>
        </p:grpSpPr>
        <p:grpSp>
          <p:nvGrpSpPr>
            <p:cNvPr id="133" name="Google Shape;133;g2c75981d482_0_87"/>
            <p:cNvGrpSpPr/>
            <p:nvPr/>
          </p:nvGrpSpPr>
          <p:grpSpPr>
            <a:xfrm>
              <a:off x="0" y="-37220"/>
              <a:ext cx="3907502" cy="1077911"/>
              <a:chOff x="0" y="-38100"/>
              <a:chExt cx="3999900" cy="1103400"/>
            </a:xfrm>
          </p:grpSpPr>
          <p:sp>
            <p:nvSpPr>
              <p:cNvPr id="134" name="Google Shape;134;g2c75981d482_0_87"/>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c75981d482_0_87"/>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6" name="Google Shape;136;g2c75981d482_0_87"/>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g2c75981d482_0_337"/>
          <p:cNvSpPr/>
          <p:nvPr/>
        </p:nvSpPr>
        <p:spPr>
          <a:xfrm>
            <a:off x="0" y="0"/>
            <a:ext cx="18283500" cy="10287000"/>
          </a:xfrm>
          <a:prstGeom prst="rect">
            <a:avLst/>
          </a:prstGeom>
          <a:solidFill>
            <a:schemeClr val="lt1"/>
          </a:soli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42" name="Google Shape;142;g2c75981d482_0_337"/>
          <p:cNvSpPr txBox="1"/>
          <p:nvPr/>
        </p:nvSpPr>
        <p:spPr>
          <a:xfrm>
            <a:off x="3005706" y="2022530"/>
            <a:ext cx="10454400" cy="6603300"/>
          </a:xfrm>
          <a:prstGeom prst="rect">
            <a:avLst/>
          </a:prstGeom>
          <a:noFill/>
          <a:ln>
            <a:noFill/>
          </a:ln>
        </p:spPr>
        <p:txBody>
          <a:bodyPr spcFirstLastPara="1" wrap="square" lIns="137150" tIns="68550" rIns="137150" bIns="68550" anchor="t" anchorCtr="0">
            <a:spAutoFit/>
          </a:bodyPr>
          <a:lstStyle/>
          <a:p>
            <a:pPr marL="0" marR="0" lvl="0" indent="0" algn="l" rtl="0">
              <a:spcBef>
                <a:spcPts val="0"/>
              </a:spcBef>
              <a:spcAft>
                <a:spcPts val="0"/>
              </a:spcAft>
              <a:buNone/>
            </a:pPr>
            <a:r>
              <a:rPr lang="en-US" sz="6000">
                <a:solidFill>
                  <a:schemeClr val="dk1"/>
                </a:solidFill>
              </a:rPr>
              <a:t>En 2023, </a:t>
            </a:r>
            <a:endParaRPr sz="2100"/>
          </a:p>
          <a:p>
            <a:pPr marL="0" marR="0" lvl="0" indent="0" algn="l" rtl="0">
              <a:spcBef>
                <a:spcPts val="0"/>
              </a:spcBef>
              <a:spcAft>
                <a:spcPts val="0"/>
              </a:spcAft>
              <a:buNone/>
            </a:pPr>
            <a:r>
              <a:rPr lang="en-US" sz="6000">
                <a:solidFill>
                  <a:schemeClr val="dk1"/>
                </a:solidFill>
              </a:rPr>
              <a:t>L’Office a représenté environ </a:t>
            </a:r>
            <a:endParaRPr sz="2100"/>
          </a:p>
          <a:p>
            <a:pPr marL="0" marR="0" lvl="0" indent="0" algn="l" rtl="0">
              <a:spcBef>
                <a:spcPts val="0"/>
              </a:spcBef>
              <a:spcAft>
                <a:spcPts val="0"/>
              </a:spcAft>
              <a:buNone/>
            </a:pPr>
            <a:r>
              <a:rPr lang="en-US" sz="6000">
                <a:solidFill>
                  <a:schemeClr val="dk1"/>
                </a:solidFill>
                <a:highlight>
                  <a:srgbClr val="FFFF00"/>
                </a:highlight>
              </a:rPr>
              <a:t>126 000 départs</a:t>
            </a:r>
            <a:endParaRPr sz="2100"/>
          </a:p>
          <a:p>
            <a:pPr marL="0" marR="0" lvl="0" indent="0" algn="l" rtl="0">
              <a:spcBef>
                <a:spcPts val="0"/>
              </a:spcBef>
              <a:spcAft>
                <a:spcPts val="0"/>
              </a:spcAft>
              <a:buNone/>
            </a:pPr>
            <a:r>
              <a:rPr lang="en-US" sz="6000">
                <a:solidFill>
                  <a:schemeClr val="dk1"/>
                </a:solidFill>
              </a:rPr>
              <a:t>Contre </a:t>
            </a:r>
            <a:endParaRPr sz="2100"/>
          </a:p>
          <a:p>
            <a:pPr marL="0" marR="0" lvl="0" indent="0" algn="l" rtl="0">
              <a:spcBef>
                <a:spcPts val="0"/>
              </a:spcBef>
              <a:spcAft>
                <a:spcPts val="0"/>
              </a:spcAft>
              <a:buNone/>
            </a:pPr>
            <a:r>
              <a:rPr lang="en-US" sz="6000">
                <a:solidFill>
                  <a:schemeClr val="dk1"/>
                </a:solidFill>
              </a:rPr>
              <a:t>185 000 en 2019</a:t>
            </a:r>
            <a:endParaRPr sz="2100"/>
          </a:p>
          <a:p>
            <a:pPr marL="0" marR="0" lvl="0" indent="0" algn="l" rtl="0">
              <a:spcBef>
                <a:spcPts val="0"/>
              </a:spcBef>
              <a:spcAft>
                <a:spcPts val="0"/>
              </a:spcAft>
              <a:buNone/>
            </a:pPr>
            <a:r>
              <a:rPr lang="en-US" sz="6000">
                <a:solidFill>
                  <a:schemeClr val="dk1"/>
                </a:solidFill>
              </a:rPr>
              <a:t>(toutes typologies confondues)</a:t>
            </a:r>
            <a:endParaRPr sz="2100"/>
          </a:p>
        </p:txBody>
      </p:sp>
      <p:grpSp>
        <p:nvGrpSpPr>
          <p:cNvPr id="143" name="Google Shape;143;g2c75981d482_0_337"/>
          <p:cNvGrpSpPr/>
          <p:nvPr/>
        </p:nvGrpSpPr>
        <p:grpSpPr>
          <a:xfrm>
            <a:off x="-189035" y="-452977"/>
            <a:ext cx="18666191" cy="1846569"/>
            <a:chOff x="0" y="-85725"/>
            <a:chExt cx="4916166" cy="486336"/>
          </a:xfrm>
        </p:grpSpPr>
        <p:sp>
          <p:nvSpPr>
            <p:cNvPr id="144" name="Google Shape;144;g2c75981d482_0_337"/>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45" name="Google Shape;145;g2c75981d482_0_337"/>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6" name="Google Shape;146;g2c75981d482_0_337"/>
          <p:cNvGrpSpPr/>
          <p:nvPr/>
        </p:nvGrpSpPr>
        <p:grpSpPr>
          <a:xfrm>
            <a:off x="15023123" y="9317188"/>
            <a:ext cx="2930627" cy="808434"/>
            <a:chOff x="0" y="-37220"/>
            <a:chExt cx="3907502" cy="1077911"/>
          </a:xfrm>
        </p:grpSpPr>
        <p:grpSp>
          <p:nvGrpSpPr>
            <p:cNvPr id="147" name="Google Shape;147;g2c75981d482_0_337"/>
            <p:cNvGrpSpPr/>
            <p:nvPr/>
          </p:nvGrpSpPr>
          <p:grpSpPr>
            <a:xfrm>
              <a:off x="0" y="-37220"/>
              <a:ext cx="3907502" cy="1077911"/>
              <a:chOff x="0" y="-38100"/>
              <a:chExt cx="3999900" cy="1103400"/>
            </a:xfrm>
          </p:grpSpPr>
          <p:sp>
            <p:nvSpPr>
              <p:cNvPr id="148" name="Google Shape;148;g2c75981d482_0_337"/>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c75981d482_0_337"/>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0" name="Google Shape;150;g2c75981d482_0_337"/>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Google Shape;155;g2c75981d482_0_420"/>
          <p:cNvPicPr preferRelativeResize="0"/>
          <p:nvPr/>
        </p:nvPicPr>
        <p:blipFill rotWithShape="1">
          <a:blip r:embed="rId3">
            <a:alphaModFix/>
          </a:blip>
          <a:srcRect b="21457"/>
          <a:stretch/>
        </p:blipFill>
        <p:spPr>
          <a:xfrm>
            <a:off x="6568509" y="2367906"/>
            <a:ext cx="10378050" cy="7137264"/>
          </a:xfrm>
          <a:prstGeom prst="rect">
            <a:avLst/>
          </a:prstGeom>
          <a:noFill/>
          <a:ln>
            <a:noFill/>
          </a:ln>
        </p:spPr>
      </p:pic>
      <p:sp>
        <p:nvSpPr>
          <p:cNvPr id="156" name="Google Shape;156;g2c75981d482_0_420"/>
          <p:cNvSpPr txBox="1"/>
          <p:nvPr/>
        </p:nvSpPr>
        <p:spPr>
          <a:xfrm>
            <a:off x="940356" y="3646809"/>
            <a:ext cx="5207400" cy="1754700"/>
          </a:xfrm>
          <a:prstGeom prst="rect">
            <a:avLst/>
          </a:prstGeom>
          <a:noFill/>
          <a:ln>
            <a:noFill/>
          </a:ln>
        </p:spPr>
        <p:txBody>
          <a:bodyPr spcFirstLastPara="1" wrap="square" lIns="137150" tIns="68550" rIns="137150" bIns="68550" anchor="t" anchorCtr="0">
            <a:spAutoFit/>
          </a:bodyPr>
          <a:lstStyle/>
          <a:p>
            <a:pPr marL="0" marR="0" lvl="0" indent="0" algn="l" rtl="0">
              <a:spcBef>
                <a:spcPts val="0"/>
              </a:spcBef>
              <a:spcAft>
                <a:spcPts val="0"/>
              </a:spcAft>
              <a:buNone/>
            </a:pPr>
            <a:r>
              <a:rPr lang="en-US" sz="3500" dirty="0" err="1">
                <a:solidFill>
                  <a:schemeClr val="dk1"/>
                </a:solidFill>
              </a:rPr>
              <a:t>Poids</a:t>
            </a:r>
            <a:r>
              <a:rPr lang="en-US" sz="3500" dirty="0">
                <a:solidFill>
                  <a:schemeClr val="dk1"/>
                </a:solidFill>
              </a:rPr>
              <a:t> </a:t>
            </a:r>
            <a:r>
              <a:rPr lang="en-US" sz="3500" dirty="0" err="1">
                <a:solidFill>
                  <a:schemeClr val="dk1"/>
                </a:solidFill>
              </a:rPr>
              <a:t>relatif</a:t>
            </a:r>
            <a:r>
              <a:rPr lang="en-US" sz="3500" dirty="0">
                <a:solidFill>
                  <a:schemeClr val="dk1"/>
                </a:solidFill>
              </a:rPr>
              <a:t> des </a:t>
            </a:r>
            <a:r>
              <a:rPr lang="en-US" sz="3500" dirty="0" err="1">
                <a:solidFill>
                  <a:schemeClr val="dk1"/>
                </a:solidFill>
              </a:rPr>
              <a:t>départs</a:t>
            </a:r>
            <a:r>
              <a:rPr lang="en-US" sz="3500" dirty="0">
                <a:solidFill>
                  <a:schemeClr val="dk1"/>
                </a:solidFill>
              </a:rPr>
              <a:t> </a:t>
            </a:r>
            <a:r>
              <a:rPr lang="en-US" sz="3500" dirty="0" err="1">
                <a:solidFill>
                  <a:schemeClr val="dk1"/>
                </a:solidFill>
              </a:rPr>
              <a:t>en</a:t>
            </a:r>
            <a:r>
              <a:rPr lang="en-US" sz="3500" dirty="0">
                <a:solidFill>
                  <a:schemeClr val="dk1"/>
                </a:solidFill>
              </a:rPr>
              <a:t> séjour </a:t>
            </a:r>
            <a:r>
              <a:rPr lang="en-US" sz="3500" dirty="0" err="1">
                <a:solidFill>
                  <a:schemeClr val="dk1"/>
                </a:solidFill>
              </a:rPr>
              <a:t>linguistique</a:t>
            </a:r>
            <a:r>
              <a:rPr lang="en-US" sz="3500" dirty="0">
                <a:solidFill>
                  <a:schemeClr val="dk1"/>
                </a:solidFill>
              </a:rPr>
              <a:t> 2023 (hors VSE)</a:t>
            </a:r>
            <a:endParaRPr sz="3500" dirty="0">
              <a:solidFill>
                <a:schemeClr val="dk1"/>
              </a:solidFill>
            </a:endParaRPr>
          </a:p>
        </p:txBody>
      </p:sp>
      <p:grpSp>
        <p:nvGrpSpPr>
          <p:cNvPr id="157" name="Google Shape;157;g2c75981d482_0_420"/>
          <p:cNvGrpSpPr/>
          <p:nvPr/>
        </p:nvGrpSpPr>
        <p:grpSpPr>
          <a:xfrm>
            <a:off x="-189035" y="-452977"/>
            <a:ext cx="18666191" cy="1846569"/>
            <a:chOff x="0" y="-85725"/>
            <a:chExt cx="4916166" cy="486336"/>
          </a:xfrm>
        </p:grpSpPr>
        <p:sp>
          <p:nvSpPr>
            <p:cNvPr id="158" name="Google Shape;158;g2c75981d482_0_420"/>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59" name="Google Shape;159;g2c75981d482_0_420"/>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 name="Google Shape;160;g2c75981d482_0_420"/>
          <p:cNvGrpSpPr/>
          <p:nvPr/>
        </p:nvGrpSpPr>
        <p:grpSpPr>
          <a:xfrm>
            <a:off x="15023123" y="9317188"/>
            <a:ext cx="2930627" cy="808434"/>
            <a:chOff x="0" y="-37220"/>
            <a:chExt cx="3907502" cy="1077911"/>
          </a:xfrm>
        </p:grpSpPr>
        <p:grpSp>
          <p:nvGrpSpPr>
            <p:cNvPr id="161" name="Google Shape;161;g2c75981d482_0_420"/>
            <p:cNvGrpSpPr/>
            <p:nvPr/>
          </p:nvGrpSpPr>
          <p:grpSpPr>
            <a:xfrm>
              <a:off x="0" y="-37220"/>
              <a:ext cx="3907502" cy="1077911"/>
              <a:chOff x="0" y="-38100"/>
              <a:chExt cx="3999900" cy="1103400"/>
            </a:xfrm>
          </p:grpSpPr>
          <p:sp>
            <p:nvSpPr>
              <p:cNvPr id="162" name="Google Shape;162;g2c75981d482_0_420"/>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2c75981d482_0_420"/>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4" name="Google Shape;164;g2c75981d482_0_420"/>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Google Shape;169;g2c75981d482_0_429"/>
          <p:cNvPicPr preferRelativeResize="0"/>
          <p:nvPr/>
        </p:nvPicPr>
        <p:blipFill rotWithShape="1">
          <a:blip r:embed="rId3">
            <a:alphaModFix/>
          </a:blip>
          <a:srcRect b="7825"/>
          <a:stretch/>
        </p:blipFill>
        <p:spPr>
          <a:xfrm>
            <a:off x="6629406" y="2134025"/>
            <a:ext cx="11658600" cy="7028816"/>
          </a:xfrm>
          <a:prstGeom prst="rect">
            <a:avLst/>
          </a:prstGeom>
          <a:noFill/>
          <a:ln>
            <a:noFill/>
          </a:ln>
        </p:spPr>
      </p:pic>
      <p:sp>
        <p:nvSpPr>
          <p:cNvPr id="170" name="Google Shape;170;g2c75981d482_0_429"/>
          <p:cNvSpPr txBox="1"/>
          <p:nvPr/>
        </p:nvSpPr>
        <p:spPr>
          <a:xfrm>
            <a:off x="980399" y="3588575"/>
            <a:ext cx="5439900" cy="2293500"/>
          </a:xfrm>
          <a:prstGeom prst="rect">
            <a:avLst/>
          </a:prstGeom>
          <a:noFill/>
          <a:ln>
            <a:noFill/>
          </a:ln>
        </p:spPr>
        <p:txBody>
          <a:bodyPr spcFirstLastPara="1" wrap="square" lIns="137150" tIns="68550" rIns="137150" bIns="68550" anchor="t" anchorCtr="0">
            <a:spAutoFit/>
          </a:bodyPr>
          <a:lstStyle/>
          <a:p>
            <a:pPr marL="0" marR="0" lvl="0" indent="0" algn="l" rtl="0">
              <a:spcBef>
                <a:spcPts val="0"/>
              </a:spcBef>
              <a:spcAft>
                <a:spcPts val="0"/>
              </a:spcAft>
              <a:buNone/>
            </a:pPr>
            <a:r>
              <a:rPr lang="en-US" sz="3500">
                <a:solidFill>
                  <a:schemeClr val="dk1"/>
                </a:solidFill>
              </a:rPr>
              <a:t>Répartition par destination des départs en séjours linguistiques courte durée 2023</a:t>
            </a:r>
            <a:endParaRPr sz="3500">
              <a:solidFill>
                <a:schemeClr val="dk1"/>
              </a:solidFill>
            </a:endParaRPr>
          </a:p>
        </p:txBody>
      </p:sp>
      <p:grpSp>
        <p:nvGrpSpPr>
          <p:cNvPr id="171" name="Google Shape;171;g2c75981d482_0_429"/>
          <p:cNvGrpSpPr/>
          <p:nvPr/>
        </p:nvGrpSpPr>
        <p:grpSpPr>
          <a:xfrm>
            <a:off x="-189035" y="-452977"/>
            <a:ext cx="18666191" cy="1846569"/>
            <a:chOff x="0" y="-85725"/>
            <a:chExt cx="4916166" cy="486336"/>
          </a:xfrm>
        </p:grpSpPr>
        <p:sp>
          <p:nvSpPr>
            <p:cNvPr id="172" name="Google Shape;172;g2c75981d482_0_429"/>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73" name="Google Shape;173;g2c75981d482_0_429"/>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4" name="Google Shape;174;g2c75981d482_0_429"/>
          <p:cNvGrpSpPr/>
          <p:nvPr/>
        </p:nvGrpSpPr>
        <p:grpSpPr>
          <a:xfrm>
            <a:off x="15023123" y="9317188"/>
            <a:ext cx="2930627" cy="808434"/>
            <a:chOff x="0" y="-37220"/>
            <a:chExt cx="3907502" cy="1077911"/>
          </a:xfrm>
        </p:grpSpPr>
        <p:grpSp>
          <p:nvGrpSpPr>
            <p:cNvPr id="175" name="Google Shape;175;g2c75981d482_0_429"/>
            <p:cNvGrpSpPr/>
            <p:nvPr/>
          </p:nvGrpSpPr>
          <p:grpSpPr>
            <a:xfrm>
              <a:off x="0" y="-37220"/>
              <a:ext cx="3907502" cy="1077911"/>
              <a:chOff x="0" y="-38100"/>
              <a:chExt cx="3999900" cy="1103400"/>
            </a:xfrm>
          </p:grpSpPr>
          <p:sp>
            <p:nvSpPr>
              <p:cNvPr id="176" name="Google Shape;176;g2c75981d482_0_429"/>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c75981d482_0_429"/>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8" name="Google Shape;178;g2c75981d482_0_429"/>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g2c75981d482_0_438"/>
          <p:cNvPicPr preferRelativeResize="0"/>
          <p:nvPr/>
        </p:nvPicPr>
        <p:blipFill rotWithShape="1">
          <a:blip r:embed="rId3">
            <a:alphaModFix/>
          </a:blip>
          <a:srcRect/>
          <a:stretch/>
        </p:blipFill>
        <p:spPr>
          <a:xfrm>
            <a:off x="1857375" y="4923230"/>
            <a:ext cx="4011238" cy="4770121"/>
          </a:xfrm>
          <a:prstGeom prst="rect">
            <a:avLst/>
          </a:prstGeom>
          <a:noFill/>
          <a:ln>
            <a:noFill/>
          </a:ln>
        </p:spPr>
      </p:pic>
      <p:pic>
        <p:nvPicPr>
          <p:cNvPr id="184" name="Google Shape;184;g2c75981d482_0_438"/>
          <p:cNvPicPr preferRelativeResize="0"/>
          <p:nvPr/>
        </p:nvPicPr>
        <p:blipFill rotWithShape="1">
          <a:blip r:embed="rId4">
            <a:alphaModFix/>
          </a:blip>
          <a:srcRect/>
          <a:stretch/>
        </p:blipFill>
        <p:spPr>
          <a:xfrm>
            <a:off x="6308664" y="6557941"/>
            <a:ext cx="2480311" cy="3154570"/>
          </a:xfrm>
          <a:prstGeom prst="rect">
            <a:avLst/>
          </a:prstGeom>
          <a:noFill/>
          <a:ln>
            <a:noFill/>
          </a:ln>
        </p:spPr>
      </p:pic>
      <p:sp>
        <p:nvSpPr>
          <p:cNvPr id="185" name="Google Shape;185;g2c75981d482_0_438"/>
          <p:cNvSpPr txBox="1"/>
          <p:nvPr/>
        </p:nvSpPr>
        <p:spPr>
          <a:xfrm>
            <a:off x="3756665" y="1833079"/>
            <a:ext cx="10774800" cy="1616100"/>
          </a:xfrm>
          <a:prstGeom prst="rect">
            <a:avLst/>
          </a:prstGeom>
          <a:noFill/>
          <a:ln>
            <a:noFill/>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4800" b="1">
                <a:solidFill>
                  <a:srgbClr val="EA6C2F"/>
                </a:solidFill>
              </a:rPr>
              <a:t>SÉJOURS LINGUISTIQUES COURTE DURÉE</a:t>
            </a:r>
            <a:endParaRPr sz="4800" b="1">
              <a:solidFill>
                <a:srgbClr val="EA6C2F"/>
              </a:solidFill>
            </a:endParaRPr>
          </a:p>
        </p:txBody>
      </p:sp>
      <p:sp>
        <p:nvSpPr>
          <p:cNvPr id="186" name="Google Shape;186;g2c75981d482_0_438"/>
          <p:cNvSpPr txBox="1"/>
          <p:nvPr/>
        </p:nvSpPr>
        <p:spPr>
          <a:xfrm>
            <a:off x="2849880" y="3888658"/>
            <a:ext cx="5166600" cy="554100"/>
          </a:xfrm>
          <a:prstGeom prst="rect">
            <a:avLst/>
          </a:prstGeom>
          <a:noFill/>
          <a:ln>
            <a:noFill/>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2700" b="1">
                <a:solidFill>
                  <a:srgbClr val="FF0000"/>
                </a:solidFill>
                <a:latin typeface="Calibri"/>
                <a:ea typeface="Calibri"/>
                <a:cs typeface="Calibri"/>
                <a:sym typeface="Calibri"/>
              </a:rPr>
              <a:t>MODE D’HÉBERGEMENT</a:t>
            </a:r>
            <a:endParaRPr sz="2100"/>
          </a:p>
        </p:txBody>
      </p:sp>
      <p:sp>
        <p:nvSpPr>
          <p:cNvPr id="187" name="Google Shape;187;g2c75981d482_0_438"/>
          <p:cNvSpPr txBox="1"/>
          <p:nvPr/>
        </p:nvSpPr>
        <p:spPr>
          <a:xfrm>
            <a:off x="10271760" y="3888658"/>
            <a:ext cx="5166600" cy="554100"/>
          </a:xfrm>
          <a:prstGeom prst="rect">
            <a:avLst/>
          </a:prstGeom>
          <a:noFill/>
          <a:ln>
            <a:noFill/>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2700" b="1">
                <a:solidFill>
                  <a:srgbClr val="FF0000"/>
                </a:solidFill>
                <a:latin typeface="Calibri"/>
                <a:ea typeface="Calibri"/>
                <a:cs typeface="Calibri"/>
                <a:sym typeface="Calibri"/>
              </a:rPr>
              <a:t>GROUPES / INDIVIDUELS</a:t>
            </a:r>
            <a:endParaRPr sz="2100"/>
          </a:p>
        </p:txBody>
      </p:sp>
      <p:pic>
        <p:nvPicPr>
          <p:cNvPr id="188" name="Google Shape;188;g2c75981d482_0_438"/>
          <p:cNvPicPr preferRelativeResize="0"/>
          <p:nvPr/>
        </p:nvPicPr>
        <p:blipFill rotWithShape="1">
          <a:blip r:embed="rId5">
            <a:alphaModFix/>
          </a:blip>
          <a:srcRect/>
          <a:stretch/>
        </p:blipFill>
        <p:spPr>
          <a:xfrm>
            <a:off x="9616445" y="4988581"/>
            <a:ext cx="3187065" cy="4545265"/>
          </a:xfrm>
          <a:prstGeom prst="rect">
            <a:avLst/>
          </a:prstGeom>
          <a:noFill/>
          <a:ln>
            <a:noFill/>
          </a:ln>
        </p:spPr>
      </p:pic>
      <p:pic>
        <p:nvPicPr>
          <p:cNvPr id="189" name="Google Shape;189;g2c75981d482_0_438"/>
          <p:cNvPicPr preferRelativeResize="0"/>
          <p:nvPr/>
        </p:nvPicPr>
        <p:blipFill rotWithShape="1">
          <a:blip r:embed="rId6">
            <a:alphaModFix/>
          </a:blip>
          <a:srcRect/>
          <a:stretch/>
        </p:blipFill>
        <p:spPr>
          <a:xfrm>
            <a:off x="13243561" y="4732613"/>
            <a:ext cx="3187065" cy="4960736"/>
          </a:xfrm>
          <a:prstGeom prst="rect">
            <a:avLst/>
          </a:prstGeom>
          <a:noFill/>
          <a:ln>
            <a:noFill/>
          </a:ln>
        </p:spPr>
      </p:pic>
      <p:grpSp>
        <p:nvGrpSpPr>
          <p:cNvPr id="190" name="Google Shape;190;g2c75981d482_0_438"/>
          <p:cNvGrpSpPr/>
          <p:nvPr/>
        </p:nvGrpSpPr>
        <p:grpSpPr>
          <a:xfrm>
            <a:off x="-189035" y="-452977"/>
            <a:ext cx="18666191" cy="1846569"/>
            <a:chOff x="0" y="-85725"/>
            <a:chExt cx="4916166" cy="486336"/>
          </a:xfrm>
        </p:grpSpPr>
        <p:sp>
          <p:nvSpPr>
            <p:cNvPr id="191" name="Google Shape;191;g2c75981d482_0_438"/>
            <p:cNvSpPr/>
            <p:nvPr/>
          </p:nvSpPr>
          <p:spPr>
            <a:xfrm>
              <a:off x="0" y="0"/>
              <a:ext cx="4916166" cy="400611"/>
            </a:xfrm>
            <a:custGeom>
              <a:avLst/>
              <a:gdLst/>
              <a:ahLst/>
              <a:cxnLst/>
              <a:rect l="l" t="t" r="r" b="b"/>
              <a:pathLst>
                <a:path w="4916166" h="400611" extrusionOk="0">
                  <a:moveTo>
                    <a:pt x="0" y="0"/>
                  </a:moveTo>
                  <a:lnTo>
                    <a:pt x="4916166" y="0"/>
                  </a:lnTo>
                  <a:lnTo>
                    <a:pt x="4916166" y="400611"/>
                  </a:lnTo>
                  <a:lnTo>
                    <a:pt x="0" y="400611"/>
                  </a:lnTo>
                  <a:close/>
                </a:path>
              </a:pathLst>
            </a:custGeom>
            <a:solidFill>
              <a:srgbClr val="085E92"/>
            </a:solidFill>
            <a:ln>
              <a:noFill/>
            </a:ln>
          </p:spPr>
          <p:txBody>
            <a:bodyPr/>
            <a:lstStyle/>
            <a:p>
              <a:endParaRPr lang="fr-FR"/>
            </a:p>
          </p:txBody>
        </p:sp>
        <p:sp>
          <p:nvSpPr>
            <p:cNvPr id="192" name="Google Shape;192;g2c75981d482_0_438"/>
            <p:cNvSpPr txBox="1"/>
            <p:nvPr/>
          </p:nvSpPr>
          <p:spPr>
            <a:xfrm>
              <a:off x="0" y="-85725"/>
              <a:ext cx="4916100" cy="4863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g2c75981d482_0_438"/>
          <p:cNvGrpSpPr/>
          <p:nvPr/>
        </p:nvGrpSpPr>
        <p:grpSpPr>
          <a:xfrm>
            <a:off x="15023123" y="9317188"/>
            <a:ext cx="2930627" cy="808434"/>
            <a:chOff x="0" y="-37220"/>
            <a:chExt cx="3907502" cy="1077911"/>
          </a:xfrm>
        </p:grpSpPr>
        <p:grpSp>
          <p:nvGrpSpPr>
            <p:cNvPr id="194" name="Google Shape;194;g2c75981d482_0_438"/>
            <p:cNvGrpSpPr/>
            <p:nvPr/>
          </p:nvGrpSpPr>
          <p:grpSpPr>
            <a:xfrm>
              <a:off x="0" y="-37220"/>
              <a:ext cx="3907502" cy="1077911"/>
              <a:chOff x="0" y="-38100"/>
              <a:chExt cx="3999900" cy="1103400"/>
            </a:xfrm>
          </p:grpSpPr>
          <p:sp>
            <p:nvSpPr>
              <p:cNvPr id="195" name="Google Shape;195;g2c75981d482_0_438"/>
              <p:cNvSpPr/>
              <p:nvPr/>
            </p:nvSpPr>
            <p:spPr>
              <a:xfrm>
                <a:off x="0" y="0"/>
                <a:ext cx="3999778" cy="1065243"/>
              </a:xfrm>
              <a:custGeom>
                <a:avLst/>
                <a:gdLst/>
                <a:ahLst/>
                <a:cxnLst/>
                <a:rect l="l" t="t" r="r" b="b"/>
                <a:pathLst>
                  <a:path w="3999778" h="1065243" extrusionOk="0">
                    <a:moveTo>
                      <a:pt x="134726" y="0"/>
                    </a:moveTo>
                    <a:lnTo>
                      <a:pt x="3865052" y="0"/>
                    </a:lnTo>
                    <a:cubicBezTo>
                      <a:pt x="3939459" y="0"/>
                      <a:pt x="3999778" y="60319"/>
                      <a:pt x="3999778" y="134726"/>
                    </a:cubicBezTo>
                    <a:lnTo>
                      <a:pt x="3999778" y="930516"/>
                    </a:lnTo>
                    <a:cubicBezTo>
                      <a:pt x="3999778" y="1004924"/>
                      <a:pt x="3939459" y="1065243"/>
                      <a:pt x="3865052" y="1065243"/>
                    </a:cubicBezTo>
                    <a:lnTo>
                      <a:pt x="134726" y="1065243"/>
                    </a:lnTo>
                    <a:cubicBezTo>
                      <a:pt x="60319" y="1065243"/>
                      <a:pt x="0" y="1004924"/>
                      <a:pt x="0" y="930516"/>
                    </a:cubicBezTo>
                    <a:lnTo>
                      <a:pt x="0" y="134726"/>
                    </a:lnTo>
                    <a:cubicBezTo>
                      <a:pt x="0" y="60319"/>
                      <a:pt x="60319" y="0"/>
                      <a:pt x="1347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c75981d482_0_438"/>
              <p:cNvSpPr txBox="1"/>
              <p:nvPr/>
            </p:nvSpPr>
            <p:spPr>
              <a:xfrm>
                <a:off x="0" y="-38100"/>
                <a:ext cx="3999900" cy="1103400"/>
              </a:xfrm>
              <a:prstGeom prst="rect">
                <a:avLst/>
              </a:prstGeom>
              <a:noFill/>
              <a:ln>
                <a:noFill/>
              </a:ln>
            </p:spPr>
            <p:txBody>
              <a:bodyPr spcFirstLastPara="1" wrap="square" lIns="9800" tIns="9800" rIns="9800" bIns="9800" anchor="ctr" anchorCtr="0">
                <a:noAutofit/>
              </a:bodyPr>
              <a:lstStyle/>
              <a:p>
                <a:pPr marL="0" marR="0" lvl="0" indent="0" algn="ctr"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7" name="Google Shape;197;g2c75981d482_0_438"/>
            <p:cNvSpPr/>
            <p:nvPr/>
          </p:nvSpPr>
          <p:spPr>
            <a:xfrm>
              <a:off x="324528" y="66866"/>
              <a:ext cx="3258501" cy="906949"/>
            </a:xfrm>
            <a:custGeom>
              <a:avLst/>
              <a:gdLst/>
              <a:ahLst/>
              <a:cxnLst/>
              <a:rect l="l" t="t" r="r" b="b"/>
              <a:pathLst>
                <a:path w="3258501" h="906949" extrusionOk="0">
                  <a:moveTo>
                    <a:pt x="0" y="0"/>
                  </a:moveTo>
                  <a:lnTo>
                    <a:pt x="3258501" y="0"/>
                  </a:lnTo>
                  <a:lnTo>
                    <a:pt x="3258501" y="906950"/>
                  </a:lnTo>
                  <a:lnTo>
                    <a:pt x="0" y="90695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Custom</PresentationFormat>
  <Paragraphs>119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dc:creator>
  <cp:lastModifiedBy>L Office National de garantie des séjours linguistiques et éducatifs</cp:lastModifiedBy>
  <cp:revision>1</cp:revision>
  <dcterms:created xsi:type="dcterms:W3CDTF">2006-08-16T00:00:00Z</dcterms:created>
  <dcterms:modified xsi:type="dcterms:W3CDTF">2024-04-05T14:12:41Z</dcterms:modified>
</cp:coreProperties>
</file>