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01_0.xml" ContentType="application/vnd.ms-powerpoint.comments+xml"/>
  <Override PartName="/ppt/comments/modernComment_103_0.xml" ContentType="application/vnd.ms-powerpoint.comments+xml"/>
  <Override PartName="/ppt/comments/modernComment_104_0.xml" ContentType="application/vnd.ms-powerpoint.comments+xml"/>
  <Override PartName="/ppt/comments/modernComment_105_0.xml" ContentType="application/vnd.ms-powerpoint.comments+xml"/>
  <Override PartName="/ppt/comments/modernComment_10A_0.xml" ContentType="application/vnd.ms-powerpoint.comments+xml"/>
  <Override PartName="/ppt/comments/modernComment_10C_0.xml" ContentType="application/vnd.ms-powerpoint.comments+xml"/>
  <Override PartName="/ppt/comments/modernComment_10F_0.xml" ContentType="application/vnd.ms-powerpoint.comments+xml"/>
  <Override PartName="/ppt/comments/modernComment_110_0.xml" ContentType="application/vnd.ms-powerpoint.comments+xml"/>
  <Override PartName="/ppt/comments/modernComment_111_0.xml" ContentType="application/vnd.ms-powerpoint.comments+xml"/>
  <Override PartName="/ppt/comments/modernComment_114_0.xml" ContentType="application/vnd.ms-powerpoint.comments+xml"/>
  <Override PartName="/ppt/comments/modernComment_117_0.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x="18288000" cy="10287000"/>
  <p:notesSz cx="6858000" cy="9144000"/>
  <p:embeddedFontLst>
    <p:embeddedFont>
      <p:font typeface="Arimo" panose="020B0604020202020204" charset="0"/>
      <p:regular r:id="rId32"/>
    </p:embeddedFont>
    <p:embeddedFont>
      <p:font typeface="League Spartan" panose="020B0604020202020204" charset="0"/>
      <p:regular r:id="rId33"/>
    </p:embeddedFont>
    <p:embeddedFont>
      <p:font typeface="Poppins" panose="02000000000000000000" pitchFamily="2" charset="0"/>
      <p:regular r:id="rId34"/>
      <p:bold r:id="rId35"/>
      <p:italic r:id="rId36"/>
      <p:boldItalic r:id="rId37"/>
    </p:embeddedFont>
    <p:embeddedFont>
      <p:font typeface="Poppins Bold" panose="02000000000000000000" pitchFamily="2" charset="0"/>
      <p:regular r:id="rId38"/>
      <p:bold r:id="rId39"/>
    </p:embeddedFont>
    <p:embeddedFont>
      <p:font typeface="Poppins Bold Italics" panose="020B0604020202020204" charset="0"/>
      <p:regular r:id="rId40"/>
    </p:embeddedFont>
    <p:embeddedFont>
      <p:font typeface="Poppins Italics" panose="020B0604020202020204" charset="0"/>
      <p:regular r:id="rId41"/>
    </p:embeddedFont>
    <p:embeddedFont>
      <p:font typeface="Sanchez" panose="020B0604020202020204" charset="0"/>
      <p:regular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6FC6EE-6F16-B119-4B55-F88F955DBACC}" name="Lucile GOGET" initials="LG" userId="S::lucile.goget@apelnationale.fr::3993910c-3bd7-459a-925c-59feef65ddc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758318-2579-0006-1553-6FD3C3598A2B}" v="146" dt="2024-09-05T08:23:32.1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5" d="100"/>
          <a:sy n="45" d="100"/>
        </p:scale>
        <p:origin x="121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8.fntdata"/><Relationship Id="rId21" Type="http://schemas.openxmlformats.org/officeDocument/2006/relationships/slide" Target="slides/slide17.xml"/><Relationship Id="rId34" Type="http://schemas.openxmlformats.org/officeDocument/2006/relationships/font" Target="fonts/font3.fntdata"/><Relationship Id="rId42" Type="http://schemas.openxmlformats.org/officeDocument/2006/relationships/font" Target="fonts/font11.fntdata"/><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4.fntdata"/><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font" Target="fonts/font10.fntdata"/></Relationships>
</file>

<file path=ppt/comments/modernComment_101_0.xml><?xml version="1.0" encoding="utf-8"?>
<p188:cmLst xmlns:a="http://schemas.openxmlformats.org/drawingml/2006/main" xmlns:r="http://schemas.openxmlformats.org/officeDocument/2006/relationships" xmlns:p188="http://schemas.microsoft.com/office/powerpoint/2018/8/main">
  <p188:cm id="{B0BE3492-22FE-4419-BAC2-B8ADF87687D6}" authorId="{F76FC6EE-6F16-B119-4B55-F88F955DBACC}" created="2024-09-05T08:16:16.586">
    <pc:sldMkLst xmlns:pc="http://schemas.microsoft.com/office/powerpoint/2013/main/command">
      <pc:docMk/>
      <pc:sldMk cId="0" sldId="257"/>
    </pc:sldMkLst>
    <p188:txBody>
      <a:bodyPr/>
      <a:lstStyle/>
      <a:p>
        <a:r>
          <a:rPr lang="fr-FR"/>
          <a:t>Personnaliser:
- Le nom de l'établissement
- Le logo de votre Apel d'établissement
- La date</a:t>
        </a:r>
      </a:p>
    </p188:txBody>
  </p188:cm>
</p188:cmLst>
</file>

<file path=ppt/comments/modernComment_103_0.xml><?xml version="1.0" encoding="utf-8"?>
<p188:cmLst xmlns:a="http://schemas.openxmlformats.org/drawingml/2006/main" xmlns:r="http://schemas.openxmlformats.org/officeDocument/2006/relationships" xmlns:p188="http://schemas.microsoft.com/office/powerpoint/2018/8/main">
  <p188:cm id="{92B49C56-5A94-426C-9096-1BAF2FE7F25E}" authorId="{F76FC6EE-6F16-B119-4B55-F88F955DBACC}" created="2024-09-05T08:16:45.447">
    <pc:sldMkLst xmlns:pc="http://schemas.microsoft.com/office/powerpoint/2013/main/command">
      <pc:docMk/>
      <pc:sldMk cId="0" sldId="259"/>
    </pc:sldMkLst>
    <p188:txBody>
      <a:bodyPr/>
      <a:lstStyle/>
      <a:p>
        <a:r>
          <a:rPr lang="fr-FR"/>
          <a:t>Indiquez sur cette diapositive les prénoms, noms et qualités des personnes qui vont s'exprimer pour accueillir les participants</a:t>
        </a:r>
      </a:p>
    </p188:txBody>
  </p188:cm>
</p188:cmLst>
</file>

<file path=ppt/comments/modernComment_104_0.xml><?xml version="1.0" encoding="utf-8"?>
<p188:cmLst xmlns:a="http://schemas.openxmlformats.org/drawingml/2006/main" xmlns:r="http://schemas.openxmlformats.org/officeDocument/2006/relationships" xmlns:p188="http://schemas.microsoft.com/office/powerpoint/2018/8/main">
  <p188:cm id="{78FC8CD5-B0F1-4713-AFE1-A790712CF1E0}" authorId="{F76FC6EE-6F16-B119-4B55-F88F955DBACC}" created="2024-09-05T08:17:06.839">
    <pc:sldMkLst xmlns:pc="http://schemas.microsoft.com/office/powerpoint/2013/main/command">
      <pc:docMk/>
      <pc:sldMk cId="0" sldId="260"/>
    </pc:sldMkLst>
    <p188:txBody>
      <a:bodyPr/>
      <a:lstStyle/>
      <a:p>
        <a:r>
          <a:rPr lang="fr-FR"/>
          <a:t>Présentation rapide des membres du conseil d’administration et du correspondant ICF, appel des parents investis présents (membres du conseil d’administration, parents correspondants...)
Vous pouvez remplacer les figures par les photos des parents</a:t>
        </a:r>
      </a:p>
    </p188:txBody>
  </p188:cm>
</p188:cmLst>
</file>

<file path=ppt/comments/modernComment_105_0.xml><?xml version="1.0" encoding="utf-8"?>
<p188:cmLst xmlns:a="http://schemas.openxmlformats.org/drawingml/2006/main" xmlns:r="http://schemas.openxmlformats.org/officeDocument/2006/relationships" xmlns:p188="http://schemas.microsoft.com/office/powerpoint/2018/8/main">
  <p188:cm id="{B6183A30-E36A-43F6-94F5-FE27AB83B2B2}" authorId="{F76FC6EE-6F16-B119-4B55-F88F955DBACC}" created="2024-09-05T08:17:34.497">
    <pc:sldMkLst xmlns:pc="http://schemas.microsoft.com/office/powerpoint/2013/main/command">
      <pc:docMk/>
      <pc:sldMk cId="0" sldId="261"/>
    </pc:sldMkLst>
    <p188:txBody>
      <a:bodyPr/>
      <a:lstStyle/>
      <a:p>
        <a:r>
          <a:rPr lang="fr-FR"/>
          <a:t>ENSEMBLE, AVEC VOUS, POUR ACCOMPLIR LES 5 MISSIONS DE L’APEL
Défendre la liberté d’enseignement et le libre choix de l’école
• Veiller à ce que les parents puissent librement choisir l’école de leur enfant
• Suivre les problématiques liées aux transports scolaires et aux cantines
• Soutenir l’établissement dans la négociation des forfaits communaux
Soutenir les parents dans l’exercice de leur responsabilité de premiers éducateurs
• Informer et soutenir les familles dans les domaines de l’éducation et de la scolarité
• Conseiller et accompagner les familles ayant des enfants à besoins éducatifs particuliers
• Porter une attention particulière aux parents les plus éloignés de l’école
S’impliquer dans la vie et l’animation de l’établissements scolaire dans le respect du caractère propre de l’enseignement catholique
• Promouvoir et mettre en action le projet d’établissement nourri de valeurs se référant à l’Evangile.
• Accueillir les nouveaux parents
• Mettre en place et former les parents correspondants
• Organiser conférences, Rencontres parents-école, temps conviviaux à destination de la communauté éducative
• Proposer des actions de prévention et de sensibilisation (harcèlement, différence, handicap)
• Mettre en place des actions autour de l’orientation et du rapprochement avec le monde professionnel
• S’associer à la pastorale de l’établissement en proposant des temps de ressourcement spirituel aux parents
Représenter les parents d’élèves au sein de l’institution scolaire et auprès des pouvoirs publics
• Représenter les parents au conseil d’établissement, aux conseils de classe et de discipline
• Représenter les parents auprès des autorités civiles, religieuses, etc.
Participer au débat éducatif national 
• Porter la voix des parents auprès des pouvoirs publics (ministère de l’Éducation nationale, parlement)
• Participer aux réunions menées par les institutions partenaires
• Faire des propositions sur des sujets éducatifs et scolaires lors d’événement à portée nationale</a:t>
        </a:r>
      </a:p>
    </p188:txBody>
  </p188:cm>
</p188:cmLst>
</file>

<file path=ppt/comments/modernComment_10A_0.xml><?xml version="1.0" encoding="utf-8"?>
<p188:cmLst xmlns:a="http://schemas.openxmlformats.org/drawingml/2006/main" xmlns:r="http://schemas.openxmlformats.org/officeDocument/2006/relationships" xmlns:p188="http://schemas.microsoft.com/office/powerpoint/2018/8/main">
  <p188:cm id="{1FD3F6A7-B721-4D74-BF28-E815F493D20C}" authorId="{F76FC6EE-6F16-B119-4B55-F88F955DBACC}" created="2024-09-05T08:20:03.351">
    <pc:sldMkLst xmlns:pc="http://schemas.microsoft.com/office/powerpoint/2013/main/command">
      <pc:docMk/>
      <pc:sldMk cId="0" sldId="266"/>
    </pc:sldMkLst>
    <p188:txBody>
      <a:bodyPr/>
      <a:lstStyle/>
      <a:p>
        <a:r>
          <a:rPr lang="fr-FR"/>
          <a:t>Insérez une image pour illustrer votre année passée.</a:t>
        </a:r>
      </a:p>
    </p188:txBody>
  </p188:cm>
</p188:cmLst>
</file>

<file path=ppt/comments/modernComment_10C_0.xml><?xml version="1.0" encoding="utf-8"?>
<p188:cmLst xmlns:a="http://schemas.openxmlformats.org/drawingml/2006/main" xmlns:r="http://schemas.openxmlformats.org/officeDocument/2006/relationships" xmlns:p188="http://schemas.microsoft.com/office/powerpoint/2018/8/main">
  <p188:cm id="{FBAC19D0-B103-44D3-ADBE-59714FF1BD20}" authorId="{F76FC6EE-6F16-B119-4B55-F88F955DBACC}" created="2024-09-05T08:20:42.432">
    <pc:sldMkLst xmlns:pc="http://schemas.microsoft.com/office/powerpoint/2013/main/command">
      <pc:docMk/>
      <pc:sldMk cId="0" sldId="268"/>
    </pc:sldMkLst>
    <p188:txBody>
      <a:bodyPr/>
      <a:lstStyle/>
      <a:p>
        <a:r>
          <a:rPr lang="fr-FR"/>
          <a:t>Des tableaux sont à votre disposition (retrouvez dans les onglets du bas de page, les différents tableaux) :
https://www.canva.com/link?target=https%3A%2F%2Fwww.apel.fr%2Fsites%2Fdefault%2Ffiles%2F2022-03%2F2020_Gestion_Apel_etablissement.xlsx&amp;design=DAGLSKZchek&amp;accessRole=owner&amp;linkSource=comment</a:t>
        </a:r>
      </a:p>
    </p188:txBody>
  </p188:cm>
</p188:cmLst>
</file>

<file path=ppt/comments/modernComment_10F_0.xml><?xml version="1.0" encoding="utf-8"?>
<p188:cmLst xmlns:a="http://schemas.openxmlformats.org/drawingml/2006/main" xmlns:r="http://schemas.openxmlformats.org/officeDocument/2006/relationships" xmlns:p188="http://schemas.microsoft.com/office/powerpoint/2018/8/main">
  <p188:cm id="{5E13D599-EEE1-4887-988B-2726BED08E87}" authorId="{F76FC6EE-6F16-B119-4B55-F88F955DBACC}" created="2024-09-05T08:21:05.293">
    <pc:sldMkLst xmlns:pc="http://schemas.microsoft.com/office/powerpoint/2013/main/command">
      <pc:docMk/>
      <pc:sldMk cId="0" sldId="271"/>
    </pc:sldMkLst>
    <p188:txBody>
      <a:bodyPr/>
      <a:lstStyle/>
      <a:p>
        <a:r>
          <a:rPr lang="fr-FR"/>
          <a:t>Faire figurer le montant de la cotisation globale, une et indivisible.</a:t>
        </a:r>
      </a:p>
    </p188:txBody>
  </p188:cm>
</p188:cmLst>
</file>

<file path=ppt/comments/modernComment_110_0.xml><?xml version="1.0" encoding="utf-8"?>
<p188:cmLst xmlns:a="http://schemas.openxmlformats.org/drawingml/2006/main" xmlns:r="http://schemas.openxmlformats.org/officeDocument/2006/relationships" xmlns:p188="http://schemas.microsoft.com/office/powerpoint/2018/8/main">
  <p188:cm id="{EECE59D8-ABD1-4F29-B6BA-DF396FA6B1A0}" authorId="{F76FC6EE-6F16-B119-4B55-F88F955DBACC}" created="2024-09-05T08:21:25.263">
    <pc:sldMkLst xmlns:pc="http://schemas.microsoft.com/office/powerpoint/2013/main/command">
      <pc:docMk/>
      <pc:sldMk cId="0" sldId="272"/>
    </pc:sldMkLst>
    <p188:txBody>
      <a:bodyPr/>
      <a:lstStyle/>
      <a:p>
        <a:r>
          <a:rPr lang="fr-FR"/>
          <a:t>Des tableaux sont à votre disposition:
https://www.canva.com/link?target=https%3A%2F%2Fwww.apel.fr%2Fsites%2Fdefault%2Ffiles%2F2022-03%2F2020_Gestion_Apel_etablissement.xlsx&amp;design=DAGLSKZchek&amp;accessRole=owner&amp;linkSource=comment</a:t>
        </a:r>
      </a:p>
    </p188:txBody>
  </p188:cm>
</p188:cmLst>
</file>

<file path=ppt/comments/modernComment_111_0.xml><?xml version="1.0" encoding="utf-8"?>
<p188:cmLst xmlns:a="http://schemas.openxmlformats.org/drawingml/2006/main" xmlns:r="http://schemas.openxmlformats.org/officeDocument/2006/relationships" xmlns:p188="http://schemas.microsoft.com/office/powerpoint/2018/8/main">
  <p188:cm id="{605E8A62-7020-4A37-A498-2C100895FB21}" authorId="{F76FC6EE-6F16-B119-4B55-F88F955DBACC}" created="2024-09-05T08:21:43.640">
    <pc:sldMkLst xmlns:pc="http://schemas.microsoft.com/office/powerpoint/2013/main/command">
      <pc:docMk/>
      <pc:sldMk cId="0" sldId="273"/>
    </pc:sldMkLst>
    <p188:txBody>
      <a:bodyPr/>
      <a:lstStyle/>
      <a:p>
        <a:r>
          <a:rPr lang="fr-FR"/>
          <a:t>Le quitus est un vote de confiance de l’assemblée générale qui vise à valider la gestion de l’association faite par le Conseil d'administration. Regardez les statuts de votre Apel, et n'oubliez pas cette délibération quand elle y est prévue.</a:t>
        </a:r>
      </a:p>
    </p188:txBody>
  </p188:cm>
</p188:cmLst>
</file>

<file path=ppt/comments/modernComment_114_0.xml><?xml version="1.0" encoding="utf-8"?>
<p188:cmLst xmlns:a="http://schemas.openxmlformats.org/drawingml/2006/main" xmlns:r="http://schemas.openxmlformats.org/officeDocument/2006/relationships" xmlns:p188="http://schemas.microsoft.com/office/powerpoint/2018/8/main">
  <p188:cm id="{1F3C1E21-D46E-406A-AE91-035284B82736}" authorId="{F76FC6EE-6F16-B119-4B55-F88F955DBACC}" created="2024-09-05T08:22:16.580">
    <pc:sldMkLst xmlns:pc="http://schemas.microsoft.com/office/powerpoint/2013/main/command">
      <pc:docMk/>
      <pc:sldMk cId="0" sldId="276"/>
    </pc:sldMkLst>
    <p188:txBody>
      <a:bodyPr/>
      <a:lstStyle/>
      <a:p>
        <a:r>
          <a:rPr lang="fr-FR"/>
          <a:t>Annoncer à l'oral les résultats des élections. Pour chaque nouvel élu (Prénom, Nom, Parent de ... en classe de ...)</a:t>
        </a:r>
      </a:p>
    </p188:txBody>
  </p188:cm>
</p188:cmLst>
</file>

<file path=ppt/comments/modernComment_117_0.xml><?xml version="1.0" encoding="utf-8"?>
<p188:cmLst xmlns:a="http://schemas.openxmlformats.org/drawingml/2006/main" xmlns:r="http://schemas.openxmlformats.org/officeDocument/2006/relationships" xmlns:p188="http://schemas.microsoft.com/office/powerpoint/2018/8/main">
  <p188:cm id="{97166F47-AD26-4356-817E-0F0652B82A74}" authorId="{F76FC6EE-6F16-B119-4B55-F88F955DBACC}" created="2024-09-05T08:23:32.132">
    <pc:sldMkLst xmlns:pc="http://schemas.microsoft.com/office/powerpoint/2013/main/command">
      <pc:docMk/>
      <pc:sldMk cId="0" sldId="279"/>
    </pc:sldMkLst>
    <p188:txBody>
      <a:bodyPr/>
      <a:lstStyle/>
      <a:p>
        <a:r>
          <a:rPr lang="fr-FR"/>
          <a:t>Contactez votre Apel départementale pour la mise en place de cette animation</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7.svg"/><Relationship Id="rId7" Type="http://schemas.openxmlformats.org/officeDocument/2006/relationships/image" Target="../media/image2.svg"/><Relationship Id="rId12"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25.svg"/><Relationship Id="rId5" Type="http://schemas.openxmlformats.org/officeDocument/2006/relationships/image" Target="../media/image4.svg"/><Relationship Id="rId15" Type="http://schemas.openxmlformats.org/officeDocument/2006/relationships/image" Target="../media/image29.svg"/><Relationship Id="rId10" Type="http://schemas.openxmlformats.org/officeDocument/2006/relationships/image" Target="../media/image24.png"/><Relationship Id="rId4" Type="http://schemas.openxmlformats.org/officeDocument/2006/relationships/image" Target="../media/image3.png"/><Relationship Id="rId9" Type="http://schemas.openxmlformats.org/officeDocument/2006/relationships/image" Target="../media/image23.png"/><Relationship Id="rId14"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6.png"/><Relationship Id="rId7" Type="http://schemas.openxmlformats.org/officeDocument/2006/relationships/image" Target="../media/image1.png"/><Relationship Id="rId2" Type="http://schemas.microsoft.com/office/2018/10/relationships/comments" Target="../comments/modernComment_10A_0.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7.svg"/></Relationships>
</file>

<file path=ppt/slides/_rels/slide12.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2.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4.sv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6.png"/><Relationship Id="rId7" Type="http://schemas.openxmlformats.org/officeDocument/2006/relationships/image" Target="../media/image1.png"/><Relationship Id="rId2" Type="http://schemas.microsoft.com/office/2018/10/relationships/comments" Target="../comments/modernComment_10C_0.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7.svg"/></Relationships>
</file>

<file path=ppt/slides/_rels/slide14.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2.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4.sv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7.svg"/><Relationship Id="rId7" Type="http://schemas.openxmlformats.org/officeDocument/2006/relationships/image" Target="../media/image2.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4.svg"/><Relationship Id="rId10" Type="http://schemas.openxmlformats.org/officeDocument/2006/relationships/image" Target="../media/image32.svg"/><Relationship Id="rId4" Type="http://schemas.openxmlformats.org/officeDocument/2006/relationships/image" Target="../media/image3.png"/><Relationship Id="rId9" Type="http://schemas.openxmlformats.org/officeDocument/2006/relationships/image" Target="../media/image31.png"/></Relationships>
</file>

<file path=ppt/slides/_rels/slide16.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6.png"/><Relationship Id="rId7" Type="http://schemas.openxmlformats.org/officeDocument/2006/relationships/image" Target="../media/image1.png"/><Relationship Id="rId2" Type="http://schemas.microsoft.com/office/2018/10/relationships/comments" Target="../comments/modernComment_10F_0.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7.svg"/></Relationships>
</file>

<file path=ppt/slides/_rels/slide17.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6.png"/><Relationship Id="rId7" Type="http://schemas.openxmlformats.org/officeDocument/2006/relationships/image" Target="../media/image1.png"/><Relationship Id="rId2" Type="http://schemas.microsoft.com/office/2018/10/relationships/comments" Target="../comments/modernComment_110_0.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7.svg"/></Relationships>
</file>

<file path=ppt/slides/_rels/slide18.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6.png"/><Relationship Id="rId7" Type="http://schemas.openxmlformats.org/officeDocument/2006/relationships/image" Target="../media/image1.png"/><Relationship Id="rId2" Type="http://schemas.microsoft.com/office/2018/10/relationships/comments" Target="../comments/modernComment_111_0.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7.svg"/></Relationships>
</file>

<file path=ppt/slides/_rels/slide1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7.svg"/><Relationship Id="rId7" Type="http://schemas.openxmlformats.org/officeDocument/2006/relationships/image" Target="../media/image2.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6.png"/><Relationship Id="rId7" Type="http://schemas.openxmlformats.org/officeDocument/2006/relationships/image" Target="../media/image1.png"/><Relationship Id="rId2" Type="http://schemas.microsoft.com/office/2018/10/relationships/comments" Target="../comments/modernComment_101_0.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7.svg"/><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2.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4.sv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6.png"/><Relationship Id="rId7" Type="http://schemas.openxmlformats.org/officeDocument/2006/relationships/image" Target="../media/image1.png"/><Relationship Id="rId2" Type="http://schemas.microsoft.com/office/2018/10/relationships/comments" Target="../comments/modernComment_114_0.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7.svg"/></Relationships>
</file>

<file path=ppt/slides/_rels/slide2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4.svg"/><Relationship Id="rId7"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7.sv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6.png"/><Relationship Id="rId7" Type="http://schemas.openxmlformats.org/officeDocument/2006/relationships/image" Target="../media/image1.png"/><Relationship Id="rId2" Type="http://schemas.microsoft.com/office/2018/10/relationships/comments" Target="../comments/modernComment_117_0.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39.png"/><Relationship Id="rId5" Type="http://schemas.openxmlformats.org/officeDocument/2006/relationships/image" Target="../media/image3.png"/><Relationship Id="rId10" Type="http://schemas.openxmlformats.org/officeDocument/2006/relationships/image" Target="../media/image38.png"/><Relationship Id="rId4" Type="http://schemas.openxmlformats.org/officeDocument/2006/relationships/image" Target="../media/image7.svg"/><Relationship Id="rId9" Type="http://schemas.openxmlformats.org/officeDocument/2006/relationships/image" Target="../media/image37.png"/></Relationships>
</file>

<file path=ppt/slides/_rels/slide2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7.svg"/><Relationship Id="rId7" Type="http://schemas.openxmlformats.org/officeDocument/2006/relationships/image" Target="../media/image2.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4.sv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7.svg"/><Relationship Id="rId7" Type="http://schemas.openxmlformats.org/officeDocument/2006/relationships/image" Target="../media/image2.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4.sv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5.png"/><Relationship Id="rId3" Type="http://schemas.openxmlformats.org/officeDocument/2006/relationships/image" Target="../media/image7.svg"/><Relationship Id="rId7" Type="http://schemas.openxmlformats.org/officeDocument/2006/relationships/image" Target="../media/image2.svg"/><Relationship Id="rId12" Type="http://schemas.openxmlformats.org/officeDocument/2006/relationships/image" Target="../media/image44.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29.svg"/><Relationship Id="rId5" Type="http://schemas.openxmlformats.org/officeDocument/2006/relationships/image" Target="../media/image4.svg"/><Relationship Id="rId10" Type="http://schemas.openxmlformats.org/officeDocument/2006/relationships/image" Target="../media/image28.png"/><Relationship Id="rId4" Type="http://schemas.openxmlformats.org/officeDocument/2006/relationships/image" Target="../media/image3.png"/><Relationship Id="rId9"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2.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6.png"/><Relationship Id="rId7" Type="http://schemas.openxmlformats.org/officeDocument/2006/relationships/image" Target="../media/image1.png"/><Relationship Id="rId2" Type="http://schemas.microsoft.com/office/2018/10/relationships/comments" Target="../comments/modernComment_103_0.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10.svg"/><Relationship Id="rId5" Type="http://schemas.openxmlformats.org/officeDocument/2006/relationships/image" Target="../media/image3.png"/><Relationship Id="rId10" Type="http://schemas.openxmlformats.org/officeDocument/2006/relationships/image" Target="../media/image9.png"/><Relationship Id="rId4" Type="http://schemas.openxmlformats.org/officeDocument/2006/relationships/image" Target="../media/image7.sv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2.svg"/><Relationship Id="rId13"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1.png"/><Relationship Id="rId12" Type="http://schemas.openxmlformats.org/officeDocument/2006/relationships/image" Target="../media/image14.svg"/><Relationship Id="rId2" Type="http://schemas.microsoft.com/office/2018/10/relationships/comments" Target="../comments/modernComment_104_0.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13.png"/><Relationship Id="rId5" Type="http://schemas.openxmlformats.org/officeDocument/2006/relationships/image" Target="../media/image3.png"/><Relationship Id="rId10" Type="http://schemas.openxmlformats.org/officeDocument/2006/relationships/image" Target="../media/image12.png"/><Relationship Id="rId4" Type="http://schemas.openxmlformats.org/officeDocument/2006/relationships/image" Target="../media/image7.svg"/><Relationship Id="rId9" Type="http://schemas.openxmlformats.org/officeDocument/2006/relationships/image" Target="../media/image11.png"/><Relationship Id="rId14" Type="http://schemas.openxmlformats.org/officeDocument/2006/relationships/image" Target="../media/image16.svg"/></Relationships>
</file>

<file path=ppt/slides/_rels/slide6.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6.png"/><Relationship Id="rId7" Type="http://schemas.openxmlformats.org/officeDocument/2006/relationships/image" Target="../media/image1.png"/><Relationship Id="rId2" Type="http://schemas.microsoft.com/office/2018/10/relationships/comments" Target="../comments/modernComment_105_0.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7.svg"/><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7.svg"/><Relationship Id="rId7" Type="http://schemas.openxmlformats.org/officeDocument/2006/relationships/image" Target="../media/image2.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4.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6.png"/><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ideo" Target="https://www.youtube.com/embed/U_9ekntyD4A?feature=oembed" TargetMode="Externa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7.svg"/><Relationship Id="rId9" Type="http://schemas.openxmlformats.org/officeDocument/2006/relationships/image" Target="../media/image19.jpeg"/></Relationships>
</file>

<file path=ppt/slides/_rels/slide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7.svg"/><Relationship Id="rId7" Type="http://schemas.openxmlformats.org/officeDocument/2006/relationships/image" Target="../media/image2.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3586381">
            <a:off x="-5498529" y="892715"/>
            <a:ext cx="9865950" cy="7193175"/>
          </a:xfrm>
          <a:custGeom>
            <a:avLst/>
            <a:gdLst/>
            <a:ahLst/>
            <a:cxnLst/>
            <a:rect l="l" t="t" r="r" b="b"/>
            <a:pathLst>
              <a:path w="9865950" h="7193175">
                <a:moveTo>
                  <a:pt x="0" y="0"/>
                </a:moveTo>
                <a:lnTo>
                  <a:pt x="9865950" y="0"/>
                </a:lnTo>
                <a:lnTo>
                  <a:pt x="9865950" y="7193175"/>
                </a:lnTo>
                <a:lnTo>
                  <a:pt x="0" y="71931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Freeform 3"/>
          <p:cNvSpPr/>
          <p:nvPr/>
        </p:nvSpPr>
        <p:spPr>
          <a:xfrm rot="7148119">
            <a:off x="-5646076" y="-3100413"/>
            <a:ext cx="12320380" cy="8957606"/>
          </a:xfrm>
          <a:custGeom>
            <a:avLst/>
            <a:gdLst/>
            <a:ahLst/>
            <a:cxnLst/>
            <a:rect l="l" t="t" r="r" b="b"/>
            <a:pathLst>
              <a:path w="12320380" h="8957606">
                <a:moveTo>
                  <a:pt x="0" y="0"/>
                </a:moveTo>
                <a:lnTo>
                  <a:pt x="12320380" y="0"/>
                </a:lnTo>
                <a:lnTo>
                  <a:pt x="12320380" y="8957607"/>
                </a:lnTo>
                <a:lnTo>
                  <a:pt x="0" y="895760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4" name="Freeform 4"/>
          <p:cNvSpPr/>
          <p:nvPr/>
        </p:nvSpPr>
        <p:spPr>
          <a:xfrm>
            <a:off x="1028700" y="1028700"/>
            <a:ext cx="2476389" cy="1982354"/>
          </a:xfrm>
          <a:custGeom>
            <a:avLst/>
            <a:gdLst/>
            <a:ahLst/>
            <a:cxnLst/>
            <a:rect l="l" t="t" r="r" b="b"/>
            <a:pathLst>
              <a:path w="2476389" h="1982354">
                <a:moveTo>
                  <a:pt x="0" y="0"/>
                </a:moveTo>
                <a:lnTo>
                  <a:pt x="2476389" y="0"/>
                </a:lnTo>
                <a:lnTo>
                  <a:pt x="2476389" y="1982354"/>
                </a:lnTo>
                <a:lnTo>
                  <a:pt x="0" y="1982354"/>
                </a:lnTo>
                <a:lnTo>
                  <a:pt x="0" y="0"/>
                </a:lnTo>
                <a:close/>
              </a:path>
            </a:pathLst>
          </a:custGeom>
          <a:blipFill>
            <a:blip r:embed="rId6">
              <a:extLst>
                <a:ext uri="{28A0092B-C50C-407E-A947-70E740481C1C}">
                  <a14:useLocalDpi xmlns:a14="http://schemas.microsoft.com/office/drawing/2010/main" val="0"/>
                </a:ext>
              </a:extLst>
            </a:blip>
            <a:stretch>
              <a:fillRect/>
            </a:stretch>
          </a:blipFill>
        </p:spPr>
        <p:txBody>
          <a:bodyPr/>
          <a:lstStyle/>
          <a:p>
            <a:endParaRPr lang="fr-FR"/>
          </a:p>
        </p:txBody>
      </p:sp>
      <p:sp>
        <p:nvSpPr>
          <p:cNvPr id="5" name="TextBox 5"/>
          <p:cNvSpPr txBox="1"/>
          <p:nvPr/>
        </p:nvSpPr>
        <p:spPr>
          <a:xfrm>
            <a:off x="5969676" y="1283141"/>
            <a:ext cx="10422129" cy="5821678"/>
          </a:xfrm>
          <a:prstGeom prst="rect">
            <a:avLst/>
          </a:prstGeom>
        </p:spPr>
        <p:txBody>
          <a:bodyPr lIns="0" tIns="0" rIns="0" bIns="0" rtlCol="0" anchor="t">
            <a:spAutoFit/>
          </a:bodyPr>
          <a:lstStyle/>
          <a:p>
            <a:pPr algn="l">
              <a:lnSpc>
                <a:spcPts val="4620"/>
              </a:lnSpc>
            </a:pPr>
            <a:r>
              <a:rPr lang="en-US" sz="3300">
                <a:solidFill>
                  <a:srgbClr val="173D76"/>
                </a:solidFill>
                <a:latin typeface="Poppins"/>
                <a:ea typeface="Poppins"/>
                <a:cs typeface="Poppins"/>
                <a:sym typeface="Poppins"/>
              </a:rPr>
              <a:t>Bonjour à toutes et tous,</a:t>
            </a:r>
          </a:p>
          <a:p>
            <a:pPr algn="l">
              <a:lnSpc>
                <a:spcPts val="4620"/>
              </a:lnSpc>
            </a:pPr>
            <a:r>
              <a:rPr lang="en-US" sz="3300">
                <a:solidFill>
                  <a:srgbClr val="173D76"/>
                </a:solidFill>
                <a:latin typeface="Poppins"/>
                <a:ea typeface="Poppins"/>
                <a:cs typeface="Poppins"/>
                <a:sym typeface="Poppins"/>
              </a:rPr>
              <a:t>Nous avons le plaisir de vous partager ce support pour vous aider à présenter votre assemblée générale.</a:t>
            </a:r>
          </a:p>
          <a:p>
            <a:pPr algn="l">
              <a:lnSpc>
                <a:spcPts val="4620"/>
              </a:lnSpc>
            </a:pPr>
            <a:r>
              <a:rPr lang="en-US" sz="3300">
                <a:solidFill>
                  <a:srgbClr val="173D76"/>
                </a:solidFill>
                <a:latin typeface="Poppins"/>
                <a:ea typeface="Poppins"/>
                <a:cs typeface="Poppins"/>
                <a:sym typeface="Poppins"/>
              </a:rPr>
              <a:t>Vous pouvez l'utiliser comme fil conducteur tout au long de votre AG après l'avoir modifié pour l’adapter à votre Apel.</a:t>
            </a:r>
          </a:p>
          <a:p>
            <a:pPr algn="l">
              <a:lnSpc>
                <a:spcPts val="4620"/>
              </a:lnSpc>
            </a:pPr>
            <a:r>
              <a:rPr lang="en-US" sz="3300">
                <a:solidFill>
                  <a:srgbClr val="173D76"/>
                </a:solidFill>
                <a:latin typeface="Poppins"/>
                <a:ea typeface="Poppins"/>
                <a:cs typeface="Poppins"/>
                <a:sym typeface="Poppins"/>
              </a:rPr>
              <a:t>Des commentaires à chaque page vous</a:t>
            </a:r>
          </a:p>
          <a:p>
            <a:pPr algn="l">
              <a:lnSpc>
                <a:spcPts val="4620"/>
              </a:lnSpc>
            </a:pPr>
            <a:r>
              <a:rPr lang="en-US" sz="3300">
                <a:solidFill>
                  <a:srgbClr val="173D76"/>
                </a:solidFill>
                <a:latin typeface="Poppins"/>
                <a:ea typeface="Poppins"/>
                <a:cs typeface="Poppins"/>
                <a:sym typeface="Poppins"/>
              </a:rPr>
              <a:t>accompagnent pour le personnaliser.</a:t>
            </a:r>
          </a:p>
          <a:p>
            <a:pPr algn="l">
              <a:lnSpc>
                <a:spcPts val="4620"/>
              </a:lnSpc>
            </a:pPr>
            <a:r>
              <a:rPr lang="en-US" sz="3300">
                <a:solidFill>
                  <a:srgbClr val="173D76"/>
                </a:solidFill>
                <a:latin typeface="Poppins"/>
                <a:ea typeface="Poppins"/>
                <a:cs typeface="Poppins"/>
                <a:sym typeface="Poppins"/>
              </a:rPr>
              <a:t>Bonne AG et merci pour votre engagement !</a:t>
            </a:r>
          </a:p>
        </p:txBody>
      </p:sp>
      <p:sp>
        <p:nvSpPr>
          <p:cNvPr id="6" name="TextBox 6"/>
          <p:cNvSpPr txBox="1"/>
          <p:nvPr/>
        </p:nvSpPr>
        <p:spPr>
          <a:xfrm>
            <a:off x="1884707" y="7943444"/>
            <a:ext cx="6778438" cy="2004949"/>
          </a:xfrm>
          <a:prstGeom prst="rect">
            <a:avLst/>
          </a:prstGeom>
        </p:spPr>
        <p:txBody>
          <a:bodyPr lIns="0" tIns="0" rIns="0" bIns="0" rtlCol="0" anchor="t">
            <a:spAutoFit/>
          </a:bodyPr>
          <a:lstStyle/>
          <a:p>
            <a:pPr algn="l">
              <a:lnSpc>
                <a:spcPts val="3957"/>
              </a:lnSpc>
            </a:pPr>
            <a:r>
              <a:rPr lang="en-US" sz="2827" i="1">
                <a:solidFill>
                  <a:srgbClr val="173D76"/>
                </a:solidFill>
                <a:latin typeface="Poppins Italics"/>
                <a:ea typeface="Poppins Italics"/>
                <a:cs typeface="Poppins Italics"/>
                <a:sym typeface="Poppins Italics"/>
              </a:rPr>
              <a:t>N’oubliez pas de supprimer cette page avant de projeter votre présentation.</a:t>
            </a:r>
          </a:p>
          <a:p>
            <a:pPr algn="l">
              <a:lnSpc>
                <a:spcPts val="3957"/>
              </a:lnSpc>
            </a:pPr>
            <a:endParaRPr lang="en-US" sz="2827" i="1">
              <a:solidFill>
                <a:srgbClr val="173D76"/>
              </a:solidFill>
              <a:latin typeface="Poppins Italics"/>
              <a:ea typeface="Poppins Italics"/>
              <a:cs typeface="Poppins Italics"/>
              <a:sym typeface="Poppins Italics"/>
            </a:endParaRPr>
          </a:p>
        </p:txBody>
      </p:sp>
      <p:sp>
        <p:nvSpPr>
          <p:cNvPr id="7" name="TextBox 7"/>
          <p:cNvSpPr txBox="1"/>
          <p:nvPr/>
        </p:nvSpPr>
        <p:spPr>
          <a:xfrm>
            <a:off x="10054630" y="7962494"/>
            <a:ext cx="7204670" cy="1682113"/>
          </a:xfrm>
          <a:prstGeom prst="rect">
            <a:avLst/>
          </a:prstGeom>
        </p:spPr>
        <p:txBody>
          <a:bodyPr lIns="0" tIns="0" rIns="0" bIns="0" rtlCol="0" anchor="t">
            <a:spAutoFit/>
          </a:bodyPr>
          <a:lstStyle/>
          <a:p>
            <a:pPr algn="l">
              <a:lnSpc>
                <a:spcPts val="3360"/>
              </a:lnSpc>
            </a:pPr>
            <a:r>
              <a:rPr lang="en-US" sz="2400" i="1">
                <a:solidFill>
                  <a:srgbClr val="173D76"/>
                </a:solidFill>
                <a:latin typeface="Poppins Italics"/>
                <a:ea typeface="Poppins Italics"/>
                <a:cs typeface="Poppins Italics"/>
                <a:sym typeface="Poppins Italics"/>
              </a:rPr>
              <a:t>En cas de besoin n’hésitez pas à contacter votre Apel locale (académie ou département) ou à nous joindre à l’adresse suivante :</a:t>
            </a:r>
          </a:p>
          <a:p>
            <a:pPr algn="l">
              <a:lnSpc>
                <a:spcPts val="3360"/>
              </a:lnSpc>
            </a:pPr>
            <a:r>
              <a:rPr lang="en-US" sz="2400">
                <a:solidFill>
                  <a:srgbClr val="CE007F"/>
                </a:solidFill>
                <a:latin typeface="Poppins"/>
                <a:ea typeface="Poppins"/>
                <a:cs typeface="Poppins"/>
                <a:sym typeface="Poppins"/>
              </a:rPr>
              <a:t>vie.associative@apelnationale.fr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394390">
            <a:off x="14624735" y="-2425232"/>
            <a:ext cx="10454404" cy="7622211"/>
          </a:xfrm>
          <a:custGeom>
            <a:avLst/>
            <a:gdLst/>
            <a:ahLst/>
            <a:cxnLst/>
            <a:rect l="l" t="t" r="r" b="b"/>
            <a:pathLst>
              <a:path w="10454404" h="7622211">
                <a:moveTo>
                  <a:pt x="0" y="0"/>
                </a:moveTo>
                <a:lnTo>
                  <a:pt x="10454405" y="0"/>
                </a:lnTo>
                <a:lnTo>
                  <a:pt x="10454405" y="7622211"/>
                </a:lnTo>
                <a:lnTo>
                  <a:pt x="0" y="76222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Freeform 3"/>
          <p:cNvSpPr/>
          <p:nvPr/>
        </p:nvSpPr>
        <p:spPr>
          <a:xfrm rot="-1053307">
            <a:off x="11872399" y="3938745"/>
            <a:ext cx="12320380" cy="8957606"/>
          </a:xfrm>
          <a:custGeom>
            <a:avLst/>
            <a:gdLst/>
            <a:ahLst/>
            <a:cxnLst/>
            <a:rect l="l" t="t" r="r" b="b"/>
            <a:pathLst>
              <a:path w="12320380" h="8957606">
                <a:moveTo>
                  <a:pt x="0" y="0"/>
                </a:moveTo>
                <a:lnTo>
                  <a:pt x="12320379" y="0"/>
                </a:lnTo>
                <a:lnTo>
                  <a:pt x="12320379" y="8957606"/>
                </a:lnTo>
                <a:lnTo>
                  <a:pt x="0" y="89576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4" name="Freeform 4"/>
          <p:cNvSpPr/>
          <p:nvPr/>
        </p:nvSpPr>
        <p:spPr>
          <a:xfrm rot="-6619857">
            <a:off x="-6820624" y="4567956"/>
            <a:ext cx="9865950" cy="7193175"/>
          </a:xfrm>
          <a:custGeom>
            <a:avLst/>
            <a:gdLst/>
            <a:ahLst/>
            <a:cxnLst/>
            <a:rect l="l" t="t" r="r" b="b"/>
            <a:pathLst>
              <a:path w="9865950" h="7193175">
                <a:moveTo>
                  <a:pt x="0" y="0"/>
                </a:moveTo>
                <a:lnTo>
                  <a:pt x="9865950" y="0"/>
                </a:lnTo>
                <a:lnTo>
                  <a:pt x="9865950" y="7193174"/>
                </a:lnTo>
                <a:lnTo>
                  <a:pt x="0" y="719317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5" name="Freeform 5"/>
          <p:cNvSpPr/>
          <p:nvPr/>
        </p:nvSpPr>
        <p:spPr>
          <a:xfrm rot="-3409206">
            <a:off x="-6160190" y="-3554298"/>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6" name="Freeform 6"/>
          <p:cNvSpPr/>
          <p:nvPr/>
        </p:nvSpPr>
        <p:spPr>
          <a:xfrm>
            <a:off x="1378950" y="8712186"/>
            <a:ext cx="2214989" cy="515892"/>
          </a:xfrm>
          <a:custGeom>
            <a:avLst/>
            <a:gdLst/>
            <a:ahLst/>
            <a:cxnLst/>
            <a:rect l="l" t="t" r="r" b="b"/>
            <a:pathLst>
              <a:path w="2214989" h="515892">
                <a:moveTo>
                  <a:pt x="0" y="0"/>
                </a:moveTo>
                <a:lnTo>
                  <a:pt x="2214988" y="0"/>
                </a:lnTo>
                <a:lnTo>
                  <a:pt x="2214988" y="515892"/>
                </a:lnTo>
                <a:lnTo>
                  <a:pt x="0" y="515892"/>
                </a:lnTo>
                <a:lnTo>
                  <a:pt x="0" y="0"/>
                </a:lnTo>
                <a:close/>
              </a:path>
            </a:pathLst>
          </a:custGeom>
          <a:blipFill>
            <a:blip r:embed="rId8">
              <a:extLst>
                <a:ext uri="{28A0092B-C50C-407E-A947-70E740481C1C}">
                  <a14:useLocalDpi xmlns:a14="http://schemas.microsoft.com/office/drawing/2010/main" val="0"/>
                </a:ext>
              </a:extLst>
            </a:blip>
            <a:stretch>
              <a:fillRect/>
            </a:stretch>
          </a:blipFill>
        </p:spPr>
        <p:txBody>
          <a:bodyPr/>
          <a:lstStyle/>
          <a:p>
            <a:endParaRPr lang="fr-FR"/>
          </a:p>
        </p:txBody>
      </p:sp>
      <p:sp>
        <p:nvSpPr>
          <p:cNvPr id="7" name="Freeform 7"/>
          <p:cNvSpPr/>
          <p:nvPr/>
        </p:nvSpPr>
        <p:spPr>
          <a:xfrm>
            <a:off x="7972257" y="7736293"/>
            <a:ext cx="2836128" cy="492777"/>
          </a:xfrm>
          <a:custGeom>
            <a:avLst/>
            <a:gdLst/>
            <a:ahLst/>
            <a:cxnLst/>
            <a:rect l="l" t="t" r="r" b="b"/>
            <a:pathLst>
              <a:path w="2836128" h="492777">
                <a:moveTo>
                  <a:pt x="0" y="0"/>
                </a:moveTo>
                <a:lnTo>
                  <a:pt x="2836128" y="0"/>
                </a:lnTo>
                <a:lnTo>
                  <a:pt x="2836128" y="492778"/>
                </a:lnTo>
                <a:lnTo>
                  <a:pt x="0" y="492778"/>
                </a:lnTo>
                <a:lnTo>
                  <a:pt x="0" y="0"/>
                </a:lnTo>
                <a:close/>
              </a:path>
            </a:pathLst>
          </a:custGeom>
          <a:blipFill>
            <a:blip r:embed="rId9" cstate="print">
              <a:alphaModFix amt="46000"/>
              <a:extLst>
                <a:ext uri="{28A0092B-C50C-407E-A947-70E740481C1C}">
                  <a14:useLocalDpi xmlns:a14="http://schemas.microsoft.com/office/drawing/2010/main" val="0"/>
                </a:ext>
              </a:extLst>
            </a:blip>
            <a:stretch>
              <a:fillRect/>
            </a:stretch>
          </a:blipFill>
        </p:spPr>
        <p:txBody>
          <a:bodyPr/>
          <a:lstStyle/>
          <a:p>
            <a:endParaRPr lang="fr-FR"/>
          </a:p>
        </p:txBody>
      </p:sp>
      <p:sp>
        <p:nvSpPr>
          <p:cNvPr id="8" name="TextBox 8"/>
          <p:cNvSpPr txBox="1"/>
          <p:nvPr/>
        </p:nvSpPr>
        <p:spPr>
          <a:xfrm>
            <a:off x="17568651" y="9394438"/>
            <a:ext cx="218703" cy="509905"/>
          </a:xfrm>
          <a:prstGeom prst="rect">
            <a:avLst/>
          </a:prstGeom>
        </p:spPr>
        <p:txBody>
          <a:bodyPr lIns="0" tIns="0" rIns="0" bIns="0" rtlCol="0" anchor="t">
            <a:spAutoFit/>
          </a:bodyPr>
          <a:lstStyle/>
          <a:p>
            <a:pPr algn="ctr">
              <a:lnSpc>
                <a:spcPts val="3919"/>
              </a:lnSpc>
              <a:spcBef>
                <a:spcPct val="0"/>
              </a:spcBef>
            </a:pPr>
            <a:r>
              <a:rPr lang="en-US" sz="2799" b="1">
                <a:solidFill>
                  <a:srgbClr val="CE007F"/>
                </a:solidFill>
                <a:latin typeface="Poppins Bold"/>
                <a:ea typeface="Poppins Bold"/>
                <a:cs typeface="Poppins Bold"/>
                <a:sym typeface="Poppins Bold"/>
              </a:rPr>
              <a:t>9</a:t>
            </a:r>
          </a:p>
        </p:txBody>
      </p:sp>
      <p:sp>
        <p:nvSpPr>
          <p:cNvPr id="9" name="Freeform 9"/>
          <p:cNvSpPr/>
          <p:nvPr/>
        </p:nvSpPr>
        <p:spPr>
          <a:xfrm>
            <a:off x="3938758" y="5688456"/>
            <a:ext cx="1964374" cy="1964374"/>
          </a:xfrm>
          <a:custGeom>
            <a:avLst/>
            <a:gdLst/>
            <a:ahLst/>
            <a:cxnLst/>
            <a:rect l="l" t="t" r="r" b="b"/>
            <a:pathLst>
              <a:path w="1964374" h="1964374">
                <a:moveTo>
                  <a:pt x="0" y="0"/>
                </a:moveTo>
                <a:lnTo>
                  <a:pt x="1964374" y="0"/>
                </a:lnTo>
                <a:lnTo>
                  <a:pt x="1964374" y="1964374"/>
                </a:lnTo>
                <a:lnTo>
                  <a:pt x="0" y="196437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fr-FR"/>
          </a:p>
        </p:txBody>
      </p:sp>
      <p:grpSp>
        <p:nvGrpSpPr>
          <p:cNvPr id="10" name="Group 10"/>
          <p:cNvGrpSpPr>
            <a:grpSpLocks noChangeAspect="1"/>
          </p:cNvGrpSpPr>
          <p:nvPr/>
        </p:nvGrpSpPr>
        <p:grpSpPr>
          <a:xfrm rot="86634">
            <a:off x="6170325" y="5707549"/>
            <a:ext cx="1528103" cy="1009372"/>
            <a:chOff x="0" y="0"/>
            <a:chExt cx="5291188" cy="3495040"/>
          </a:xfrm>
        </p:grpSpPr>
        <p:sp>
          <p:nvSpPr>
            <p:cNvPr id="11" name="Freeform 11"/>
            <p:cNvSpPr/>
            <p:nvPr/>
          </p:nvSpPr>
          <p:spPr>
            <a:xfrm>
              <a:off x="63500" y="63500"/>
              <a:ext cx="5087366" cy="3368040"/>
            </a:xfrm>
            <a:custGeom>
              <a:avLst/>
              <a:gdLst/>
              <a:ahLst/>
              <a:cxnLst/>
              <a:rect l="l" t="t" r="r" b="b"/>
              <a:pathLst>
                <a:path w="5087366" h="3368040">
                  <a:moveTo>
                    <a:pt x="28829" y="2884551"/>
                  </a:moveTo>
                  <a:cubicBezTo>
                    <a:pt x="629285" y="3297428"/>
                    <a:pt x="1360932" y="2756662"/>
                    <a:pt x="1731391" y="2218055"/>
                  </a:cubicBezTo>
                  <a:cubicBezTo>
                    <a:pt x="1768856" y="2163572"/>
                    <a:pt x="1802384" y="2109470"/>
                    <a:pt x="1831340" y="2056765"/>
                  </a:cubicBezTo>
                  <a:lnTo>
                    <a:pt x="1831340" y="2056765"/>
                  </a:lnTo>
                  <a:cubicBezTo>
                    <a:pt x="2551303" y="748538"/>
                    <a:pt x="3267075" y="0"/>
                    <a:pt x="5087366" y="706374"/>
                  </a:cubicBezTo>
                  <a:lnTo>
                    <a:pt x="5068951" y="753745"/>
                  </a:lnTo>
                  <a:cubicBezTo>
                    <a:pt x="3282950" y="60706"/>
                    <a:pt x="2589911" y="783717"/>
                    <a:pt x="1875790" y="2081276"/>
                  </a:cubicBezTo>
                  <a:lnTo>
                    <a:pt x="1853565" y="2069084"/>
                  </a:lnTo>
                  <a:lnTo>
                    <a:pt x="1875790" y="2081276"/>
                  </a:lnTo>
                  <a:cubicBezTo>
                    <a:pt x="1845945" y="2135505"/>
                    <a:pt x="1811528" y="2191131"/>
                    <a:pt x="1773174" y="2246884"/>
                  </a:cubicBezTo>
                  <a:cubicBezTo>
                    <a:pt x="1403858" y="2783840"/>
                    <a:pt x="642239" y="3368040"/>
                    <a:pt x="0" y="2926334"/>
                  </a:cubicBezTo>
                  <a:close/>
                </a:path>
              </a:pathLst>
            </a:custGeom>
            <a:solidFill>
              <a:srgbClr val="173D76"/>
            </a:solidFill>
          </p:spPr>
          <p:txBody>
            <a:bodyPr/>
            <a:lstStyle/>
            <a:p>
              <a:endParaRPr lang="fr-FR"/>
            </a:p>
          </p:txBody>
        </p:sp>
        <p:sp>
          <p:nvSpPr>
            <p:cNvPr id="12" name="Freeform 12"/>
            <p:cNvSpPr/>
            <p:nvPr/>
          </p:nvSpPr>
          <p:spPr>
            <a:xfrm>
              <a:off x="4721352" y="369570"/>
              <a:ext cx="506222" cy="654050"/>
            </a:xfrm>
            <a:custGeom>
              <a:avLst/>
              <a:gdLst/>
              <a:ahLst/>
              <a:cxnLst/>
              <a:rect l="l" t="t" r="r" b="b"/>
              <a:pathLst>
                <a:path w="506222" h="654050">
                  <a:moveTo>
                    <a:pt x="32766" y="654050"/>
                  </a:moveTo>
                  <a:lnTo>
                    <a:pt x="0" y="575183"/>
                  </a:lnTo>
                  <a:lnTo>
                    <a:pt x="388874" y="414401"/>
                  </a:lnTo>
                  <a:lnTo>
                    <a:pt x="200152" y="38227"/>
                  </a:lnTo>
                  <a:lnTo>
                    <a:pt x="276479" y="0"/>
                  </a:lnTo>
                  <a:lnTo>
                    <a:pt x="506222" y="458216"/>
                  </a:lnTo>
                  <a:close/>
                </a:path>
              </a:pathLst>
            </a:custGeom>
            <a:solidFill>
              <a:srgbClr val="173D76"/>
            </a:solidFill>
          </p:spPr>
          <p:txBody>
            <a:bodyPr/>
            <a:lstStyle/>
            <a:p>
              <a:endParaRPr lang="fr-FR"/>
            </a:p>
          </p:txBody>
        </p:sp>
      </p:grpSp>
      <p:grpSp>
        <p:nvGrpSpPr>
          <p:cNvPr id="13" name="Group 13"/>
          <p:cNvGrpSpPr>
            <a:grpSpLocks noChangeAspect="1"/>
          </p:cNvGrpSpPr>
          <p:nvPr/>
        </p:nvGrpSpPr>
        <p:grpSpPr>
          <a:xfrm>
            <a:off x="7817278" y="2509066"/>
            <a:ext cx="2991107" cy="6022362"/>
            <a:chOff x="0" y="0"/>
            <a:chExt cx="9461500" cy="19050000"/>
          </a:xfrm>
        </p:grpSpPr>
        <p:sp>
          <p:nvSpPr>
            <p:cNvPr id="14" name="Freeform 14"/>
            <p:cNvSpPr/>
            <p:nvPr/>
          </p:nvSpPr>
          <p:spPr>
            <a:xfrm>
              <a:off x="400304" y="312801"/>
              <a:ext cx="8650859" cy="18424398"/>
            </a:xfrm>
            <a:custGeom>
              <a:avLst/>
              <a:gdLst/>
              <a:ahLst/>
              <a:cxnLst/>
              <a:rect l="l" t="t" r="r" b="b"/>
              <a:pathLst>
                <a:path w="8650859" h="18424398">
                  <a:moveTo>
                    <a:pt x="7532370" y="18424398"/>
                  </a:moveTo>
                  <a:lnTo>
                    <a:pt x="1118489" y="18424398"/>
                  </a:lnTo>
                  <a:cubicBezTo>
                    <a:pt x="500761" y="18424398"/>
                    <a:pt x="0" y="17923636"/>
                    <a:pt x="0" y="17305910"/>
                  </a:cubicBezTo>
                  <a:lnTo>
                    <a:pt x="0" y="1118489"/>
                  </a:lnTo>
                  <a:cubicBezTo>
                    <a:pt x="0" y="500761"/>
                    <a:pt x="500761" y="0"/>
                    <a:pt x="1118489" y="0"/>
                  </a:cubicBezTo>
                  <a:lnTo>
                    <a:pt x="7532370" y="0"/>
                  </a:lnTo>
                  <a:cubicBezTo>
                    <a:pt x="8150098" y="0"/>
                    <a:pt x="8650859" y="500761"/>
                    <a:pt x="8650859" y="1118489"/>
                  </a:cubicBezTo>
                  <a:lnTo>
                    <a:pt x="8650859" y="17305910"/>
                  </a:lnTo>
                  <a:cubicBezTo>
                    <a:pt x="8650732" y="17923636"/>
                    <a:pt x="8150098" y="18424398"/>
                    <a:pt x="7532370" y="18424398"/>
                  </a:cubicBezTo>
                  <a:close/>
                </a:path>
              </a:pathLst>
            </a:custGeom>
            <a:blipFill>
              <a:blip r:embed="rId12" cstate="print">
                <a:extLst>
                  <a:ext uri="{28A0092B-C50C-407E-A947-70E740481C1C}">
                    <a14:useLocalDpi xmlns:a14="http://schemas.microsoft.com/office/drawing/2010/main" val="0"/>
                  </a:ext>
                </a:extLst>
              </a:blip>
              <a:stretch>
                <a:fillRect t="-897" b="-897"/>
              </a:stretch>
            </a:blipFill>
          </p:spPr>
          <p:txBody>
            <a:bodyPr/>
            <a:lstStyle/>
            <a:p>
              <a:endParaRPr lang="fr-FR"/>
            </a:p>
          </p:txBody>
        </p:sp>
        <p:sp>
          <p:nvSpPr>
            <p:cNvPr id="15" name="Freeform 15"/>
            <p:cNvSpPr/>
            <p:nvPr/>
          </p:nvSpPr>
          <p:spPr>
            <a:xfrm>
              <a:off x="0" y="0"/>
              <a:ext cx="9461500" cy="19050000"/>
            </a:xfrm>
            <a:custGeom>
              <a:avLst/>
              <a:gdLst/>
              <a:ahLst/>
              <a:cxnLst/>
              <a:rect l="l" t="t" r="r" b="b"/>
              <a:pathLst>
                <a:path w="9461500" h="19050000">
                  <a:moveTo>
                    <a:pt x="9461500" y="19050000"/>
                  </a:moveTo>
                  <a:lnTo>
                    <a:pt x="0" y="19050000"/>
                  </a:lnTo>
                  <a:lnTo>
                    <a:pt x="0" y="0"/>
                  </a:lnTo>
                  <a:lnTo>
                    <a:pt x="9461500" y="0"/>
                  </a:lnTo>
                  <a:lnTo>
                    <a:pt x="9461500" y="19050000"/>
                  </a:lnTo>
                  <a:close/>
                </a:path>
              </a:pathLst>
            </a:custGeom>
            <a:blipFill>
              <a:blip r:embed="rId13" cstate="print">
                <a:extLst>
                  <a:ext uri="{28A0092B-C50C-407E-A947-70E740481C1C}">
                    <a14:useLocalDpi xmlns:a14="http://schemas.microsoft.com/office/drawing/2010/main" val="0"/>
                  </a:ext>
                </a:extLst>
              </a:blip>
              <a:stretch>
                <a:fillRect/>
              </a:stretch>
            </a:blipFill>
          </p:spPr>
          <p:txBody>
            <a:bodyPr/>
            <a:lstStyle/>
            <a:p>
              <a:endParaRPr lang="fr-FR"/>
            </a:p>
          </p:txBody>
        </p:sp>
      </p:grpSp>
      <p:sp>
        <p:nvSpPr>
          <p:cNvPr id="16" name="TextBox 16"/>
          <p:cNvSpPr txBox="1"/>
          <p:nvPr/>
        </p:nvSpPr>
        <p:spPr>
          <a:xfrm>
            <a:off x="2775586" y="4267185"/>
            <a:ext cx="4158790" cy="938775"/>
          </a:xfrm>
          <a:prstGeom prst="rect">
            <a:avLst/>
          </a:prstGeom>
        </p:spPr>
        <p:txBody>
          <a:bodyPr lIns="0" tIns="0" rIns="0" bIns="0" rtlCol="0" anchor="t">
            <a:spAutoFit/>
          </a:bodyPr>
          <a:lstStyle/>
          <a:p>
            <a:pPr algn="ctr">
              <a:lnSpc>
                <a:spcPts val="2519"/>
              </a:lnSpc>
            </a:pPr>
            <a:r>
              <a:rPr lang="en-US" sz="2099">
                <a:solidFill>
                  <a:srgbClr val="173D76"/>
                </a:solidFill>
                <a:latin typeface="Poppins"/>
                <a:ea typeface="Poppins"/>
                <a:cs typeface="Poppins"/>
                <a:sym typeface="Poppins"/>
              </a:rPr>
              <a:t>L’Apel vous représente et vous accompagne tout au long de la scolarité de vos enfants </a:t>
            </a:r>
          </a:p>
        </p:txBody>
      </p:sp>
      <p:sp>
        <p:nvSpPr>
          <p:cNvPr id="17" name="TextBox 17"/>
          <p:cNvSpPr txBox="1"/>
          <p:nvPr/>
        </p:nvSpPr>
        <p:spPr>
          <a:xfrm>
            <a:off x="2497716" y="3107698"/>
            <a:ext cx="4846458" cy="754701"/>
          </a:xfrm>
          <a:prstGeom prst="rect">
            <a:avLst/>
          </a:prstGeom>
        </p:spPr>
        <p:txBody>
          <a:bodyPr lIns="0" tIns="0" rIns="0" bIns="0" rtlCol="0" anchor="t">
            <a:spAutoFit/>
          </a:bodyPr>
          <a:lstStyle/>
          <a:p>
            <a:pPr algn="l">
              <a:lnSpc>
                <a:spcPts val="6008"/>
              </a:lnSpc>
            </a:pPr>
            <a:r>
              <a:rPr lang="en-US" sz="4291" b="1" i="1">
                <a:solidFill>
                  <a:srgbClr val="173D76"/>
                </a:solidFill>
                <a:latin typeface="Poppins Bold Italics"/>
                <a:ea typeface="Poppins Bold Italics"/>
                <a:cs typeface="Poppins Bold Italics"/>
                <a:sym typeface="Poppins Bold Italics"/>
              </a:rPr>
              <a:t>Restez informé !</a:t>
            </a:r>
          </a:p>
        </p:txBody>
      </p:sp>
      <p:sp>
        <p:nvSpPr>
          <p:cNvPr id="18" name="TextBox 18"/>
          <p:cNvSpPr txBox="1"/>
          <p:nvPr/>
        </p:nvSpPr>
        <p:spPr>
          <a:xfrm>
            <a:off x="4078492" y="7234005"/>
            <a:ext cx="1824639" cy="400841"/>
          </a:xfrm>
          <a:prstGeom prst="rect">
            <a:avLst/>
          </a:prstGeom>
        </p:spPr>
        <p:txBody>
          <a:bodyPr lIns="0" tIns="0" rIns="0" bIns="0" rtlCol="0" anchor="t">
            <a:spAutoFit/>
          </a:bodyPr>
          <a:lstStyle/>
          <a:p>
            <a:pPr algn="l">
              <a:lnSpc>
                <a:spcPts val="3173"/>
              </a:lnSpc>
            </a:pPr>
            <a:r>
              <a:rPr lang="en-US" sz="2266">
                <a:solidFill>
                  <a:srgbClr val="173D76"/>
                </a:solidFill>
                <a:latin typeface="Poppins"/>
                <a:ea typeface="Poppins"/>
                <a:cs typeface="Poppins"/>
                <a:sym typeface="Poppins"/>
              </a:rPr>
              <a:t>www.apel.fr</a:t>
            </a:r>
          </a:p>
        </p:txBody>
      </p:sp>
      <p:sp>
        <p:nvSpPr>
          <p:cNvPr id="19" name="Freeform 19"/>
          <p:cNvSpPr/>
          <p:nvPr/>
        </p:nvSpPr>
        <p:spPr>
          <a:xfrm>
            <a:off x="13238337" y="4943333"/>
            <a:ext cx="1941145" cy="1941145"/>
          </a:xfrm>
          <a:custGeom>
            <a:avLst/>
            <a:gdLst/>
            <a:ahLst/>
            <a:cxnLst/>
            <a:rect l="l" t="t" r="r" b="b"/>
            <a:pathLst>
              <a:path w="1941145" h="1941145">
                <a:moveTo>
                  <a:pt x="0" y="0"/>
                </a:moveTo>
                <a:lnTo>
                  <a:pt x="1941146" y="0"/>
                </a:lnTo>
                <a:lnTo>
                  <a:pt x="1941146" y="1941145"/>
                </a:lnTo>
                <a:lnTo>
                  <a:pt x="0" y="194114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fr-FR"/>
          </a:p>
        </p:txBody>
      </p:sp>
      <p:sp>
        <p:nvSpPr>
          <p:cNvPr id="20" name="TextBox 20"/>
          <p:cNvSpPr txBox="1"/>
          <p:nvPr/>
        </p:nvSpPr>
        <p:spPr>
          <a:xfrm>
            <a:off x="11158520" y="3220656"/>
            <a:ext cx="6100780" cy="1408273"/>
          </a:xfrm>
          <a:prstGeom prst="rect">
            <a:avLst/>
          </a:prstGeom>
        </p:spPr>
        <p:txBody>
          <a:bodyPr lIns="0" tIns="0" rIns="0" bIns="0" rtlCol="0" anchor="t">
            <a:spAutoFit/>
          </a:bodyPr>
          <a:lstStyle/>
          <a:p>
            <a:pPr algn="ctr">
              <a:lnSpc>
                <a:spcPts val="5536"/>
              </a:lnSpc>
            </a:pPr>
            <a:r>
              <a:rPr lang="en-US" sz="4291" b="1" i="1">
                <a:solidFill>
                  <a:srgbClr val="173D76"/>
                </a:solidFill>
                <a:latin typeface="Poppins Bold Italics"/>
                <a:ea typeface="Poppins Bold Italics"/>
                <a:cs typeface="Poppins Bold Italics"/>
                <a:sym typeface="Poppins Bold Italics"/>
              </a:rPr>
              <a:t>Abonnez-vous à la newsletter de l’Apel !</a:t>
            </a:r>
          </a:p>
        </p:txBody>
      </p:sp>
      <p:grpSp>
        <p:nvGrpSpPr>
          <p:cNvPr id="21" name="Group 21"/>
          <p:cNvGrpSpPr>
            <a:grpSpLocks noChangeAspect="1"/>
          </p:cNvGrpSpPr>
          <p:nvPr/>
        </p:nvGrpSpPr>
        <p:grpSpPr>
          <a:xfrm rot="10553342">
            <a:off x="11259310" y="5783530"/>
            <a:ext cx="1528103" cy="1009372"/>
            <a:chOff x="0" y="0"/>
            <a:chExt cx="5291188" cy="3495040"/>
          </a:xfrm>
        </p:grpSpPr>
        <p:sp>
          <p:nvSpPr>
            <p:cNvPr id="22" name="Freeform 22"/>
            <p:cNvSpPr/>
            <p:nvPr/>
          </p:nvSpPr>
          <p:spPr>
            <a:xfrm>
              <a:off x="63500" y="63500"/>
              <a:ext cx="5087366" cy="3368040"/>
            </a:xfrm>
            <a:custGeom>
              <a:avLst/>
              <a:gdLst/>
              <a:ahLst/>
              <a:cxnLst/>
              <a:rect l="l" t="t" r="r" b="b"/>
              <a:pathLst>
                <a:path w="5087366" h="3368040">
                  <a:moveTo>
                    <a:pt x="28829" y="2884551"/>
                  </a:moveTo>
                  <a:cubicBezTo>
                    <a:pt x="629285" y="3297428"/>
                    <a:pt x="1360932" y="2756662"/>
                    <a:pt x="1731391" y="2218055"/>
                  </a:cubicBezTo>
                  <a:cubicBezTo>
                    <a:pt x="1768856" y="2163572"/>
                    <a:pt x="1802384" y="2109470"/>
                    <a:pt x="1831340" y="2056765"/>
                  </a:cubicBezTo>
                  <a:lnTo>
                    <a:pt x="1831340" y="2056765"/>
                  </a:lnTo>
                  <a:cubicBezTo>
                    <a:pt x="2551303" y="748538"/>
                    <a:pt x="3267075" y="0"/>
                    <a:pt x="5087366" y="706374"/>
                  </a:cubicBezTo>
                  <a:lnTo>
                    <a:pt x="5068951" y="753745"/>
                  </a:lnTo>
                  <a:cubicBezTo>
                    <a:pt x="3282950" y="60706"/>
                    <a:pt x="2589911" y="783717"/>
                    <a:pt x="1875790" y="2081276"/>
                  </a:cubicBezTo>
                  <a:lnTo>
                    <a:pt x="1853565" y="2069084"/>
                  </a:lnTo>
                  <a:lnTo>
                    <a:pt x="1875790" y="2081276"/>
                  </a:lnTo>
                  <a:cubicBezTo>
                    <a:pt x="1845945" y="2135505"/>
                    <a:pt x="1811528" y="2191131"/>
                    <a:pt x="1773174" y="2246884"/>
                  </a:cubicBezTo>
                  <a:cubicBezTo>
                    <a:pt x="1403858" y="2783840"/>
                    <a:pt x="642239" y="3368040"/>
                    <a:pt x="0" y="2926334"/>
                  </a:cubicBezTo>
                  <a:close/>
                </a:path>
              </a:pathLst>
            </a:custGeom>
            <a:solidFill>
              <a:srgbClr val="173D76"/>
            </a:solidFill>
          </p:spPr>
          <p:txBody>
            <a:bodyPr/>
            <a:lstStyle/>
            <a:p>
              <a:endParaRPr lang="fr-FR"/>
            </a:p>
          </p:txBody>
        </p:sp>
        <p:sp>
          <p:nvSpPr>
            <p:cNvPr id="23" name="Freeform 23"/>
            <p:cNvSpPr/>
            <p:nvPr/>
          </p:nvSpPr>
          <p:spPr>
            <a:xfrm>
              <a:off x="4721352" y="369570"/>
              <a:ext cx="506222" cy="654050"/>
            </a:xfrm>
            <a:custGeom>
              <a:avLst/>
              <a:gdLst/>
              <a:ahLst/>
              <a:cxnLst/>
              <a:rect l="l" t="t" r="r" b="b"/>
              <a:pathLst>
                <a:path w="506222" h="654050">
                  <a:moveTo>
                    <a:pt x="32766" y="654050"/>
                  </a:moveTo>
                  <a:lnTo>
                    <a:pt x="0" y="575183"/>
                  </a:lnTo>
                  <a:lnTo>
                    <a:pt x="388874" y="414401"/>
                  </a:lnTo>
                  <a:lnTo>
                    <a:pt x="200152" y="38227"/>
                  </a:lnTo>
                  <a:lnTo>
                    <a:pt x="276479" y="0"/>
                  </a:lnTo>
                  <a:lnTo>
                    <a:pt x="506222" y="458216"/>
                  </a:lnTo>
                  <a:close/>
                </a:path>
              </a:pathLst>
            </a:custGeom>
            <a:solidFill>
              <a:srgbClr val="173D76"/>
            </a:solidFill>
          </p:spPr>
          <p:txBody>
            <a:bodyPr/>
            <a:lstStyle/>
            <a:p>
              <a:endParaRPr lang="fr-F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394390">
            <a:off x="14668747" y="-3455451"/>
            <a:ext cx="10454404" cy="7622211"/>
          </a:xfrm>
          <a:custGeom>
            <a:avLst/>
            <a:gdLst/>
            <a:ahLst/>
            <a:cxnLst/>
            <a:rect l="l" t="t" r="r" b="b"/>
            <a:pathLst>
              <a:path w="10454404" h="7622211">
                <a:moveTo>
                  <a:pt x="0" y="0"/>
                </a:moveTo>
                <a:lnTo>
                  <a:pt x="10454405" y="0"/>
                </a:lnTo>
                <a:lnTo>
                  <a:pt x="10454405" y="7622211"/>
                </a:lnTo>
                <a:lnTo>
                  <a:pt x="0" y="76222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3" name="Freeform 3"/>
          <p:cNvSpPr/>
          <p:nvPr/>
        </p:nvSpPr>
        <p:spPr>
          <a:xfrm rot="-1053307">
            <a:off x="16643764" y="-590797"/>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4" name="Freeform 4"/>
          <p:cNvSpPr/>
          <p:nvPr/>
        </p:nvSpPr>
        <p:spPr>
          <a:xfrm rot="-6619857">
            <a:off x="-6820624" y="4405145"/>
            <a:ext cx="9865950" cy="7193175"/>
          </a:xfrm>
          <a:custGeom>
            <a:avLst/>
            <a:gdLst/>
            <a:ahLst/>
            <a:cxnLst/>
            <a:rect l="l" t="t" r="r" b="b"/>
            <a:pathLst>
              <a:path w="9865950" h="7193175">
                <a:moveTo>
                  <a:pt x="0" y="0"/>
                </a:moveTo>
                <a:lnTo>
                  <a:pt x="9865950" y="0"/>
                </a:lnTo>
                <a:lnTo>
                  <a:pt x="9865950" y="7193174"/>
                </a:lnTo>
                <a:lnTo>
                  <a:pt x="0" y="719317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FR"/>
          </a:p>
        </p:txBody>
      </p:sp>
      <p:sp>
        <p:nvSpPr>
          <p:cNvPr id="5" name="Freeform 5"/>
          <p:cNvSpPr/>
          <p:nvPr/>
        </p:nvSpPr>
        <p:spPr>
          <a:xfrm rot="-3409206">
            <a:off x="-8876379" y="-2857648"/>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6" name="TextBox 6"/>
          <p:cNvSpPr txBox="1"/>
          <p:nvPr/>
        </p:nvSpPr>
        <p:spPr>
          <a:xfrm>
            <a:off x="5611664" y="1219544"/>
            <a:ext cx="7064673" cy="660019"/>
          </a:xfrm>
          <a:prstGeom prst="rect">
            <a:avLst/>
          </a:prstGeom>
        </p:spPr>
        <p:txBody>
          <a:bodyPr lIns="0" tIns="0" rIns="0" bIns="0" rtlCol="0" anchor="t">
            <a:spAutoFit/>
          </a:bodyPr>
          <a:lstStyle/>
          <a:p>
            <a:pPr algn="ctr">
              <a:lnSpc>
                <a:spcPts val="4987"/>
              </a:lnSpc>
            </a:pPr>
            <a:r>
              <a:rPr lang="en-US" sz="4299" b="1">
                <a:solidFill>
                  <a:srgbClr val="173D76"/>
                </a:solidFill>
                <a:latin typeface="Poppins Bold"/>
                <a:ea typeface="Poppins Bold"/>
                <a:cs typeface="Poppins Bold"/>
                <a:sym typeface="Poppins Bold"/>
              </a:rPr>
              <a:t>L’ACTIVITÉ DE NOTRE APEL</a:t>
            </a:r>
          </a:p>
        </p:txBody>
      </p:sp>
      <p:sp>
        <p:nvSpPr>
          <p:cNvPr id="9" name="TextBox 9"/>
          <p:cNvSpPr txBox="1"/>
          <p:nvPr/>
        </p:nvSpPr>
        <p:spPr>
          <a:xfrm>
            <a:off x="17495204" y="9394438"/>
            <a:ext cx="365596" cy="509905"/>
          </a:xfrm>
          <a:prstGeom prst="rect">
            <a:avLst/>
          </a:prstGeom>
        </p:spPr>
        <p:txBody>
          <a:bodyPr lIns="0" tIns="0" rIns="0" bIns="0" rtlCol="0" anchor="t">
            <a:spAutoFit/>
          </a:bodyPr>
          <a:lstStyle/>
          <a:p>
            <a:pPr algn="ctr">
              <a:lnSpc>
                <a:spcPts val="3919"/>
              </a:lnSpc>
              <a:spcBef>
                <a:spcPct val="0"/>
              </a:spcBef>
            </a:pPr>
            <a:r>
              <a:rPr lang="en-US" sz="2799" b="1">
                <a:solidFill>
                  <a:srgbClr val="CE007F"/>
                </a:solidFill>
                <a:latin typeface="Poppins Bold"/>
                <a:ea typeface="Poppins Bold"/>
                <a:cs typeface="Poppins Bold"/>
                <a:sym typeface="Poppins Bold"/>
              </a:rPr>
              <a:t>10</a:t>
            </a:r>
          </a:p>
        </p:txBody>
      </p:sp>
      <p:sp>
        <p:nvSpPr>
          <p:cNvPr id="10" name="AutoShape 10"/>
          <p:cNvSpPr/>
          <p:nvPr/>
        </p:nvSpPr>
        <p:spPr>
          <a:xfrm flipH="1">
            <a:off x="5611664" y="1889088"/>
            <a:ext cx="7064673" cy="0"/>
          </a:xfrm>
          <a:prstGeom prst="line">
            <a:avLst/>
          </a:prstGeom>
          <a:ln w="19050" cap="flat">
            <a:solidFill>
              <a:srgbClr val="CE007F"/>
            </a:solidFill>
            <a:prstDash val="solid"/>
            <a:headEnd type="none" w="sm" len="sm"/>
            <a:tailEnd type="none" w="sm" len="sm"/>
          </a:ln>
        </p:spPr>
        <p:txBody>
          <a:bodyPr/>
          <a:lstStyle/>
          <a:p>
            <a:endParaRPr lang="fr-FR"/>
          </a:p>
        </p:txBody>
      </p:sp>
    </p:spTree>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8100000">
            <a:off x="14818166" y="5642085"/>
            <a:ext cx="10454404" cy="7622211"/>
          </a:xfrm>
          <a:custGeom>
            <a:avLst/>
            <a:gdLst/>
            <a:ahLst/>
            <a:cxnLst/>
            <a:rect l="l" t="t" r="r" b="b"/>
            <a:pathLst>
              <a:path w="10454404" h="7622211">
                <a:moveTo>
                  <a:pt x="0" y="0"/>
                </a:moveTo>
                <a:lnTo>
                  <a:pt x="10454404" y="0"/>
                </a:lnTo>
                <a:lnTo>
                  <a:pt x="10454404" y="7622211"/>
                </a:lnTo>
                <a:lnTo>
                  <a:pt x="0" y="76222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Freeform 3"/>
          <p:cNvSpPr/>
          <p:nvPr/>
        </p:nvSpPr>
        <p:spPr>
          <a:xfrm rot="-2893825">
            <a:off x="10785274" y="7869492"/>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grpSp>
        <p:nvGrpSpPr>
          <p:cNvPr id="4" name="Group 4"/>
          <p:cNvGrpSpPr/>
          <p:nvPr/>
        </p:nvGrpSpPr>
        <p:grpSpPr>
          <a:xfrm>
            <a:off x="-7277600" y="-8898471"/>
            <a:ext cx="13822693" cy="16965822"/>
            <a:chOff x="0" y="0"/>
            <a:chExt cx="18430258" cy="22621096"/>
          </a:xfrm>
        </p:grpSpPr>
        <p:sp>
          <p:nvSpPr>
            <p:cNvPr id="5" name="Freeform 5"/>
            <p:cNvSpPr/>
            <p:nvPr/>
          </p:nvSpPr>
          <p:spPr>
            <a:xfrm rot="-3586381">
              <a:off x="1083971" y="9728452"/>
              <a:ext cx="13154600" cy="9590900"/>
            </a:xfrm>
            <a:custGeom>
              <a:avLst/>
              <a:gdLst/>
              <a:ahLst/>
              <a:cxnLst/>
              <a:rect l="l" t="t" r="r" b="b"/>
              <a:pathLst>
                <a:path w="13154600" h="9590900">
                  <a:moveTo>
                    <a:pt x="0" y="0"/>
                  </a:moveTo>
                  <a:lnTo>
                    <a:pt x="13154600" y="0"/>
                  </a:lnTo>
                  <a:lnTo>
                    <a:pt x="13154600" y="9590899"/>
                  </a:lnTo>
                  <a:lnTo>
                    <a:pt x="0" y="959089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6" name="Freeform 6"/>
            <p:cNvSpPr/>
            <p:nvPr/>
          </p:nvSpPr>
          <p:spPr>
            <a:xfrm rot="7148119">
              <a:off x="1001542" y="4110086"/>
              <a:ext cx="16427173" cy="11943475"/>
            </a:xfrm>
            <a:custGeom>
              <a:avLst/>
              <a:gdLst/>
              <a:ahLst/>
              <a:cxnLst/>
              <a:rect l="l" t="t" r="r" b="b"/>
              <a:pathLst>
                <a:path w="16427173" h="11943475">
                  <a:moveTo>
                    <a:pt x="0" y="0"/>
                  </a:moveTo>
                  <a:lnTo>
                    <a:pt x="16427173" y="0"/>
                  </a:lnTo>
                  <a:lnTo>
                    <a:pt x="16427173" y="11943475"/>
                  </a:lnTo>
                  <a:lnTo>
                    <a:pt x="0" y="1194347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grpSp>
      <p:sp>
        <p:nvSpPr>
          <p:cNvPr id="7" name="TextBox 7"/>
          <p:cNvSpPr txBox="1"/>
          <p:nvPr/>
        </p:nvSpPr>
        <p:spPr>
          <a:xfrm>
            <a:off x="6752555" y="923925"/>
            <a:ext cx="4782889" cy="651510"/>
          </a:xfrm>
          <a:prstGeom prst="rect">
            <a:avLst/>
          </a:prstGeom>
        </p:spPr>
        <p:txBody>
          <a:bodyPr lIns="0" tIns="0" rIns="0" bIns="0" rtlCol="0" anchor="t">
            <a:spAutoFit/>
          </a:bodyPr>
          <a:lstStyle/>
          <a:p>
            <a:pPr algn="ctr">
              <a:lnSpc>
                <a:spcPts val="5040"/>
              </a:lnSpc>
            </a:pPr>
            <a:r>
              <a:rPr lang="en-US" sz="3600" b="1">
                <a:solidFill>
                  <a:srgbClr val="173D76"/>
                </a:solidFill>
                <a:latin typeface="Poppins Bold"/>
                <a:ea typeface="Poppins Bold"/>
                <a:cs typeface="Poppins Bold"/>
                <a:sym typeface="Poppins Bold"/>
              </a:rPr>
              <a:t>RAPPORT D’ACTIVITÉ</a:t>
            </a:r>
          </a:p>
        </p:txBody>
      </p:sp>
      <p:sp>
        <p:nvSpPr>
          <p:cNvPr id="8" name="AutoShape 8"/>
          <p:cNvSpPr/>
          <p:nvPr/>
        </p:nvSpPr>
        <p:spPr>
          <a:xfrm flipH="1">
            <a:off x="6752555" y="1584960"/>
            <a:ext cx="4782889" cy="0"/>
          </a:xfrm>
          <a:prstGeom prst="line">
            <a:avLst/>
          </a:prstGeom>
          <a:ln w="19050" cap="flat">
            <a:solidFill>
              <a:srgbClr val="CE007F"/>
            </a:solidFill>
            <a:prstDash val="solid"/>
            <a:headEnd type="none" w="sm" len="sm"/>
            <a:tailEnd type="none" w="sm" len="sm"/>
          </a:ln>
        </p:spPr>
        <p:txBody>
          <a:bodyPr/>
          <a:lstStyle/>
          <a:p>
            <a:endParaRPr lang="fr-FR"/>
          </a:p>
        </p:txBody>
      </p:sp>
      <p:sp>
        <p:nvSpPr>
          <p:cNvPr id="9" name="TextBox 9"/>
          <p:cNvSpPr txBox="1"/>
          <p:nvPr/>
        </p:nvSpPr>
        <p:spPr>
          <a:xfrm>
            <a:off x="5532730" y="3388814"/>
            <a:ext cx="8907850" cy="3347085"/>
          </a:xfrm>
          <a:prstGeom prst="rect">
            <a:avLst/>
          </a:prstGeom>
        </p:spPr>
        <p:txBody>
          <a:bodyPr lIns="0" tIns="0" rIns="0" bIns="0" rtlCol="0" anchor="t">
            <a:spAutoFit/>
          </a:bodyPr>
          <a:lstStyle/>
          <a:p>
            <a:pPr algn="l">
              <a:lnSpc>
                <a:spcPts val="2940"/>
              </a:lnSpc>
            </a:pPr>
            <a:r>
              <a:rPr lang="en-US" sz="2100" b="1" spc="42">
                <a:solidFill>
                  <a:srgbClr val="173D76"/>
                </a:solidFill>
                <a:latin typeface="Poppins Bold"/>
                <a:ea typeface="Poppins Bold"/>
                <a:cs typeface="Poppins Bold"/>
                <a:sym typeface="Poppins Bold"/>
              </a:rPr>
              <a:t>Activité XX (Insérer une photo)</a:t>
            </a:r>
          </a:p>
          <a:p>
            <a:pPr algn="l">
              <a:lnSpc>
                <a:spcPts val="2940"/>
              </a:lnSpc>
            </a:pPr>
            <a:endParaRPr lang="en-US" sz="2100" b="1" spc="42">
              <a:solidFill>
                <a:srgbClr val="173D76"/>
              </a:solidFill>
              <a:latin typeface="Poppins Bold"/>
              <a:ea typeface="Poppins Bold"/>
              <a:cs typeface="Poppins Bold"/>
              <a:sym typeface="Poppins Bold"/>
            </a:endParaRPr>
          </a:p>
          <a:p>
            <a:pPr algn="l">
              <a:lnSpc>
                <a:spcPts val="2940"/>
              </a:lnSpc>
            </a:pPr>
            <a:endParaRPr lang="en-US" sz="2100" b="1" spc="42">
              <a:solidFill>
                <a:srgbClr val="173D76"/>
              </a:solidFill>
              <a:latin typeface="Poppins Bold"/>
              <a:ea typeface="Poppins Bold"/>
              <a:cs typeface="Poppins Bold"/>
              <a:sym typeface="Poppins Bold"/>
            </a:endParaRPr>
          </a:p>
          <a:p>
            <a:pPr algn="l">
              <a:lnSpc>
                <a:spcPts val="2940"/>
              </a:lnSpc>
            </a:pPr>
            <a:endParaRPr lang="en-US" sz="2100" b="1" spc="42">
              <a:solidFill>
                <a:srgbClr val="173D76"/>
              </a:solidFill>
              <a:latin typeface="Poppins Bold"/>
              <a:ea typeface="Poppins Bold"/>
              <a:cs typeface="Poppins Bold"/>
              <a:sym typeface="Poppins Bold"/>
            </a:endParaRPr>
          </a:p>
          <a:p>
            <a:pPr algn="l">
              <a:lnSpc>
                <a:spcPts val="2940"/>
              </a:lnSpc>
            </a:pPr>
            <a:r>
              <a:rPr lang="en-US" sz="2100" b="1" spc="42">
                <a:solidFill>
                  <a:srgbClr val="173D76"/>
                </a:solidFill>
                <a:latin typeface="Poppins Bold"/>
                <a:ea typeface="Poppins Bold"/>
                <a:cs typeface="Poppins Bold"/>
                <a:sym typeface="Poppins Bold"/>
              </a:rPr>
              <a:t>Activité XX (Insérer une photo)</a:t>
            </a:r>
          </a:p>
          <a:p>
            <a:pPr algn="l">
              <a:lnSpc>
                <a:spcPts val="2940"/>
              </a:lnSpc>
            </a:pPr>
            <a:endParaRPr lang="en-US" sz="2100" b="1" spc="42">
              <a:solidFill>
                <a:srgbClr val="173D76"/>
              </a:solidFill>
              <a:latin typeface="Poppins Bold"/>
              <a:ea typeface="Poppins Bold"/>
              <a:cs typeface="Poppins Bold"/>
              <a:sym typeface="Poppins Bold"/>
            </a:endParaRPr>
          </a:p>
          <a:p>
            <a:pPr algn="l">
              <a:lnSpc>
                <a:spcPts val="2940"/>
              </a:lnSpc>
            </a:pPr>
            <a:endParaRPr lang="en-US" sz="2100" b="1" spc="42">
              <a:solidFill>
                <a:srgbClr val="173D76"/>
              </a:solidFill>
              <a:latin typeface="Poppins Bold"/>
              <a:ea typeface="Poppins Bold"/>
              <a:cs typeface="Poppins Bold"/>
              <a:sym typeface="Poppins Bold"/>
            </a:endParaRPr>
          </a:p>
          <a:p>
            <a:pPr algn="l">
              <a:lnSpc>
                <a:spcPts val="2940"/>
              </a:lnSpc>
            </a:pPr>
            <a:endParaRPr lang="en-US" sz="2100" b="1" spc="42">
              <a:solidFill>
                <a:srgbClr val="173D76"/>
              </a:solidFill>
              <a:latin typeface="Poppins Bold"/>
              <a:ea typeface="Poppins Bold"/>
              <a:cs typeface="Poppins Bold"/>
              <a:sym typeface="Poppins Bold"/>
            </a:endParaRPr>
          </a:p>
          <a:p>
            <a:pPr algn="l">
              <a:lnSpc>
                <a:spcPts val="2940"/>
              </a:lnSpc>
            </a:pPr>
            <a:r>
              <a:rPr lang="en-US" sz="2100" b="1" spc="42">
                <a:solidFill>
                  <a:srgbClr val="173D76"/>
                </a:solidFill>
                <a:latin typeface="Poppins Bold"/>
                <a:ea typeface="Poppins Bold"/>
                <a:cs typeface="Poppins Bold"/>
                <a:sym typeface="Poppins Bold"/>
              </a:rPr>
              <a:t>Activité XX (Insérer une photo)</a:t>
            </a:r>
          </a:p>
        </p:txBody>
      </p:sp>
      <p:grpSp>
        <p:nvGrpSpPr>
          <p:cNvPr id="10" name="Group 10"/>
          <p:cNvGrpSpPr/>
          <p:nvPr/>
        </p:nvGrpSpPr>
        <p:grpSpPr>
          <a:xfrm>
            <a:off x="4034972" y="3062142"/>
            <a:ext cx="1135169" cy="1135169"/>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2700">
              <a:solidFill>
                <a:srgbClr val="000000"/>
              </a:solidFill>
            </a:ln>
          </p:spPr>
          <p:txBody>
            <a:bodyPr/>
            <a:lstStyle/>
            <a:p>
              <a:endParaRPr lang="fr-FR"/>
            </a:p>
          </p:txBody>
        </p:sp>
      </p:grpSp>
      <p:grpSp>
        <p:nvGrpSpPr>
          <p:cNvPr id="12" name="Group 12"/>
          <p:cNvGrpSpPr/>
          <p:nvPr/>
        </p:nvGrpSpPr>
        <p:grpSpPr>
          <a:xfrm>
            <a:off x="4034972" y="4523347"/>
            <a:ext cx="1135169" cy="1135169"/>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2700">
              <a:solidFill>
                <a:srgbClr val="000000"/>
              </a:solidFill>
            </a:ln>
          </p:spPr>
          <p:txBody>
            <a:bodyPr/>
            <a:lstStyle/>
            <a:p>
              <a:endParaRPr lang="fr-FR"/>
            </a:p>
          </p:txBody>
        </p:sp>
      </p:grpSp>
      <p:grpSp>
        <p:nvGrpSpPr>
          <p:cNvPr id="14" name="Group 14"/>
          <p:cNvGrpSpPr/>
          <p:nvPr/>
        </p:nvGrpSpPr>
        <p:grpSpPr>
          <a:xfrm>
            <a:off x="4034972" y="5984552"/>
            <a:ext cx="1135169" cy="1135169"/>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2700">
              <a:solidFill>
                <a:srgbClr val="000000"/>
              </a:solidFill>
            </a:ln>
          </p:spPr>
          <p:txBody>
            <a:bodyPr/>
            <a:lstStyle/>
            <a:p>
              <a:endParaRPr lang="fr-FR"/>
            </a:p>
          </p:txBody>
        </p:sp>
      </p:grpSp>
      <p:sp>
        <p:nvSpPr>
          <p:cNvPr id="16" name="TextBox 16"/>
          <p:cNvSpPr txBox="1"/>
          <p:nvPr/>
        </p:nvSpPr>
        <p:spPr>
          <a:xfrm>
            <a:off x="17544280" y="9394438"/>
            <a:ext cx="267444" cy="509905"/>
          </a:xfrm>
          <a:prstGeom prst="rect">
            <a:avLst/>
          </a:prstGeom>
        </p:spPr>
        <p:txBody>
          <a:bodyPr lIns="0" tIns="0" rIns="0" bIns="0" rtlCol="0" anchor="t">
            <a:spAutoFit/>
          </a:bodyPr>
          <a:lstStyle/>
          <a:p>
            <a:pPr algn="ctr">
              <a:lnSpc>
                <a:spcPts val="3919"/>
              </a:lnSpc>
              <a:spcBef>
                <a:spcPct val="0"/>
              </a:spcBef>
            </a:pPr>
            <a:r>
              <a:rPr lang="en-US" sz="2799" b="1">
                <a:solidFill>
                  <a:srgbClr val="CE007F"/>
                </a:solidFill>
                <a:latin typeface="Poppins Bold"/>
                <a:ea typeface="Poppins Bold"/>
                <a:cs typeface="Poppins Bold"/>
                <a:sym typeface="Poppins Bold"/>
              </a:rPr>
              <a:t>11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8100000">
            <a:off x="14818166" y="5642085"/>
            <a:ext cx="10454404" cy="7622211"/>
          </a:xfrm>
          <a:custGeom>
            <a:avLst/>
            <a:gdLst/>
            <a:ahLst/>
            <a:cxnLst/>
            <a:rect l="l" t="t" r="r" b="b"/>
            <a:pathLst>
              <a:path w="10454404" h="7622211">
                <a:moveTo>
                  <a:pt x="0" y="0"/>
                </a:moveTo>
                <a:lnTo>
                  <a:pt x="10454404" y="0"/>
                </a:lnTo>
                <a:lnTo>
                  <a:pt x="10454404" y="7622211"/>
                </a:lnTo>
                <a:lnTo>
                  <a:pt x="0" y="76222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3" name="Freeform 3"/>
          <p:cNvSpPr/>
          <p:nvPr/>
        </p:nvSpPr>
        <p:spPr>
          <a:xfrm rot="-2893825">
            <a:off x="10785274" y="7869492"/>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grpSp>
        <p:nvGrpSpPr>
          <p:cNvPr id="4" name="Group 4"/>
          <p:cNvGrpSpPr/>
          <p:nvPr/>
        </p:nvGrpSpPr>
        <p:grpSpPr>
          <a:xfrm>
            <a:off x="-7277600" y="-8898471"/>
            <a:ext cx="13822693" cy="16965822"/>
            <a:chOff x="0" y="0"/>
            <a:chExt cx="18430258" cy="22621096"/>
          </a:xfrm>
        </p:grpSpPr>
        <p:sp>
          <p:nvSpPr>
            <p:cNvPr id="5" name="Freeform 5"/>
            <p:cNvSpPr/>
            <p:nvPr/>
          </p:nvSpPr>
          <p:spPr>
            <a:xfrm rot="-3586381">
              <a:off x="1083971" y="9728452"/>
              <a:ext cx="13154600" cy="9590900"/>
            </a:xfrm>
            <a:custGeom>
              <a:avLst/>
              <a:gdLst/>
              <a:ahLst/>
              <a:cxnLst/>
              <a:rect l="l" t="t" r="r" b="b"/>
              <a:pathLst>
                <a:path w="13154600" h="9590900">
                  <a:moveTo>
                    <a:pt x="0" y="0"/>
                  </a:moveTo>
                  <a:lnTo>
                    <a:pt x="13154600" y="0"/>
                  </a:lnTo>
                  <a:lnTo>
                    <a:pt x="13154600" y="9590899"/>
                  </a:lnTo>
                  <a:lnTo>
                    <a:pt x="0" y="959089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FR"/>
            </a:p>
          </p:txBody>
        </p:sp>
        <p:sp>
          <p:nvSpPr>
            <p:cNvPr id="6" name="Freeform 6"/>
            <p:cNvSpPr/>
            <p:nvPr/>
          </p:nvSpPr>
          <p:spPr>
            <a:xfrm rot="7148119">
              <a:off x="1001542" y="4110086"/>
              <a:ext cx="16427173" cy="11943475"/>
            </a:xfrm>
            <a:custGeom>
              <a:avLst/>
              <a:gdLst/>
              <a:ahLst/>
              <a:cxnLst/>
              <a:rect l="l" t="t" r="r" b="b"/>
              <a:pathLst>
                <a:path w="16427173" h="11943475">
                  <a:moveTo>
                    <a:pt x="0" y="0"/>
                  </a:moveTo>
                  <a:lnTo>
                    <a:pt x="16427173" y="0"/>
                  </a:lnTo>
                  <a:lnTo>
                    <a:pt x="16427173" y="11943475"/>
                  </a:lnTo>
                  <a:lnTo>
                    <a:pt x="0" y="1194347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grpSp>
      <p:sp>
        <p:nvSpPr>
          <p:cNvPr id="7" name="TextBox 7"/>
          <p:cNvSpPr txBox="1"/>
          <p:nvPr/>
        </p:nvSpPr>
        <p:spPr>
          <a:xfrm>
            <a:off x="6809705" y="923925"/>
            <a:ext cx="4668589" cy="651510"/>
          </a:xfrm>
          <a:prstGeom prst="rect">
            <a:avLst/>
          </a:prstGeom>
        </p:spPr>
        <p:txBody>
          <a:bodyPr lIns="0" tIns="0" rIns="0" bIns="0" rtlCol="0" anchor="t">
            <a:spAutoFit/>
          </a:bodyPr>
          <a:lstStyle/>
          <a:p>
            <a:pPr algn="ctr">
              <a:lnSpc>
                <a:spcPts val="5040"/>
              </a:lnSpc>
            </a:pPr>
            <a:r>
              <a:rPr lang="en-US" sz="3600" b="1">
                <a:solidFill>
                  <a:srgbClr val="173D76"/>
                </a:solidFill>
                <a:latin typeface="Poppins Bold"/>
                <a:ea typeface="Poppins Bold"/>
                <a:cs typeface="Poppins Bold"/>
                <a:sym typeface="Poppins Bold"/>
              </a:rPr>
              <a:t>RAPPORT FINANCIER</a:t>
            </a:r>
          </a:p>
        </p:txBody>
      </p:sp>
      <p:sp>
        <p:nvSpPr>
          <p:cNvPr id="9" name="TextBox 9"/>
          <p:cNvSpPr txBox="1"/>
          <p:nvPr/>
        </p:nvSpPr>
        <p:spPr>
          <a:xfrm>
            <a:off x="4690075" y="4741545"/>
            <a:ext cx="8907850" cy="746760"/>
          </a:xfrm>
          <a:prstGeom prst="rect">
            <a:avLst/>
          </a:prstGeom>
        </p:spPr>
        <p:txBody>
          <a:bodyPr lIns="0" tIns="0" rIns="0" bIns="0" rtlCol="0" anchor="t">
            <a:spAutoFit/>
          </a:bodyPr>
          <a:lstStyle/>
          <a:p>
            <a:pPr algn="l">
              <a:lnSpc>
                <a:spcPts val="2940"/>
              </a:lnSpc>
            </a:pPr>
            <a:r>
              <a:rPr lang="en-US" sz="2100" b="1" spc="42">
                <a:solidFill>
                  <a:srgbClr val="173D76"/>
                </a:solidFill>
                <a:latin typeface="Poppins Bold"/>
                <a:ea typeface="Poppins Bold"/>
                <a:cs typeface="Poppins Bold"/>
                <a:sym typeface="Poppins Bold"/>
              </a:rPr>
              <a:t>Insérer : Les grandes masses des dépenses et des recettes en privilégiant les pourcentages</a:t>
            </a:r>
          </a:p>
        </p:txBody>
      </p:sp>
      <p:sp>
        <p:nvSpPr>
          <p:cNvPr id="10" name="TextBox 10"/>
          <p:cNvSpPr txBox="1"/>
          <p:nvPr/>
        </p:nvSpPr>
        <p:spPr>
          <a:xfrm>
            <a:off x="17509640" y="9394438"/>
            <a:ext cx="336724" cy="509905"/>
          </a:xfrm>
          <a:prstGeom prst="rect">
            <a:avLst/>
          </a:prstGeom>
        </p:spPr>
        <p:txBody>
          <a:bodyPr lIns="0" tIns="0" rIns="0" bIns="0" rtlCol="0" anchor="t">
            <a:spAutoFit/>
          </a:bodyPr>
          <a:lstStyle/>
          <a:p>
            <a:pPr algn="ctr">
              <a:lnSpc>
                <a:spcPts val="3919"/>
              </a:lnSpc>
              <a:spcBef>
                <a:spcPct val="0"/>
              </a:spcBef>
            </a:pPr>
            <a:r>
              <a:rPr lang="en-US" sz="2799" b="1">
                <a:solidFill>
                  <a:srgbClr val="CE007F"/>
                </a:solidFill>
                <a:latin typeface="Poppins Bold"/>
                <a:ea typeface="Poppins Bold"/>
                <a:cs typeface="Poppins Bold"/>
                <a:sym typeface="Poppins Bold"/>
              </a:rPr>
              <a:t>12</a:t>
            </a:r>
          </a:p>
        </p:txBody>
      </p:sp>
      <p:sp>
        <p:nvSpPr>
          <p:cNvPr id="12" name="AutoShape 7">
            <a:extLst>
              <a:ext uri="{FF2B5EF4-FFF2-40B4-BE49-F238E27FC236}">
                <a16:creationId xmlns:a16="http://schemas.microsoft.com/office/drawing/2014/main" id="{62580B70-7EB6-A90D-BB2C-07A628D2C8EF}"/>
              </a:ext>
            </a:extLst>
          </p:cNvPr>
          <p:cNvSpPr/>
          <p:nvPr/>
        </p:nvSpPr>
        <p:spPr>
          <a:xfrm flipH="1" flipV="1">
            <a:off x="8083689" y="1518773"/>
            <a:ext cx="1057632" cy="0"/>
          </a:xfrm>
          <a:prstGeom prst="line">
            <a:avLst/>
          </a:prstGeom>
          <a:ln w="19050" cap="flat">
            <a:solidFill>
              <a:srgbClr val="CE007F"/>
            </a:solidFill>
            <a:prstDash val="solid"/>
            <a:headEnd type="none" w="sm" len="sm"/>
            <a:tailEnd type="none" w="sm" len="sm"/>
          </a:ln>
        </p:spPr>
        <p:txBody>
          <a:bodyPr/>
          <a:lstStyle/>
          <a:p>
            <a:endParaRPr lang="fr-FR"/>
          </a:p>
        </p:txBody>
      </p:sp>
      <p:sp>
        <p:nvSpPr>
          <p:cNvPr id="14" name="AutoShape 7">
            <a:extLst>
              <a:ext uri="{FF2B5EF4-FFF2-40B4-BE49-F238E27FC236}">
                <a16:creationId xmlns:a16="http://schemas.microsoft.com/office/drawing/2014/main" id="{2DE38DEE-4DA3-F8EA-24C2-0CCF6AA2D209}"/>
              </a:ext>
            </a:extLst>
          </p:cNvPr>
          <p:cNvSpPr/>
          <p:nvPr/>
        </p:nvSpPr>
        <p:spPr>
          <a:xfrm flipH="1" flipV="1">
            <a:off x="9146678" y="1518773"/>
            <a:ext cx="1057632" cy="0"/>
          </a:xfrm>
          <a:prstGeom prst="line">
            <a:avLst/>
          </a:prstGeom>
          <a:ln w="19050" cap="flat">
            <a:solidFill>
              <a:srgbClr val="CE007F"/>
            </a:solidFill>
            <a:prstDash val="solid"/>
            <a:headEnd type="none" w="sm" len="sm"/>
            <a:tailEnd type="none" w="sm" len="sm"/>
          </a:ln>
        </p:spPr>
        <p:txBody>
          <a:bodyPr/>
          <a:lstStyle/>
          <a:p>
            <a:endParaRPr lang="fr-FR"/>
          </a:p>
        </p:txBody>
      </p:sp>
    </p:spTree>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394390">
            <a:off x="14668747" y="-3455451"/>
            <a:ext cx="10454404" cy="7622211"/>
          </a:xfrm>
          <a:custGeom>
            <a:avLst/>
            <a:gdLst/>
            <a:ahLst/>
            <a:cxnLst/>
            <a:rect l="l" t="t" r="r" b="b"/>
            <a:pathLst>
              <a:path w="10454404" h="7622211">
                <a:moveTo>
                  <a:pt x="0" y="0"/>
                </a:moveTo>
                <a:lnTo>
                  <a:pt x="10454405" y="0"/>
                </a:lnTo>
                <a:lnTo>
                  <a:pt x="10454405" y="7622211"/>
                </a:lnTo>
                <a:lnTo>
                  <a:pt x="0" y="76222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Freeform 3"/>
          <p:cNvSpPr/>
          <p:nvPr/>
        </p:nvSpPr>
        <p:spPr>
          <a:xfrm rot="-1053307">
            <a:off x="16643764" y="-590797"/>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4" name="Freeform 4"/>
          <p:cNvSpPr/>
          <p:nvPr/>
        </p:nvSpPr>
        <p:spPr>
          <a:xfrm rot="-6619857">
            <a:off x="-6820624" y="4405145"/>
            <a:ext cx="9865950" cy="7193175"/>
          </a:xfrm>
          <a:custGeom>
            <a:avLst/>
            <a:gdLst/>
            <a:ahLst/>
            <a:cxnLst/>
            <a:rect l="l" t="t" r="r" b="b"/>
            <a:pathLst>
              <a:path w="9865950" h="7193175">
                <a:moveTo>
                  <a:pt x="0" y="0"/>
                </a:moveTo>
                <a:lnTo>
                  <a:pt x="9865950" y="0"/>
                </a:lnTo>
                <a:lnTo>
                  <a:pt x="9865950" y="7193174"/>
                </a:lnTo>
                <a:lnTo>
                  <a:pt x="0" y="719317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5" name="Freeform 5"/>
          <p:cNvSpPr/>
          <p:nvPr/>
        </p:nvSpPr>
        <p:spPr>
          <a:xfrm rot="-3409206">
            <a:off x="-8876379" y="-2857648"/>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6" name="TextBox 6"/>
          <p:cNvSpPr txBox="1"/>
          <p:nvPr/>
        </p:nvSpPr>
        <p:spPr>
          <a:xfrm>
            <a:off x="7032129" y="867263"/>
            <a:ext cx="4223742" cy="651510"/>
          </a:xfrm>
          <a:prstGeom prst="rect">
            <a:avLst/>
          </a:prstGeom>
        </p:spPr>
        <p:txBody>
          <a:bodyPr lIns="0" tIns="0" rIns="0" bIns="0" rtlCol="0" anchor="t">
            <a:spAutoFit/>
          </a:bodyPr>
          <a:lstStyle/>
          <a:p>
            <a:pPr algn="ctr">
              <a:lnSpc>
                <a:spcPts val="5040"/>
              </a:lnSpc>
            </a:pPr>
            <a:r>
              <a:rPr lang="en-US" sz="3600" b="1">
                <a:solidFill>
                  <a:srgbClr val="173D76"/>
                </a:solidFill>
                <a:latin typeface="Poppins Bold"/>
                <a:ea typeface="Poppins Bold"/>
                <a:cs typeface="Poppins Bold"/>
                <a:sym typeface="Poppins Bold"/>
              </a:rPr>
              <a:t>LES ORIENTATIONS</a:t>
            </a:r>
          </a:p>
        </p:txBody>
      </p:sp>
      <p:sp>
        <p:nvSpPr>
          <p:cNvPr id="7" name="AutoShape 7"/>
          <p:cNvSpPr/>
          <p:nvPr/>
        </p:nvSpPr>
        <p:spPr>
          <a:xfrm flipH="1" flipV="1">
            <a:off x="7032129" y="1507343"/>
            <a:ext cx="4223742" cy="0"/>
          </a:xfrm>
          <a:prstGeom prst="line">
            <a:avLst/>
          </a:prstGeom>
          <a:ln w="19050" cap="flat">
            <a:solidFill>
              <a:srgbClr val="CE007F"/>
            </a:solidFill>
            <a:prstDash val="solid"/>
            <a:headEnd type="none" w="sm" len="sm"/>
            <a:tailEnd type="none" w="sm" len="sm"/>
          </a:ln>
        </p:spPr>
        <p:txBody>
          <a:bodyPr/>
          <a:lstStyle/>
          <a:p>
            <a:endParaRPr lang="fr-FR"/>
          </a:p>
        </p:txBody>
      </p:sp>
      <p:sp>
        <p:nvSpPr>
          <p:cNvPr id="8" name="TextBox 8"/>
          <p:cNvSpPr txBox="1"/>
          <p:nvPr/>
        </p:nvSpPr>
        <p:spPr>
          <a:xfrm>
            <a:off x="17503575" y="9394438"/>
            <a:ext cx="348853" cy="509905"/>
          </a:xfrm>
          <a:prstGeom prst="rect">
            <a:avLst/>
          </a:prstGeom>
        </p:spPr>
        <p:txBody>
          <a:bodyPr lIns="0" tIns="0" rIns="0" bIns="0" rtlCol="0" anchor="t">
            <a:spAutoFit/>
          </a:bodyPr>
          <a:lstStyle/>
          <a:p>
            <a:pPr algn="ctr">
              <a:lnSpc>
                <a:spcPts val="3919"/>
              </a:lnSpc>
              <a:spcBef>
                <a:spcPct val="0"/>
              </a:spcBef>
            </a:pPr>
            <a:r>
              <a:rPr lang="en-US" sz="2799" b="1">
                <a:solidFill>
                  <a:srgbClr val="CE007F"/>
                </a:solidFill>
                <a:latin typeface="Poppins Bold"/>
                <a:ea typeface="Poppins Bold"/>
                <a:cs typeface="Poppins Bold"/>
                <a:sym typeface="Poppins Bold"/>
              </a:rPr>
              <a:t>13</a:t>
            </a:r>
          </a:p>
        </p:txBody>
      </p:sp>
      <p:sp>
        <p:nvSpPr>
          <p:cNvPr id="9" name="TextBox 9"/>
          <p:cNvSpPr txBox="1"/>
          <p:nvPr/>
        </p:nvSpPr>
        <p:spPr>
          <a:xfrm>
            <a:off x="5532730" y="3388814"/>
            <a:ext cx="8907850" cy="3347085"/>
          </a:xfrm>
          <a:prstGeom prst="rect">
            <a:avLst/>
          </a:prstGeom>
        </p:spPr>
        <p:txBody>
          <a:bodyPr lIns="0" tIns="0" rIns="0" bIns="0" rtlCol="0" anchor="t">
            <a:spAutoFit/>
          </a:bodyPr>
          <a:lstStyle/>
          <a:p>
            <a:pPr algn="l">
              <a:lnSpc>
                <a:spcPts val="2940"/>
              </a:lnSpc>
            </a:pPr>
            <a:r>
              <a:rPr lang="en-US" sz="2100" b="1" spc="42">
                <a:solidFill>
                  <a:srgbClr val="173D76"/>
                </a:solidFill>
                <a:latin typeface="Poppins Bold"/>
                <a:ea typeface="Poppins Bold"/>
                <a:cs typeface="Poppins Bold"/>
                <a:sym typeface="Poppins Bold"/>
              </a:rPr>
              <a:t>Projet A</a:t>
            </a:r>
          </a:p>
          <a:p>
            <a:pPr algn="l">
              <a:lnSpc>
                <a:spcPts val="2940"/>
              </a:lnSpc>
            </a:pPr>
            <a:endParaRPr lang="en-US" sz="2100" b="1" spc="42">
              <a:solidFill>
                <a:srgbClr val="173D76"/>
              </a:solidFill>
              <a:latin typeface="Poppins Bold"/>
              <a:ea typeface="Poppins Bold"/>
              <a:cs typeface="Poppins Bold"/>
              <a:sym typeface="Poppins Bold"/>
            </a:endParaRPr>
          </a:p>
          <a:p>
            <a:pPr algn="l">
              <a:lnSpc>
                <a:spcPts val="2940"/>
              </a:lnSpc>
            </a:pPr>
            <a:endParaRPr lang="en-US" sz="2100" b="1" spc="42">
              <a:solidFill>
                <a:srgbClr val="173D76"/>
              </a:solidFill>
              <a:latin typeface="Poppins Bold"/>
              <a:ea typeface="Poppins Bold"/>
              <a:cs typeface="Poppins Bold"/>
              <a:sym typeface="Poppins Bold"/>
            </a:endParaRPr>
          </a:p>
          <a:p>
            <a:pPr algn="l">
              <a:lnSpc>
                <a:spcPts val="2940"/>
              </a:lnSpc>
            </a:pPr>
            <a:endParaRPr lang="en-US" sz="2100" b="1" spc="42">
              <a:solidFill>
                <a:srgbClr val="173D76"/>
              </a:solidFill>
              <a:latin typeface="Poppins Bold"/>
              <a:ea typeface="Poppins Bold"/>
              <a:cs typeface="Poppins Bold"/>
              <a:sym typeface="Poppins Bold"/>
            </a:endParaRPr>
          </a:p>
          <a:p>
            <a:pPr algn="l">
              <a:lnSpc>
                <a:spcPts val="2940"/>
              </a:lnSpc>
            </a:pPr>
            <a:r>
              <a:rPr lang="en-US" sz="2100" b="1" spc="42">
                <a:solidFill>
                  <a:srgbClr val="173D76"/>
                </a:solidFill>
                <a:latin typeface="Poppins Bold"/>
                <a:ea typeface="Poppins Bold"/>
                <a:cs typeface="Poppins Bold"/>
                <a:sym typeface="Poppins Bold"/>
              </a:rPr>
              <a:t>Projet B</a:t>
            </a:r>
          </a:p>
          <a:p>
            <a:pPr algn="l">
              <a:lnSpc>
                <a:spcPts val="2940"/>
              </a:lnSpc>
            </a:pPr>
            <a:endParaRPr lang="en-US" sz="2100" b="1" spc="42">
              <a:solidFill>
                <a:srgbClr val="173D76"/>
              </a:solidFill>
              <a:latin typeface="Poppins Bold"/>
              <a:ea typeface="Poppins Bold"/>
              <a:cs typeface="Poppins Bold"/>
              <a:sym typeface="Poppins Bold"/>
            </a:endParaRPr>
          </a:p>
          <a:p>
            <a:pPr algn="l">
              <a:lnSpc>
                <a:spcPts val="2940"/>
              </a:lnSpc>
            </a:pPr>
            <a:endParaRPr lang="en-US" sz="2100" b="1" spc="42">
              <a:solidFill>
                <a:srgbClr val="173D76"/>
              </a:solidFill>
              <a:latin typeface="Poppins Bold"/>
              <a:ea typeface="Poppins Bold"/>
              <a:cs typeface="Poppins Bold"/>
              <a:sym typeface="Poppins Bold"/>
            </a:endParaRPr>
          </a:p>
          <a:p>
            <a:pPr algn="l">
              <a:lnSpc>
                <a:spcPts val="2940"/>
              </a:lnSpc>
            </a:pPr>
            <a:endParaRPr lang="en-US" sz="2100" b="1" spc="42">
              <a:solidFill>
                <a:srgbClr val="173D76"/>
              </a:solidFill>
              <a:latin typeface="Poppins Bold"/>
              <a:ea typeface="Poppins Bold"/>
              <a:cs typeface="Poppins Bold"/>
              <a:sym typeface="Poppins Bold"/>
            </a:endParaRPr>
          </a:p>
          <a:p>
            <a:pPr algn="l">
              <a:lnSpc>
                <a:spcPts val="2940"/>
              </a:lnSpc>
            </a:pPr>
            <a:r>
              <a:rPr lang="en-US" sz="2100" b="1" spc="42">
                <a:solidFill>
                  <a:srgbClr val="173D76"/>
                </a:solidFill>
                <a:latin typeface="Poppins Bold"/>
                <a:ea typeface="Poppins Bold"/>
                <a:cs typeface="Poppins Bold"/>
                <a:sym typeface="Poppins Bold"/>
              </a:rPr>
              <a:t>Projet C</a:t>
            </a:r>
          </a:p>
        </p:txBody>
      </p:sp>
      <p:grpSp>
        <p:nvGrpSpPr>
          <p:cNvPr id="10" name="Group 10"/>
          <p:cNvGrpSpPr/>
          <p:nvPr/>
        </p:nvGrpSpPr>
        <p:grpSpPr>
          <a:xfrm>
            <a:off x="4034972" y="3062142"/>
            <a:ext cx="1135169" cy="1135169"/>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2700">
              <a:solidFill>
                <a:srgbClr val="000000"/>
              </a:solidFill>
            </a:ln>
          </p:spPr>
          <p:txBody>
            <a:bodyPr/>
            <a:lstStyle/>
            <a:p>
              <a:endParaRPr lang="fr-FR"/>
            </a:p>
          </p:txBody>
        </p:sp>
      </p:grpSp>
      <p:grpSp>
        <p:nvGrpSpPr>
          <p:cNvPr id="12" name="Group 12"/>
          <p:cNvGrpSpPr/>
          <p:nvPr/>
        </p:nvGrpSpPr>
        <p:grpSpPr>
          <a:xfrm>
            <a:off x="4034972" y="4523347"/>
            <a:ext cx="1135169" cy="1135169"/>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2700">
              <a:solidFill>
                <a:srgbClr val="000000"/>
              </a:solidFill>
            </a:ln>
          </p:spPr>
          <p:txBody>
            <a:bodyPr/>
            <a:lstStyle/>
            <a:p>
              <a:endParaRPr lang="fr-FR"/>
            </a:p>
          </p:txBody>
        </p:sp>
      </p:grpSp>
      <p:grpSp>
        <p:nvGrpSpPr>
          <p:cNvPr id="14" name="Group 14"/>
          <p:cNvGrpSpPr/>
          <p:nvPr/>
        </p:nvGrpSpPr>
        <p:grpSpPr>
          <a:xfrm>
            <a:off x="4034972" y="5984552"/>
            <a:ext cx="1135169" cy="1135169"/>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2700">
              <a:solidFill>
                <a:srgbClr val="000000"/>
              </a:solidFill>
            </a:ln>
          </p:spPr>
          <p:txBody>
            <a:bodyPr/>
            <a:lstStyle/>
            <a:p>
              <a:endParaRPr lang="fr-F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394390">
            <a:off x="14668747" y="-3455451"/>
            <a:ext cx="10454404" cy="7622211"/>
          </a:xfrm>
          <a:custGeom>
            <a:avLst/>
            <a:gdLst/>
            <a:ahLst/>
            <a:cxnLst/>
            <a:rect l="l" t="t" r="r" b="b"/>
            <a:pathLst>
              <a:path w="10454404" h="7622211">
                <a:moveTo>
                  <a:pt x="0" y="0"/>
                </a:moveTo>
                <a:lnTo>
                  <a:pt x="10454405" y="0"/>
                </a:lnTo>
                <a:lnTo>
                  <a:pt x="10454405" y="7622211"/>
                </a:lnTo>
                <a:lnTo>
                  <a:pt x="0" y="76222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Freeform 3"/>
          <p:cNvSpPr/>
          <p:nvPr/>
        </p:nvSpPr>
        <p:spPr>
          <a:xfrm rot="-1053307">
            <a:off x="16643764" y="-590797"/>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4" name="Freeform 4"/>
          <p:cNvSpPr/>
          <p:nvPr/>
        </p:nvSpPr>
        <p:spPr>
          <a:xfrm rot="-6619857">
            <a:off x="-7444566" y="4537514"/>
            <a:ext cx="9865950" cy="7193175"/>
          </a:xfrm>
          <a:custGeom>
            <a:avLst/>
            <a:gdLst/>
            <a:ahLst/>
            <a:cxnLst/>
            <a:rect l="l" t="t" r="r" b="b"/>
            <a:pathLst>
              <a:path w="9865950" h="7193175">
                <a:moveTo>
                  <a:pt x="0" y="0"/>
                </a:moveTo>
                <a:lnTo>
                  <a:pt x="9865951" y="0"/>
                </a:lnTo>
                <a:lnTo>
                  <a:pt x="9865951" y="7193175"/>
                </a:lnTo>
                <a:lnTo>
                  <a:pt x="0" y="71931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5" name="Freeform 5"/>
          <p:cNvSpPr/>
          <p:nvPr/>
        </p:nvSpPr>
        <p:spPr>
          <a:xfrm rot="-3409206">
            <a:off x="-8876379" y="-2857648"/>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6" name="TextBox 6"/>
          <p:cNvSpPr txBox="1"/>
          <p:nvPr/>
        </p:nvSpPr>
        <p:spPr>
          <a:xfrm>
            <a:off x="5558358" y="867263"/>
            <a:ext cx="7171283" cy="651510"/>
          </a:xfrm>
          <a:prstGeom prst="rect">
            <a:avLst/>
          </a:prstGeom>
        </p:spPr>
        <p:txBody>
          <a:bodyPr lIns="0" tIns="0" rIns="0" bIns="0" rtlCol="0" anchor="t">
            <a:spAutoFit/>
          </a:bodyPr>
          <a:lstStyle/>
          <a:p>
            <a:pPr algn="ctr">
              <a:lnSpc>
                <a:spcPts val="5040"/>
              </a:lnSpc>
            </a:pPr>
            <a:r>
              <a:rPr lang="en-US" sz="3600" b="1">
                <a:solidFill>
                  <a:srgbClr val="173D76"/>
                </a:solidFill>
                <a:latin typeface="Poppins Bold"/>
                <a:ea typeface="Poppins Bold"/>
                <a:cs typeface="Poppins Bold"/>
                <a:sym typeface="Poppins Bold"/>
              </a:rPr>
              <a:t>LE MONTANT DE LA COTISATION</a:t>
            </a:r>
          </a:p>
        </p:txBody>
      </p:sp>
      <p:sp>
        <p:nvSpPr>
          <p:cNvPr id="7" name="AutoShape 7"/>
          <p:cNvSpPr/>
          <p:nvPr/>
        </p:nvSpPr>
        <p:spPr>
          <a:xfrm flipH="1">
            <a:off x="5558358" y="1528298"/>
            <a:ext cx="7171283" cy="0"/>
          </a:xfrm>
          <a:prstGeom prst="line">
            <a:avLst/>
          </a:prstGeom>
          <a:ln w="19050" cap="flat">
            <a:solidFill>
              <a:srgbClr val="CE007F"/>
            </a:solidFill>
            <a:prstDash val="solid"/>
            <a:headEnd type="none" w="sm" len="sm"/>
            <a:tailEnd type="none" w="sm" len="sm"/>
          </a:ln>
        </p:spPr>
        <p:txBody>
          <a:bodyPr/>
          <a:lstStyle/>
          <a:p>
            <a:endParaRPr lang="fr-FR"/>
          </a:p>
        </p:txBody>
      </p:sp>
      <p:sp>
        <p:nvSpPr>
          <p:cNvPr id="8" name="Freeform 8"/>
          <p:cNvSpPr/>
          <p:nvPr/>
        </p:nvSpPr>
        <p:spPr>
          <a:xfrm>
            <a:off x="5220800" y="2479467"/>
            <a:ext cx="8312519" cy="8150935"/>
          </a:xfrm>
          <a:custGeom>
            <a:avLst/>
            <a:gdLst/>
            <a:ahLst/>
            <a:cxnLst/>
            <a:rect l="l" t="t" r="r" b="b"/>
            <a:pathLst>
              <a:path w="8312519" h="8150935">
                <a:moveTo>
                  <a:pt x="0" y="0"/>
                </a:moveTo>
                <a:lnTo>
                  <a:pt x="8312519" y="0"/>
                </a:lnTo>
                <a:lnTo>
                  <a:pt x="8312519" y="8150936"/>
                </a:lnTo>
                <a:lnTo>
                  <a:pt x="0" y="8150936"/>
                </a:lnTo>
                <a:lnTo>
                  <a:pt x="0" y="0"/>
                </a:lnTo>
                <a:close/>
              </a:path>
            </a:pathLst>
          </a:custGeom>
          <a:blipFill>
            <a:blip r:embed="rId8" cstate="print">
              <a:extLst>
                <a:ext uri="{28A0092B-C50C-407E-A947-70E740481C1C}">
                  <a14:useLocalDpi xmlns:a14="http://schemas.microsoft.com/office/drawing/2010/main" val="0"/>
                </a:ext>
              </a:extLst>
            </a:blip>
            <a:stretch>
              <a:fillRect/>
            </a:stretch>
          </a:blipFill>
        </p:spPr>
        <p:txBody>
          <a:bodyPr/>
          <a:lstStyle/>
          <a:p>
            <a:endParaRPr lang="fr-FR"/>
          </a:p>
        </p:txBody>
      </p:sp>
      <p:grpSp>
        <p:nvGrpSpPr>
          <p:cNvPr id="9" name="Group 9"/>
          <p:cNvGrpSpPr/>
          <p:nvPr/>
        </p:nvGrpSpPr>
        <p:grpSpPr>
          <a:xfrm>
            <a:off x="8723440" y="5854121"/>
            <a:ext cx="1754365" cy="1754365"/>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E007F"/>
            </a:solidFill>
          </p:spPr>
          <p:txBody>
            <a:bodyPr/>
            <a:lstStyle/>
            <a:p>
              <a:endParaRPr lang="fr-FR"/>
            </a:p>
          </p:txBody>
        </p:sp>
        <p:sp>
          <p:nvSpPr>
            <p:cNvPr id="11" name="TextBox 11"/>
            <p:cNvSpPr txBox="1"/>
            <p:nvPr/>
          </p:nvSpPr>
          <p:spPr>
            <a:xfrm>
              <a:off x="76200" y="19050"/>
              <a:ext cx="660400" cy="717550"/>
            </a:xfrm>
            <a:prstGeom prst="rect">
              <a:avLst/>
            </a:prstGeom>
          </p:spPr>
          <p:txBody>
            <a:bodyPr lIns="50800" tIns="50800" rIns="50800" bIns="50800" rtlCol="0" anchor="ctr"/>
            <a:lstStyle/>
            <a:p>
              <a:pPr algn="ctr">
                <a:lnSpc>
                  <a:spcPts val="2940"/>
                </a:lnSpc>
              </a:pPr>
              <a:endParaRPr/>
            </a:p>
          </p:txBody>
        </p:sp>
      </p:grpSp>
      <p:sp>
        <p:nvSpPr>
          <p:cNvPr id="12" name="Freeform 12"/>
          <p:cNvSpPr/>
          <p:nvPr/>
        </p:nvSpPr>
        <p:spPr>
          <a:xfrm>
            <a:off x="9116949" y="6283408"/>
            <a:ext cx="989247" cy="851989"/>
          </a:xfrm>
          <a:custGeom>
            <a:avLst/>
            <a:gdLst/>
            <a:ahLst/>
            <a:cxnLst/>
            <a:rect l="l" t="t" r="r" b="b"/>
            <a:pathLst>
              <a:path w="989247" h="851989">
                <a:moveTo>
                  <a:pt x="0" y="0"/>
                </a:moveTo>
                <a:lnTo>
                  <a:pt x="989247" y="0"/>
                </a:lnTo>
                <a:lnTo>
                  <a:pt x="989247" y="851989"/>
                </a:lnTo>
                <a:lnTo>
                  <a:pt x="0" y="85198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fr-FR"/>
          </a:p>
        </p:txBody>
      </p:sp>
      <p:grpSp>
        <p:nvGrpSpPr>
          <p:cNvPr id="13" name="Group 13"/>
          <p:cNvGrpSpPr/>
          <p:nvPr/>
        </p:nvGrpSpPr>
        <p:grpSpPr>
          <a:xfrm>
            <a:off x="7847589" y="2464977"/>
            <a:ext cx="5511627" cy="388895"/>
            <a:chOff x="0" y="0"/>
            <a:chExt cx="1451622" cy="102425"/>
          </a:xfrm>
        </p:grpSpPr>
        <p:sp>
          <p:nvSpPr>
            <p:cNvPr id="14" name="Freeform 14"/>
            <p:cNvSpPr/>
            <p:nvPr/>
          </p:nvSpPr>
          <p:spPr>
            <a:xfrm>
              <a:off x="0" y="0"/>
              <a:ext cx="1451622" cy="102425"/>
            </a:xfrm>
            <a:custGeom>
              <a:avLst/>
              <a:gdLst/>
              <a:ahLst/>
              <a:cxnLst/>
              <a:rect l="l" t="t" r="r" b="b"/>
              <a:pathLst>
                <a:path w="1451622" h="102425">
                  <a:moveTo>
                    <a:pt x="0" y="0"/>
                  </a:moveTo>
                  <a:lnTo>
                    <a:pt x="1451622" y="0"/>
                  </a:lnTo>
                  <a:lnTo>
                    <a:pt x="1451622" y="102425"/>
                  </a:lnTo>
                  <a:lnTo>
                    <a:pt x="0" y="102425"/>
                  </a:lnTo>
                  <a:close/>
                </a:path>
              </a:pathLst>
            </a:custGeom>
            <a:solidFill>
              <a:srgbClr val="FFFFFF"/>
            </a:solidFill>
          </p:spPr>
          <p:txBody>
            <a:bodyPr/>
            <a:lstStyle/>
            <a:p>
              <a:endParaRPr lang="fr-FR"/>
            </a:p>
          </p:txBody>
        </p:sp>
        <p:sp>
          <p:nvSpPr>
            <p:cNvPr id="15" name="TextBox 15"/>
            <p:cNvSpPr txBox="1"/>
            <p:nvPr/>
          </p:nvSpPr>
          <p:spPr>
            <a:xfrm>
              <a:off x="0" y="-57150"/>
              <a:ext cx="1451622" cy="159575"/>
            </a:xfrm>
            <a:prstGeom prst="rect">
              <a:avLst/>
            </a:prstGeom>
          </p:spPr>
          <p:txBody>
            <a:bodyPr lIns="50800" tIns="50800" rIns="50800" bIns="50800" rtlCol="0" anchor="ctr"/>
            <a:lstStyle/>
            <a:p>
              <a:pPr algn="ctr">
                <a:lnSpc>
                  <a:spcPts val="2940"/>
                </a:lnSpc>
              </a:pPr>
              <a:endParaRPr/>
            </a:p>
          </p:txBody>
        </p:sp>
      </p:grpSp>
      <p:sp>
        <p:nvSpPr>
          <p:cNvPr id="16" name="TextBox 16"/>
          <p:cNvSpPr txBox="1"/>
          <p:nvPr/>
        </p:nvSpPr>
        <p:spPr>
          <a:xfrm>
            <a:off x="17490776" y="9394438"/>
            <a:ext cx="374452" cy="509905"/>
          </a:xfrm>
          <a:prstGeom prst="rect">
            <a:avLst/>
          </a:prstGeom>
        </p:spPr>
        <p:txBody>
          <a:bodyPr lIns="0" tIns="0" rIns="0" bIns="0" rtlCol="0" anchor="t">
            <a:spAutoFit/>
          </a:bodyPr>
          <a:lstStyle/>
          <a:p>
            <a:pPr algn="ctr">
              <a:lnSpc>
                <a:spcPts val="3919"/>
              </a:lnSpc>
              <a:spcBef>
                <a:spcPct val="0"/>
              </a:spcBef>
            </a:pPr>
            <a:r>
              <a:rPr lang="en-US" sz="2799" b="1">
                <a:solidFill>
                  <a:srgbClr val="CE007F"/>
                </a:solidFill>
                <a:latin typeface="Poppins Bold"/>
                <a:ea typeface="Poppins Bold"/>
                <a:cs typeface="Poppins Bold"/>
                <a:sym typeface="Poppins Bold"/>
              </a:rPr>
              <a:t>14</a:t>
            </a:r>
          </a:p>
        </p:txBody>
      </p:sp>
      <p:sp>
        <p:nvSpPr>
          <p:cNvPr id="17" name="TextBox 17"/>
          <p:cNvSpPr txBox="1"/>
          <p:nvPr/>
        </p:nvSpPr>
        <p:spPr>
          <a:xfrm>
            <a:off x="4403658" y="1732707"/>
            <a:ext cx="9946803" cy="746760"/>
          </a:xfrm>
          <a:prstGeom prst="rect">
            <a:avLst/>
          </a:prstGeom>
        </p:spPr>
        <p:txBody>
          <a:bodyPr lIns="0" tIns="0" rIns="0" bIns="0" rtlCol="0" anchor="t">
            <a:spAutoFit/>
          </a:bodyPr>
          <a:lstStyle/>
          <a:p>
            <a:pPr algn="r">
              <a:lnSpc>
                <a:spcPts val="2940"/>
              </a:lnSpc>
            </a:pPr>
            <a:r>
              <a:rPr lang="en-US" sz="2100" i="1" spc="42">
                <a:solidFill>
                  <a:srgbClr val="173D76"/>
                </a:solidFill>
                <a:latin typeface="Poppins Italics"/>
                <a:ea typeface="Poppins Italics"/>
                <a:cs typeface="Poppins Italics"/>
                <a:sym typeface="Poppins Italics"/>
              </a:rPr>
              <a:t>Vous avez versé votre cotisation, ou vous souhaitez le faire. C’est notre assemblée générale qui statue sur son montant. Voici à quoi elle sert :</a:t>
            </a:r>
          </a:p>
        </p:txBody>
      </p:sp>
      <p:grpSp>
        <p:nvGrpSpPr>
          <p:cNvPr id="18" name="Group 18"/>
          <p:cNvGrpSpPr/>
          <p:nvPr/>
        </p:nvGrpSpPr>
        <p:grpSpPr>
          <a:xfrm rot="-794643">
            <a:off x="1637472" y="4955947"/>
            <a:ext cx="3300353" cy="2002645"/>
            <a:chOff x="0" y="0"/>
            <a:chExt cx="4400471" cy="2670194"/>
          </a:xfrm>
        </p:grpSpPr>
        <p:sp>
          <p:nvSpPr>
            <p:cNvPr id="19" name="TextBox 19"/>
            <p:cNvSpPr txBox="1"/>
            <p:nvPr/>
          </p:nvSpPr>
          <p:spPr>
            <a:xfrm>
              <a:off x="0" y="19050"/>
              <a:ext cx="4400471" cy="2384684"/>
            </a:xfrm>
            <a:prstGeom prst="rect">
              <a:avLst/>
            </a:prstGeom>
          </p:spPr>
          <p:txBody>
            <a:bodyPr lIns="0" tIns="0" rIns="0" bIns="0" rtlCol="0" anchor="t">
              <a:spAutoFit/>
            </a:bodyPr>
            <a:lstStyle/>
            <a:p>
              <a:pPr algn="l">
                <a:lnSpc>
                  <a:spcPts val="4660"/>
                </a:lnSpc>
              </a:pPr>
              <a:r>
                <a:rPr lang="en-US" sz="4088" spc="-204">
                  <a:solidFill>
                    <a:srgbClr val="1DB3AE"/>
                  </a:solidFill>
                  <a:latin typeface="League Spartan"/>
                  <a:ea typeface="League Spartan"/>
                  <a:cs typeface="League Spartan"/>
                  <a:sym typeface="League Spartan"/>
                </a:rPr>
                <a:t>j’adhère,</a:t>
              </a:r>
            </a:p>
            <a:p>
              <a:pPr algn="l">
                <a:lnSpc>
                  <a:spcPts val="4660"/>
                </a:lnSpc>
              </a:pPr>
              <a:r>
                <a:rPr lang="en-US" sz="4088" spc="-204">
                  <a:solidFill>
                    <a:srgbClr val="1DB3AE"/>
                  </a:solidFill>
                  <a:latin typeface="League Spartan"/>
                  <a:ea typeface="League Spartan"/>
                  <a:cs typeface="League Spartan"/>
                  <a:sym typeface="League Spartan"/>
                </a:rPr>
                <a:t>je soutiens,</a:t>
              </a:r>
            </a:p>
            <a:p>
              <a:pPr algn="l">
                <a:lnSpc>
                  <a:spcPts val="4660"/>
                </a:lnSpc>
              </a:pPr>
              <a:r>
                <a:rPr lang="en-US" sz="4088" spc="-204">
                  <a:solidFill>
                    <a:srgbClr val="1DB3AE"/>
                  </a:solidFill>
                  <a:latin typeface="League Spartan"/>
                  <a:ea typeface="League Spartan"/>
                  <a:cs typeface="League Spartan"/>
                  <a:sym typeface="League Spartan"/>
                </a:rPr>
                <a:t>je m’engage !</a:t>
              </a:r>
            </a:p>
          </p:txBody>
        </p:sp>
        <p:sp>
          <p:nvSpPr>
            <p:cNvPr id="20" name="TextBox 20"/>
            <p:cNvSpPr txBox="1"/>
            <p:nvPr/>
          </p:nvSpPr>
          <p:spPr>
            <a:xfrm>
              <a:off x="0" y="2487740"/>
              <a:ext cx="4400471" cy="182453"/>
            </a:xfrm>
            <a:prstGeom prst="rect">
              <a:avLst/>
            </a:prstGeom>
          </p:spPr>
          <p:txBody>
            <a:bodyPr lIns="0" tIns="0" rIns="0" bIns="0" rtlCol="0" anchor="t">
              <a:spAutoFit/>
            </a:bodyPr>
            <a:lstStyle/>
            <a:p>
              <a:pPr algn="l">
                <a:lnSpc>
                  <a:spcPts val="1176"/>
                </a:lnSpc>
              </a:pPr>
              <a:r>
                <a:rPr lang="en-US" sz="905" spc="45">
                  <a:solidFill>
                    <a:srgbClr val="CE007F"/>
                  </a:solidFill>
                  <a:latin typeface="Sanchez"/>
                  <a:ea typeface="Sanchez"/>
                  <a:cs typeface="Sanchez"/>
                  <a:sym typeface="Sanchez"/>
                </a:rPr>
                <a:t>VERSER LA COTISATION, C’EST DÉJÀ S’ENGAGER</a:t>
              </a:r>
            </a:p>
          </p:txBody>
        </p:sp>
      </p:grpSp>
      <p:sp>
        <p:nvSpPr>
          <p:cNvPr id="21" name="TextBox 21"/>
          <p:cNvSpPr txBox="1"/>
          <p:nvPr/>
        </p:nvSpPr>
        <p:spPr>
          <a:xfrm>
            <a:off x="6025408" y="4725093"/>
            <a:ext cx="2068807" cy="576155"/>
          </a:xfrm>
          <a:prstGeom prst="rect">
            <a:avLst/>
          </a:prstGeom>
        </p:spPr>
        <p:txBody>
          <a:bodyPr lIns="0" tIns="0" rIns="0" bIns="0" rtlCol="0" anchor="t">
            <a:spAutoFit/>
          </a:bodyPr>
          <a:lstStyle/>
          <a:p>
            <a:pPr algn="l">
              <a:lnSpc>
                <a:spcPts val="2253"/>
              </a:lnSpc>
              <a:spcBef>
                <a:spcPct val="0"/>
              </a:spcBef>
            </a:pPr>
            <a:r>
              <a:rPr lang="en-US" sz="1609" b="1">
                <a:solidFill>
                  <a:srgbClr val="CE007F"/>
                </a:solidFill>
                <a:latin typeface="Poppins Bold"/>
                <a:ea typeface="Poppins Bold"/>
                <a:cs typeface="Poppins Bold"/>
                <a:sym typeface="Poppins Bold"/>
              </a:rPr>
              <a:t>Dans l’école de mes enfants</a:t>
            </a:r>
          </a:p>
        </p:txBody>
      </p:sp>
      <p:sp>
        <p:nvSpPr>
          <p:cNvPr id="22" name="TextBox 22"/>
          <p:cNvSpPr txBox="1"/>
          <p:nvPr/>
        </p:nvSpPr>
        <p:spPr>
          <a:xfrm>
            <a:off x="8723440" y="3206232"/>
            <a:ext cx="2969974" cy="576155"/>
          </a:xfrm>
          <a:prstGeom prst="rect">
            <a:avLst/>
          </a:prstGeom>
        </p:spPr>
        <p:txBody>
          <a:bodyPr lIns="0" tIns="0" rIns="0" bIns="0" rtlCol="0" anchor="t">
            <a:spAutoFit/>
          </a:bodyPr>
          <a:lstStyle/>
          <a:p>
            <a:pPr algn="l">
              <a:lnSpc>
                <a:spcPts val="2253"/>
              </a:lnSpc>
              <a:spcBef>
                <a:spcPct val="0"/>
              </a:spcBef>
            </a:pPr>
            <a:r>
              <a:rPr lang="en-US" sz="1609" b="1">
                <a:solidFill>
                  <a:srgbClr val="CE007F"/>
                </a:solidFill>
                <a:latin typeface="Poppins Bold"/>
                <a:ea typeface="Poppins Bold"/>
                <a:cs typeface="Poppins Bold"/>
                <a:sym typeface="Poppins Bold"/>
              </a:rPr>
              <a:t>Pour toutes les familles de l’Enseignement catholique</a:t>
            </a:r>
          </a:p>
        </p:txBody>
      </p:sp>
      <p:sp>
        <p:nvSpPr>
          <p:cNvPr id="23" name="TextBox 23"/>
          <p:cNvSpPr txBox="1"/>
          <p:nvPr/>
        </p:nvSpPr>
        <p:spPr>
          <a:xfrm>
            <a:off x="10529426" y="6747625"/>
            <a:ext cx="2109721" cy="860860"/>
          </a:xfrm>
          <a:prstGeom prst="rect">
            <a:avLst/>
          </a:prstGeom>
        </p:spPr>
        <p:txBody>
          <a:bodyPr lIns="0" tIns="0" rIns="0" bIns="0" rtlCol="0" anchor="t">
            <a:spAutoFit/>
          </a:bodyPr>
          <a:lstStyle/>
          <a:p>
            <a:pPr algn="l">
              <a:lnSpc>
                <a:spcPts val="2253"/>
              </a:lnSpc>
              <a:spcBef>
                <a:spcPct val="0"/>
              </a:spcBef>
            </a:pPr>
            <a:r>
              <a:rPr lang="en-US" sz="1609" b="1">
                <a:solidFill>
                  <a:srgbClr val="CE007F"/>
                </a:solidFill>
                <a:latin typeface="Poppins Bold"/>
                <a:ea typeface="Poppins Bold"/>
                <a:cs typeface="Poppins Bold"/>
                <a:sym typeface="Poppins Bold"/>
              </a:rPr>
              <a:t>Avec les bénévoles qui accompagnent les parents</a:t>
            </a:r>
          </a:p>
        </p:txBody>
      </p:sp>
      <p:sp>
        <p:nvSpPr>
          <p:cNvPr id="24" name="TextBox 24"/>
          <p:cNvSpPr txBox="1"/>
          <p:nvPr/>
        </p:nvSpPr>
        <p:spPr>
          <a:xfrm>
            <a:off x="6675959" y="8176765"/>
            <a:ext cx="3101832" cy="291450"/>
          </a:xfrm>
          <a:prstGeom prst="rect">
            <a:avLst/>
          </a:prstGeom>
        </p:spPr>
        <p:txBody>
          <a:bodyPr lIns="0" tIns="0" rIns="0" bIns="0" rtlCol="0" anchor="t">
            <a:spAutoFit/>
          </a:bodyPr>
          <a:lstStyle/>
          <a:p>
            <a:pPr algn="l">
              <a:lnSpc>
                <a:spcPts val="2253"/>
              </a:lnSpc>
              <a:spcBef>
                <a:spcPct val="0"/>
              </a:spcBef>
            </a:pPr>
            <a:r>
              <a:rPr lang="en-US" sz="1609" b="1">
                <a:solidFill>
                  <a:srgbClr val="CE007F"/>
                </a:solidFill>
                <a:latin typeface="Poppins Bold"/>
                <a:ea typeface="Poppins Bold"/>
                <a:cs typeface="Poppins Bold"/>
                <a:sym typeface="Poppins Bold"/>
              </a:rPr>
              <a:t>Au soutien des parents élus</a:t>
            </a:r>
          </a:p>
        </p:txBody>
      </p:sp>
      <p:sp>
        <p:nvSpPr>
          <p:cNvPr id="25" name="TextBox 25"/>
          <p:cNvSpPr txBox="1"/>
          <p:nvPr/>
        </p:nvSpPr>
        <p:spPr>
          <a:xfrm>
            <a:off x="6025408" y="5471202"/>
            <a:ext cx="2335803" cy="1586313"/>
          </a:xfrm>
          <a:prstGeom prst="rect">
            <a:avLst/>
          </a:prstGeom>
        </p:spPr>
        <p:txBody>
          <a:bodyPr lIns="0" tIns="0" rIns="0" bIns="0" rtlCol="0" anchor="t">
            <a:spAutoFit/>
          </a:bodyPr>
          <a:lstStyle/>
          <a:p>
            <a:pPr marL="243239" lvl="1" indent="-121620" algn="l">
              <a:lnSpc>
                <a:spcPts val="1577"/>
              </a:lnSpc>
              <a:buFont typeface="Arial"/>
              <a:buChar char="•"/>
            </a:pPr>
            <a:r>
              <a:rPr lang="en-US" sz="1126">
                <a:solidFill>
                  <a:srgbClr val="000000"/>
                </a:solidFill>
                <a:latin typeface="Poppins"/>
                <a:ea typeface="Poppins"/>
                <a:cs typeface="Poppins"/>
                <a:sym typeface="Poppins"/>
              </a:rPr>
              <a:t>animation de l’établissement (accueil des nouvelles familles, kermesse, marché de Noël, bal, concours de crèches...)</a:t>
            </a:r>
          </a:p>
          <a:p>
            <a:pPr marL="243239" lvl="1" indent="-121620" algn="l">
              <a:lnSpc>
                <a:spcPts val="1577"/>
              </a:lnSpc>
              <a:spcBef>
                <a:spcPct val="0"/>
              </a:spcBef>
              <a:buFont typeface="Arial"/>
              <a:buChar char="•"/>
            </a:pPr>
            <a:r>
              <a:rPr lang="en-US" sz="1126">
                <a:solidFill>
                  <a:srgbClr val="000000"/>
                </a:solidFill>
                <a:latin typeface="Poppins"/>
                <a:ea typeface="Poppins"/>
                <a:cs typeface="Poppins"/>
                <a:sym typeface="Poppins"/>
              </a:rPr>
              <a:t>représentation des parents (conseil de classe, conseil d’établissement, Ogec)</a:t>
            </a:r>
          </a:p>
        </p:txBody>
      </p:sp>
      <p:sp>
        <p:nvSpPr>
          <p:cNvPr id="26" name="TextBox 26"/>
          <p:cNvSpPr txBox="1"/>
          <p:nvPr/>
        </p:nvSpPr>
        <p:spPr>
          <a:xfrm>
            <a:off x="8723440" y="3982412"/>
            <a:ext cx="3230494" cy="1389209"/>
          </a:xfrm>
          <a:prstGeom prst="rect">
            <a:avLst/>
          </a:prstGeom>
        </p:spPr>
        <p:txBody>
          <a:bodyPr lIns="0" tIns="0" rIns="0" bIns="0" rtlCol="0" anchor="t">
            <a:spAutoFit/>
          </a:bodyPr>
          <a:lstStyle/>
          <a:p>
            <a:pPr marL="243241" lvl="1" indent="-121621" algn="l">
              <a:lnSpc>
                <a:spcPts val="1577"/>
              </a:lnSpc>
              <a:buFont typeface="Arial"/>
              <a:buChar char="•"/>
            </a:pPr>
            <a:r>
              <a:rPr lang="en-US" sz="1126">
                <a:solidFill>
                  <a:srgbClr val="000000"/>
                </a:solidFill>
                <a:latin typeface="Poppins"/>
                <a:ea typeface="Poppins"/>
                <a:cs typeface="Poppins"/>
                <a:sym typeface="Poppins"/>
              </a:rPr>
              <a:t>cofinancement de projets</a:t>
            </a:r>
          </a:p>
          <a:p>
            <a:pPr marL="243241" lvl="1" indent="-121621" algn="l">
              <a:lnSpc>
                <a:spcPts val="1577"/>
              </a:lnSpc>
              <a:buFont typeface="Arial"/>
              <a:buChar char="•"/>
            </a:pPr>
            <a:r>
              <a:rPr lang="en-US" sz="1126">
                <a:solidFill>
                  <a:srgbClr val="000000"/>
                </a:solidFill>
                <a:latin typeface="Poppins"/>
                <a:ea typeface="Poppins"/>
                <a:cs typeface="Poppins"/>
                <a:sym typeface="Poppins"/>
              </a:rPr>
              <a:t>actions avec les partenaires</a:t>
            </a:r>
          </a:p>
          <a:p>
            <a:pPr marL="243241" lvl="1" indent="-121621" algn="l">
              <a:lnSpc>
                <a:spcPts val="1577"/>
              </a:lnSpc>
              <a:buFont typeface="Arial"/>
              <a:buChar char="•"/>
            </a:pPr>
            <a:r>
              <a:rPr lang="en-US" sz="1126">
                <a:solidFill>
                  <a:srgbClr val="000000"/>
                </a:solidFill>
                <a:latin typeface="Poppins"/>
                <a:ea typeface="Poppins"/>
                <a:cs typeface="Poppins"/>
                <a:sym typeface="Poppins"/>
              </a:rPr>
              <a:t>rencontres et débats éducatifs</a:t>
            </a:r>
          </a:p>
          <a:p>
            <a:pPr marL="243241" lvl="1" indent="-121621" algn="l">
              <a:lnSpc>
                <a:spcPts val="1577"/>
              </a:lnSpc>
              <a:buFont typeface="Arial"/>
              <a:buChar char="•"/>
            </a:pPr>
            <a:r>
              <a:rPr lang="en-US" sz="1126">
                <a:solidFill>
                  <a:srgbClr val="000000"/>
                </a:solidFill>
                <a:latin typeface="Poppins"/>
                <a:ea typeface="Poppins"/>
                <a:cs typeface="Poppins"/>
                <a:sym typeface="Poppins"/>
              </a:rPr>
              <a:t>magazine Famille &amp; Education, apel.fr et toute la communication du mouvement des Apel</a:t>
            </a:r>
          </a:p>
          <a:p>
            <a:pPr marL="243241" lvl="1" indent="-121621" algn="l">
              <a:lnSpc>
                <a:spcPts val="1577"/>
              </a:lnSpc>
              <a:spcBef>
                <a:spcPct val="0"/>
              </a:spcBef>
              <a:buFont typeface="Arial"/>
              <a:buChar char="•"/>
            </a:pPr>
            <a:r>
              <a:rPr lang="en-US" sz="1126">
                <a:solidFill>
                  <a:srgbClr val="000000"/>
                </a:solidFill>
                <a:latin typeface="Poppins"/>
                <a:ea typeface="Poppins"/>
                <a:cs typeface="Poppins"/>
                <a:sym typeface="Poppins"/>
              </a:rPr>
              <a:t>ligne d’écoute et de soutien parental</a:t>
            </a:r>
          </a:p>
        </p:txBody>
      </p:sp>
      <p:sp>
        <p:nvSpPr>
          <p:cNvPr id="27" name="TextBox 27"/>
          <p:cNvSpPr txBox="1"/>
          <p:nvPr/>
        </p:nvSpPr>
        <p:spPr>
          <a:xfrm>
            <a:off x="10529426" y="7855091"/>
            <a:ext cx="2430254" cy="994988"/>
          </a:xfrm>
          <a:prstGeom prst="rect">
            <a:avLst/>
          </a:prstGeom>
        </p:spPr>
        <p:txBody>
          <a:bodyPr lIns="0" tIns="0" rIns="0" bIns="0" rtlCol="0" anchor="t">
            <a:spAutoFit/>
          </a:bodyPr>
          <a:lstStyle/>
          <a:p>
            <a:pPr marL="243362" lvl="1" indent="-121681" algn="l">
              <a:lnSpc>
                <a:spcPts val="1578"/>
              </a:lnSpc>
              <a:buFont typeface="Arial"/>
              <a:buChar char="•"/>
            </a:pPr>
            <a:r>
              <a:rPr lang="en-US" sz="1127">
                <a:solidFill>
                  <a:srgbClr val="000000"/>
                </a:solidFill>
                <a:latin typeface="Poppins"/>
                <a:ea typeface="Poppins"/>
                <a:cs typeface="Poppins"/>
                <a:sym typeface="Poppins"/>
              </a:rPr>
              <a:t>parents correspondants, animateurs BDI Orientation</a:t>
            </a:r>
          </a:p>
          <a:p>
            <a:pPr marL="243362" lvl="1" indent="-121681" algn="l">
              <a:lnSpc>
                <a:spcPts val="1578"/>
              </a:lnSpc>
              <a:spcBef>
                <a:spcPct val="0"/>
              </a:spcBef>
              <a:buFont typeface="Arial"/>
              <a:buChar char="•"/>
            </a:pPr>
            <a:r>
              <a:rPr lang="en-US" sz="1127">
                <a:solidFill>
                  <a:srgbClr val="000000"/>
                </a:solidFill>
                <a:latin typeface="Poppins"/>
                <a:ea typeface="Poppins"/>
                <a:cs typeface="Poppins"/>
                <a:sym typeface="Poppins"/>
              </a:rPr>
              <a:t>correspondants ICF, relations école &amp; monde professionnel, école inclusive </a:t>
            </a:r>
          </a:p>
        </p:txBody>
      </p:sp>
      <p:sp>
        <p:nvSpPr>
          <p:cNvPr id="28" name="TextBox 28"/>
          <p:cNvSpPr txBox="1"/>
          <p:nvPr/>
        </p:nvSpPr>
        <p:spPr>
          <a:xfrm>
            <a:off x="6675959" y="8557183"/>
            <a:ext cx="3430237" cy="1389102"/>
          </a:xfrm>
          <a:prstGeom prst="rect">
            <a:avLst/>
          </a:prstGeom>
        </p:spPr>
        <p:txBody>
          <a:bodyPr lIns="0" tIns="0" rIns="0" bIns="0" rtlCol="0" anchor="t">
            <a:spAutoFit/>
          </a:bodyPr>
          <a:lstStyle/>
          <a:p>
            <a:pPr marL="244153" lvl="1" indent="-122077" algn="l">
              <a:lnSpc>
                <a:spcPts val="1583"/>
              </a:lnSpc>
              <a:buFont typeface="Arial"/>
              <a:buChar char="•"/>
            </a:pPr>
            <a:r>
              <a:rPr lang="en-US" sz="1130">
                <a:solidFill>
                  <a:srgbClr val="000000"/>
                </a:solidFill>
                <a:latin typeface="Poppins"/>
                <a:ea typeface="Poppins"/>
                <a:cs typeface="Poppins"/>
                <a:sym typeface="Poppins"/>
              </a:rPr>
              <a:t>qui assurent le fonctionnement quotidien de l’association</a:t>
            </a:r>
          </a:p>
          <a:p>
            <a:pPr marL="244153" lvl="1" indent="-122077" algn="l">
              <a:lnSpc>
                <a:spcPts val="1583"/>
              </a:lnSpc>
              <a:buFont typeface="Arial"/>
              <a:buChar char="•"/>
            </a:pPr>
            <a:r>
              <a:rPr lang="en-US" sz="1130">
                <a:solidFill>
                  <a:srgbClr val="000000"/>
                </a:solidFill>
                <a:latin typeface="Poppins"/>
                <a:ea typeface="Poppins"/>
                <a:cs typeface="Poppins"/>
                <a:sym typeface="Poppins"/>
              </a:rPr>
              <a:t>qui me représentent dans le mouvement avec toutes les Apel</a:t>
            </a:r>
          </a:p>
          <a:p>
            <a:pPr marL="244153" lvl="1" indent="-122077" algn="l">
              <a:lnSpc>
                <a:spcPts val="1583"/>
              </a:lnSpc>
              <a:spcBef>
                <a:spcPct val="0"/>
              </a:spcBef>
              <a:buFont typeface="Arial"/>
              <a:buChar char="•"/>
            </a:pPr>
            <a:r>
              <a:rPr lang="en-US" sz="1130">
                <a:solidFill>
                  <a:srgbClr val="000000"/>
                </a:solidFill>
                <a:latin typeface="Poppins"/>
                <a:ea typeface="Poppins"/>
                <a:cs typeface="Poppins"/>
                <a:sym typeface="Poppins"/>
              </a:rPr>
              <a:t>qui défendent la liberté d’enseignement et le libre choix de l’école auprès des pouvoirs publics locaux et nationaux</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394390">
            <a:off x="14668747" y="-3455451"/>
            <a:ext cx="10454404" cy="7622211"/>
          </a:xfrm>
          <a:custGeom>
            <a:avLst/>
            <a:gdLst/>
            <a:ahLst/>
            <a:cxnLst/>
            <a:rect l="l" t="t" r="r" b="b"/>
            <a:pathLst>
              <a:path w="10454404" h="7622211">
                <a:moveTo>
                  <a:pt x="0" y="0"/>
                </a:moveTo>
                <a:lnTo>
                  <a:pt x="10454405" y="0"/>
                </a:lnTo>
                <a:lnTo>
                  <a:pt x="10454405" y="7622211"/>
                </a:lnTo>
                <a:lnTo>
                  <a:pt x="0" y="76222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3" name="Freeform 3"/>
          <p:cNvSpPr/>
          <p:nvPr/>
        </p:nvSpPr>
        <p:spPr>
          <a:xfrm rot="-1053307">
            <a:off x="16643764" y="-590797"/>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4" name="Freeform 4"/>
          <p:cNvSpPr/>
          <p:nvPr/>
        </p:nvSpPr>
        <p:spPr>
          <a:xfrm rot="-6619857">
            <a:off x="-6820624" y="4405145"/>
            <a:ext cx="9865950" cy="7193175"/>
          </a:xfrm>
          <a:custGeom>
            <a:avLst/>
            <a:gdLst/>
            <a:ahLst/>
            <a:cxnLst/>
            <a:rect l="l" t="t" r="r" b="b"/>
            <a:pathLst>
              <a:path w="9865950" h="7193175">
                <a:moveTo>
                  <a:pt x="0" y="0"/>
                </a:moveTo>
                <a:lnTo>
                  <a:pt x="9865950" y="0"/>
                </a:lnTo>
                <a:lnTo>
                  <a:pt x="9865950" y="7193174"/>
                </a:lnTo>
                <a:lnTo>
                  <a:pt x="0" y="719317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FR"/>
          </a:p>
        </p:txBody>
      </p:sp>
      <p:sp>
        <p:nvSpPr>
          <p:cNvPr id="5" name="Freeform 5"/>
          <p:cNvSpPr/>
          <p:nvPr/>
        </p:nvSpPr>
        <p:spPr>
          <a:xfrm rot="-3409206">
            <a:off x="-8876379" y="-2857648"/>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6" name="TextBox 6"/>
          <p:cNvSpPr txBox="1"/>
          <p:nvPr/>
        </p:nvSpPr>
        <p:spPr>
          <a:xfrm>
            <a:off x="5558358" y="867263"/>
            <a:ext cx="7171283" cy="651510"/>
          </a:xfrm>
          <a:prstGeom prst="rect">
            <a:avLst/>
          </a:prstGeom>
        </p:spPr>
        <p:txBody>
          <a:bodyPr lIns="0" tIns="0" rIns="0" bIns="0" rtlCol="0" anchor="t">
            <a:spAutoFit/>
          </a:bodyPr>
          <a:lstStyle/>
          <a:p>
            <a:pPr algn="ctr">
              <a:lnSpc>
                <a:spcPts val="5040"/>
              </a:lnSpc>
            </a:pPr>
            <a:r>
              <a:rPr lang="en-US" sz="3600" b="1">
                <a:solidFill>
                  <a:srgbClr val="173D76"/>
                </a:solidFill>
                <a:latin typeface="Poppins Bold"/>
                <a:ea typeface="Poppins Bold"/>
                <a:cs typeface="Poppins Bold"/>
                <a:sym typeface="Poppins Bold"/>
              </a:rPr>
              <a:t>LE MONTANT DE LA COTISATION</a:t>
            </a:r>
          </a:p>
        </p:txBody>
      </p:sp>
      <p:sp>
        <p:nvSpPr>
          <p:cNvPr id="7" name="AutoShape 7"/>
          <p:cNvSpPr/>
          <p:nvPr/>
        </p:nvSpPr>
        <p:spPr>
          <a:xfrm flipH="1">
            <a:off x="5558358" y="1528298"/>
            <a:ext cx="7171283" cy="0"/>
          </a:xfrm>
          <a:prstGeom prst="line">
            <a:avLst/>
          </a:prstGeom>
          <a:ln w="19050" cap="flat">
            <a:solidFill>
              <a:srgbClr val="CE007F"/>
            </a:solidFill>
            <a:prstDash val="solid"/>
            <a:headEnd type="none" w="sm" len="sm"/>
            <a:tailEnd type="none" w="sm" len="sm"/>
          </a:ln>
        </p:spPr>
        <p:txBody>
          <a:bodyPr/>
          <a:lstStyle/>
          <a:p>
            <a:endParaRPr lang="fr-FR"/>
          </a:p>
        </p:txBody>
      </p:sp>
      <p:sp>
        <p:nvSpPr>
          <p:cNvPr id="8" name="TextBox 8"/>
          <p:cNvSpPr txBox="1"/>
          <p:nvPr/>
        </p:nvSpPr>
        <p:spPr>
          <a:xfrm>
            <a:off x="17495576" y="9394438"/>
            <a:ext cx="364852" cy="509905"/>
          </a:xfrm>
          <a:prstGeom prst="rect">
            <a:avLst/>
          </a:prstGeom>
        </p:spPr>
        <p:txBody>
          <a:bodyPr lIns="0" tIns="0" rIns="0" bIns="0" rtlCol="0" anchor="t">
            <a:spAutoFit/>
          </a:bodyPr>
          <a:lstStyle/>
          <a:p>
            <a:pPr algn="ctr">
              <a:lnSpc>
                <a:spcPts val="3919"/>
              </a:lnSpc>
              <a:spcBef>
                <a:spcPct val="0"/>
              </a:spcBef>
            </a:pPr>
            <a:r>
              <a:rPr lang="en-US" sz="2799" b="1">
                <a:solidFill>
                  <a:srgbClr val="CE007F"/>
                </a:solidFill>
                <a:latin typeface="Poppins Bold"/>
                <a:ea typeface="Poppins Bold"/>
                <a:cs typeface="Poppins Bold"/>
                <a:sym typeface="Poppins Bold"/>
              </a:rPr>
              <a:t>15</a:t>
            </a:r>
          </a:p>
        </p:txBody>
      </p:sp>
      <p:graphicFrame>
        <p:nvGraphicFramePr>
          <p:cNvPr id="9" name="Table 9"/>
          <p:cNvGraphicFramePr>
            <a:graphicFrameLocks noGrp="1"/>
          </p:cNvGraphicFramePr>
          <p:nvPr/>
        </p:nvGraphicFramePr>
        <p:xfrm>
          <a:off x="5013432" y="3513889"/>
          <a:ext cx="8261136" cy="3878142"/>
        </p:xfrm>
        <a:graphic>
          <a:graphicData uri="http://schemas.openxmlformats.org/drawingml/2006/table">
            <a:tbl>
              <a:tblPr/>
              <a:tblGrid>
                <a:gridCol w="4013071">
                  <a:extLst>
                    <a:ext uri="{9D8B030D-6E8A-4147-A177-3AD203B41FA5}">
                      <a16:colId xmlns:a16="http://schemas.microsoft.com/office/drawing/2014/main" val="20000"/>
                    </a:ext>
                  </a:extLst>
                </a:gridCol>
                <a:gridCol w="4248065">
                  <a:extLst>
                    <a:ext uri="{9D8B030D-6E8A-4147-A177-3AD203B41FA5}">
                      <a16:colId xmlns:a16="http://schemas.microsoft.com/office/drawing/2014/main" val="20001"/>
                    </a:ext>
                  </a:extLst>
                </a:gridCol>
              </a:tblGrid>
              <a:tr h="1794577">
                <a:tc>
                  <a:txBody>
                    <a:bodyPr/>
                    <a:lstStyle/>
                    <a:p>
                      <a:pPr algn="ctr">
                        <a:lnSpc>
                          <a:spcPts val="2379"/>
                        </a:lnSpc>
                        <a:defRPr/>
                      </a:pPr>
                      <a:r>
                        <a:rPr lang="en-US" sz="1699" b="1">
                          <a:solidFill>
                            <a:srgbClr val="FFFFFF"/>
                          </a:solidFill>
                          <a:latin typeface="Poppins Bold"/>
                          <a:ea typeface="Poppins Bold"/>
                          <a:cs typeface="Poppins Bold"/>
                          <a:sym typeface="Poppins Bold"/>
                        </a:rPr>
                        <a:t>Montant appelé</a:t>
                      </a:r>
                      <a:endParaRPr lang="en-US" sz="1100"/>
                    </a:p>
                    <a:p>
                      <a:pPr algn="ctr">
                        <a:lnSpc>
                          <a:spcPts val="2379"/>
                        </a:lnSpc>
                      </a:pPr>
                      <a:r>
                        <a:rPr lang="en-US" sz="1699" b="1">
                          <a:solidFill>
                            <a:srgbClr val="FFFFFF"/>
                          </a:solidFill>
                          <a:latin typeface="Poppins Bold"/>
                          <a:ea typeface="Poppins Bold"/>
                          <a:cs typeface="Poppins Bold"/>
                          <a:sym typeface="Poppins Bold"/>
                        </a:rPr>
                        <a:t>en 2024 / 2025</a:t>
                      </a:r>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E007F"/>
                    </a:solidFill>
                  </a:tcPr>
                </a:tc>
                <a:tc>
                  <a:txBody>
                    <a:bodyPr/>
                    <a:lstStyle/>
                    <a:p>
                      <a:pPr algn="ctr">
                        <a:lnSpc>
                          <a:spcPts val="2379"/>
                        </a:lnSpc>
                        <a:defRPr/>
                      </a:pPr>
                      <a:r>
                        <a:rPr lang="en-US" sz="1699" b="1">
                          <a:solidFill>
                            <a:srgbClr val="FFFFFF"/>
                          </a:solidFill>
                          <a:latin typeface="Poppins Bold"/>
                          <a:ea typeface="Poppins Bold"/>
                          <a:cs typeface="Poppins Bold"/>
                          <a:sym typeface="Poppins Bold"/>
                        </a:rPr>
                        <a:t>Montant proposé</a:t>
                      </a:r>
                      <a:endParaRPr lang="en-US" sz="1100"/>
                    </a:p>
                    <a:p>
                      <a:pPr algn="ctr">
                        <a:lnSpc>
                          <a:spcPts val="2379"/>
                        </a:lnSpc>
                      </a:pPr>
                      <a:r>
                        <a:rPr lang="en-US" sz="1699" b="1">
                          <a:solidFill>
                            <a:srgbClr val="FFFFFF"/>
                          </a:solidFill>
                          <a:latin typeface="Poppins Bold"/>
                          <a:ea typeface="Poppins Bold"/>
                          <a:cs typeface="Poppins Bold"/>
                          <a:sym typeface="Poppins Bold"/>
                        </a:rPr>
                        <a:t>pour 2025 / 2026</a:t>
                      </a:r>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E007F"/>
                    </a:solidFill>
                  </a:tcPr>
                </a:tc>
                <a:extLst>
                  <a:ext uri="{0D108BD9-81ED-4DB2-BD59-A6C34878D82A}">
                    <a16:rowId xmlns:a16="http://schemas.microsoft.com/office/drawing/2014/main" val="10000"/>
                  </a:ext>
                </a:extLst>
              </a:tr>
              <a:tr h="2083565">
                <a:tc>
                  <a:txBody>
                    <a:bodyPr/>
                    <a:lstStyle/>
                    <a:p>
                      <a:pPr algn="ctr">
                        <a:lnSpc>
                          <a:spcPts val="1400"/>
                        </a:lnSpc>
                        <a:defRPr/>
                      </a:pPr>
                      <a:r>
                        <a:rPr lang="en-US" sz="1000">
                          <a:solidFill>
                            <a:srgbClr val="000000"/>
                          </a:solidFill>
                          <a:latin typeface="Poppins"/>
                          <a:ea typeface="Poppins"/>
                          <a:cs typeface="Poppins"/>
                          <a:sym typeface="Poppins"/>
                        </a:rPr>
                        <a:t>xxxxxxx</a:t>
                      </a:r>
                      <a:endParaRPr lang="en-US" sz="1100"/>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a:solidFill>
                            <a:srgbClr val="000000"/>
                          </a:solidFill>
                          <a:latin typeface="Poppins"/>
                          <a:ea typeface="Poppins"/>
                          <a:cs typeface="Poppins"/>
                          <a:sym typeface="Poppins"/>
                        </a:rPr>
                        <a:t>xxxxxx</a:t>
                      </a:r>
                      <a:endParaRPr lang="en-US" sz="1100"/>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0" name="TextBox 10"/>
          <p:cNvSpPr txBox="1"/>
          <p:nvPr/>
        </p:nvSpPr>
        <p:spPr>
          <a:xfrm>
            <a:off x="6773829" y="1751183"/>
            <a:ext cx="4740342" cy="375285"/>
          </a:xfrm>
          <a:prstGeom prst="rect">
            <a:avLst/>
          </a:prstGeom>
        </p:spPr>
        <p:txBody>
          <a:bodyPr lIns="0" tIns="0" rIns="0" bIns="0" rtlCol="0" anchor="t">
            <a:spAutoFit/>
          </a:bodyPr>
          <a:lstStyle/>
          <a:p>
            <a:pPr algn="r">
              <a:lnSpc>
                <a:spcPts val="2940"/>
              </a:lnSpc>
            </a:pPr>
            <a:r>
              <a:rPr lang="en-US" sz="2100" i="1" spc="42">
                <a:solidFill>
                  <a:srgbClr val="173D76"/>
                </a:solidFill>
                <a:latin typeface="Poppins Italics"/>
                <a:ea typeface="Poppins Italics"/>
                <a:cs typeface="Poppins Italics"/>
                <a:sym typeface="Poppins Italics"/>
              </a:rPr>
              <a:t>pour l’année scolaire 2025 / 2026</a:t>
            </a:r>
          </a:p>
        </p:txBody>
      </p:sp>
      <p:sp>
        <p:nvSpPr>
          <p:cNvPr id="11" name="TextBox 11"/>
          <p:cNvSpPr txBox="1"/>
          <p:nvPr/>
        </p:nvSpPr>
        <p:spPr>
          <a:xfrm>
            <a:off x="4817071" y="8722301"/>
            <a:ext cx="8653858" cy="954405"/>
          </a:xfrm>
          <a:prstGeom prst="rect">
            <a:avLst/>
          </a:prstGeom>
        </p:spPr>
        <p:txBody>
          <a:bodyPr lIns="0" tIns="0" rIns="0" bIns="0" rtlCol="0" anchor="t">
            <a:spAutoFit/>
          </a:bodyPr>
          <a:lstStyle/>
          <a:p>
            <a:pPr algn="ctr">
              <a:lnSpc>
                <a:spcPts val="2520"/>
              </a:lnSpc>
            </a:pPr>
            <a:r>
              <a:rPr lang="en-US" sz="1800" i="1" spc="36">
                <a:solidFill>
                  <a:srgbClr val="173D76"/>
                </a:solidFill>
                <a:latin typeface="Poppins Italics"/>
                <a:ea typeface="Poppins Italics"/>
                <a:cs typeface="Poppins Italics"/>
                <a:sym typeface="Poppins Italics"/>
              </a:rPr>
              <a:t>La cotisation est une et indivisible. Une seule adhésion est demandée par famille. Cependant, l’adhésion étant nominative, c’est le payeur qui est la personne reconnue comme adhérent et qui peut voter.</a:t>
            </a:r>
          </a:p>
        </p:txBody>
      </p:sp>
    </p:spTree>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394390">
            <a:off x="14668747" y="-3455451"/>
            <a:ext cx="10454404" cy="7622211"/>
          </a:xfrm>
          <a:custGeom>
            <a:avLst/>
            <a:gdLst/>
            <a:ahLst/>
            <a:cxnLst/>
            <a:rect l="l" t="t" r="r" b="b"/>
            <a:pathLst>
              <a:path w="10454404" h="7622211">
                <a:moveTo>
                  <a:pt x="0" y="0"/>
                </a:moveTo>
                <a:lnTo>
                  <a:pt x="10454405" y="0"/>
                </a:lnTo>
                <a:lnTo>
                  <a:pt x="10454405" y="7622211"/>
                </a:lnTo>
                <a:lnTo>
                  <a:pt x="0" y="76222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3" name="Freeform 3"/>
          <p:cNvSpPr/>
          <p:nvPr/>
        </p:nvSpPr>
        <p:spPr>
          <a:xfrm rot="-1053307">
            <a:off x="16643764" y="-590797"/>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4" name="Freeform 4"/>
          <p:cNvSpPr/>
          <p:nvPr/>
        </p:nvSpPr>
        <p:spPr>
          <a:xfrm rot="-6619857">
            <a:off x="-6820624" y="4405145"/>
            <a:ext cx="9865950" cy="7193175"/>
          </a:xfrm>
          <a:custGeom>
            <a:avLst/>
            <a:gdLst/>
            <a:ahLst/>
            <a:cxnLst/>
            <a:rect l="l" t="t" r="r" b="b"/>
            <a:pathLst>
              <a:path w="9865950" h="7193175">
                <a:moveTo>
                  <a:pt x="0" y="0"/>
                </a:moveTo>
                <a:lnTo>
                  <a:pt x="9865950" y="0"/>
                </a:lnTo>
                <a:lnTo>
                  <a:pt x="9865950" y="7193174"/>
                </a:lnTo>
                <a:lnTo>
                  <a:pt x="0" y="719317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FR"/>
          </a:p>
        </p:txBody>
      </p:sp>
      <p:sp>
        <p:nvSpPr>
          <p:cNvPr id="5" name="Freeform 5"/>
          <p:cNvSpPr/>
          <p:nvPr/>
        </p:nvSpPr>
        <p:spPr>
          <a:xfrm rot="-3409206">
            <a:off x="-8876379" y="-2857648"/>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6" name="TextBox 6"/>
          <p:cNvSpPr txBox="1"/>
          <p:nvPr/>
        </p:nvSpPr>
        <p:spPr>
          <a:xfrm>
            <a:off x="5680249" y="867263"/>
            <a:ext cx="6927503" cy="651510"/>
          </a:xfrm>
          <a:prstGeom prst="rect">
            <a:avLst/>
          </a:prstGeom>
        </p:spPr>
        <p:txBody>
          <a:bodyPr lIns="0" tIns="0" rIns="0" bIns="0" rtlCol="0" anchor="t">
            <a:spAutoFit/>
          </a:bodyPr>
          <a:lstStyle/>
          <a:p>
            <a:pPr algn="ctr">
              <a:lnSpc>
                <a:spcPts val="5040"/>
              </a:lnSpc>
            </a:pPr>
            <a:r>
              <a:rPr lang="en-US" sz="3600" b="1">
                <a:solidFill>
                  <a:srgbClr val="173D76"/>
                </a:solidFill>
                <a:latin typeface="Poppins Bold"/>
                <a:ea typeface="Poppins Bold"/>
                <a:cs typeface="Poppins Bold"/>
                <a:sym typeface="Poppins Bold"/>
              </a:rPr>
              <a:t>LE BUDGET DE L’ANNÉE À VENIR</a:t>
            </a:r>
          </a:p>
        </p:txBody>
      </p:sp>
      <p:sp>
        <p:nvSpPr>
          <p:cNvPr id="7" name="AutoShape 7"/>
          <p:cNvSpPr/>
          <p:nvPr/>
        </p:nvSpPr>
        <p:spPr>
          <a:xfrm flipH="1">
            <a:off x="5680249" y="1528298"/>
            <a:ext cx="6927503" cy="0"/>
          </a:xfrm>
          <a:prstGeom prst="line">
            <a:avLst/>
          </a:prstGeom>
          <a:ln w="19050" cap="flat">
            <a:solidFill>
              <a:srgbClr val="CE007F"/>
            </a:solidFill>
            <a:prstDash val="solid"/>
            <a:headEnd type="none" w="sm" len="sm"/>
            <a:tailEnd type="none" w="sm" len="sm"/>
          </a:ln>
        </p:spPr>
        <p:txBody>
          <a:bodyPr/>
          <a:lstStyle/>
          <a:p>
            <a:endParaRPr lang="fr-FR"/>
          </a:p>
        </p:txBody>
      </p:sp>
      <p:sp>
        <p:nvSpPr>
          <p:cNvPr id="8" name="TextBox 8"/>
          <p:cNvSpPr txBox="1"/>
          <p:nvPr/>
        </p:nvSpPr>
        <p:spPr>
          <a:xfrm>
            <a:off x="17497883" y="9394438"/>
            <a:ext cx="360238" cy="509905"/>
          </a:xfrm>
          <a:prstGeom prst="rect">
            <a:avLst/>
          </a:prstGeom>
        </p:spPr>
        <p:txBody>
          <a:bodyPr lIns="0" tIns="0" rIns="0" bIns="0" rtlCol="0" anchor="t">
            <a:spAutoFit/>
          </a:bodyPr>
          <a:lstStyle/>
          <a:p>
            <a:pPr algn="ctr">
              <a:lnSpc>
                <a:spcPts val="3919"/>
              </a:lnSpc>
              <a:spcBef>
                <a:spcPct val="0"/>
              </a:spcBef>
            </a:pPr>
            <a:r>
              <a:rPr lang="en-US" sz="2799" b="1">
                <a:solidFill>
                  <a:srgbClr val="CE007F"/>
                </a:solidFill>
                <a:latin typeface="Poppins Bold"/>
                <a:ea typeface="Poppins Bold"/>
                <a:cs typeface="Poppins Bold"/>
                <a:sym typeface="Poppins Bold"/>
              </a:rPr>
              <a:t>16</a:t>
            </a:r>
          </a:p>
        </p:txBody>
      </p:sp>
      <p:graphicFrame>
        <p:nvGraphicFramePr>
          <p:cNvPr id="9" name="Table 9"/>
          <p:cNvGraphicFramePr>
            <a:graphicFrameLocks noGrp="1"/>
          </p:cNvGraphicFramePr>
          <p:nvPr/>
        </p:nvGraphicFramePr>
        <p:xfrm>
          <a:off x="3776881" y="3514180"/>
          <a:ext cx="10734239" cy="2945622"/>
        </p:xfrm>
        <a:graphic>
          <a:graphicData uri="http://schemas.openxmlformats.org/drawingml/2006/table">
            <a:tbl>
              <a:tblPr/>
              <a:tblGrid>
                <a:gridCol w="1771337">
                  <a:extLst>
                    <a:ext uri="{9D8B030D-6E8A-4147-A177-3AD203B41FA5}">
                      <a16:colId xmlns:a16="http://schemas.microsoft.com/office/drawing/2014/main" val="20000"/>
                    </a:ext>
                  </a:extLst>
                </a:gridCol>
                <a:gridCol w="4352130">
                  <a:extLst>
                    <a:ext uri="{9D8B030D-6E8A-4147-A177-3AD203B41FA5}">
                      <a16:colId xmlns:a16="http://schemas.microsoft.com/office/drawing/2014/main" val="20001"/>
                    </a:ext>
                  </a:extLst>
                </a:gridCol>
                <a:gridCol w="4610772">
                  <a:extLst>
                    <a:ext uri="{9D8B030D-6E8A-4147-A177-3AD203B41FA5}">
                      <a16:colId xmlns:a16="http://schemas.microsoft.com/office/drawing/2014/main" val="20002"/>
                    </a:ext>
                  </a:extLst>
                </a:gridCol>
              </a:tblGrid>
              <a:tr h="590759">
                <a:tc>
                  <a:txBody>
                    <a:bodyPr/>
                    <a:lstStyle/>
                    <a:p>
                      <a:pPr algn="ctr">
                        <a:lnSpc>
                          <a:spcPts val="1400"/>
                        </a:lnSpc>
                        <a:defRPr/>
                      </a:pPr>
                      <a:r>
                        <a:rPr lang="en-US" sz="1000" b="1">
                          <a:solidFill>
                            <a:srgbClr val="FFFFFF"/>
                          </a:solidFill>
                          <a:latin typeface="Poppins Bold"/>
                          <a:ea typeface="Poppins Bold"/>
                          <a:cs typeface="Poppins Bold"/>
                          <a:sym typeface="Poppins Bold"/>
                        </a:rPr>
                        <a:t>XXXXX</a:t>
                      </a:r>
                      <a:endParaRPr lang="en-US" sz="1100"/>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E007F"/>
                    </a:solidFill>
                  </a:tcPr>
                </a:tc>
                <a:tc>
                  <a:txBody>
                    <a:bodyPr/>
                    <a:lstStyle/>
                    <a:p>
                      <a:pPr algn="ctr">
                        <a:lnSpc>
                          <a:spcPts val="1400"/>
                        </a:lnSpc>
                        <a:defRPr/>
                      </a:pPr>
                      <a:r>
                        <a:rPr lang="en-US" sz="1000" b="1">
                          <a:solidFill>
                            <a:srgbClr val="FFFFFF"/>
                          </a:solidFill>
                          <a:latin typeface="Poppins Bold"/>
                          <a:ea typeface="Poppins Bold"/>
                          <a:cs typeface="Poppins Bold"/>
                          <a:sym typeface="Poppins Bold"/>
                        </a:rPr>
                        <a:t>XXXXX</a:t>
                      </a:r>
                      <a:endParaRPr lang="en-US" sz="1100"/>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E007F"/>
                    </a:solidFill>
                  </a:tcPr>
                </a:tc>
                <a:tc>
                  <a:txBody>
                    <a:bodyPr/>
                    <a:lstStyle/>
                    <a:p>
                      <a:pPr algn="ctr">
                        <a:lnSpc>
                          <a:spcPts val="1400"/>
                        </a:lnSpc>
                        <a:defRPr/>
                      </a:pPr>
                      <a:r>
                        <a:rPr lang="en-US" sz="1000" b="1">
                          <a:solidFill>
                            <a:srgbClr val="FFFFFF"/>
                          </a:solidFill>
                          <a:latin typeface="Poppins Bold"/>
                          <a:ea typeface="Poppins Bold"/>
                          <a:cs typeface="Poppins Bold"/>
                          <a:sym typeface="Poppins Bold"/>
                        </a:rPr>
                        <a:t>XXXXX</a:t>
                      </a:r>
                      <a:endParaRPr lang="en-US" sz="1100"/>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E007F"/>
                    </a:solidFill>
                  </a:tcPr>
                </a:tc>
                <a:extLst>
                  <a:ext uri="{0D108BD9-81ED-4DB2-BD59-A6C34878D82A}">
                    <a16:rowId xmlns:a16="http://schemas.microsoft.com/office/drawing/2014/main" val="10000"/>
                  </a:ext>
                </a:extLst>
              </a:tr>
              <a:tr h="685891">
                <a:tc>
                  <a:txBody>
                    <a:bodyPr/>
                    <a:lstStyle/>
                    <a:p>
                      <a:pPr algn="ctr">
                        <a:lnSpc>
                          <a:spcPts val="1400"/>
                        </a:lnSpc>
                        <a:defRPr/>
                      </a:pPr>
                      <a:r>
                        <a:rPr lang="en-US" sz="1000">
                          <a:solidFill>
                            <a:srgbClr val="000000"/>
                          </a:solidFill>
                          <a:latin typeface="Poppins"/>
                          <a:ea typeface="Poppins"/>
                          <a:cs typeface="Poppins"/>
                          <a:sym typeface="Poppins"/>
                        </a:rPr>
                        <a:t>xxxxxx</a:t>
                      </a:r>
                      <a:endParaRPr lang="en-US" sz="1100"/>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a:solidFill>
                            <a:srgbClr val="000000"/>
                          </a:solidFill>
                          <a:latin typeface="Poppins"/>
                          <a:ea typeface="Poppins"/>
                          <a:cs typeface="Poppins"/>
                          <a:sym typeface="Poppins"/>
                        </a:rPr>
                        <a:t>xxxxxxx</a:t>
                      </a:r>
                      <a:endParaRPr lang="en-US" sz="1100"/>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a:solidFill>
                            <a:srgbClr val="000000"/>
                          </a:solidFill>
                          <a:latin typeface="Poppins"/>
                          <a:ea typeface="Poppins"/>
                          <a:cs typeface="Poppins"/>
                          <a:sym typeface="Poppins"/>
                        </a:rPr>
                        <a:t>xxxxxx</a:t>
                      </a:r>
                      <a:endParaRPr lang="en-US" sz="1100"/>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90759">
                <a:tc>
                  <a:txBody>
                    <a:bodyPr/>
                    <a:lstStyle/>
                    <a:p>
                      <a:pPr algn="ctr">
                        <a:lnSpc>
                          <a:spcPts val="1400"/>
                        </a:lnSpc>
                        <a:defRPr/>
                      </a:pPr>
                      <a:r>
                        <a:rPr lang="en-US" sz="1000">
                          <a:solidFill>
                            <a:srgbClr val="000000"/>
                          </a:solidFill>
                          <a:latin typeface="Poppins"/>
                          <a:ea typeface="Poppins"/>
                          <a:cs typeface="Poppins"/>
                          <a:sym typeface="Poppins"/>
                        </a:rPr>
                        <a:t>xxxxxx</a:t>
                      </a:r>
                      <a:endParaRPr lang="en-US" sz="1100"/>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a:solidFill>
                            <a:srgbClr val="000000"/>
                          </a:solidFill>
                          <a:latin typeface="Poppins"/>
                          <a:ea typeface="Poppins"/>
                          <a:cs typeface="Poppins"/>
                          <a:sym typeface="Poppins"/>
                        </a:rPr>
                        <a:t>xxxxxxx</a:t>
                      </a:r>
                      <a:endParaRPr lang="en-US" sz="1100"/>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a:solidFill>
                            <a:srgbClr val="000000"/>
                          </a:solidFill>
                          <a:latin typeface="Poppins"/>
                          <a:ea typeface="Poppins"/>
                          <a:cs typeface="Poppins"/>
                          <a:sym typeface="Poppins"/>
                        </a:rPr>
                        <a:t>xxxxxxx</a:t>
                      </a:r>
                      <a:endParaRPr lang="en-US" sz="1100"/>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06364">
                <a:tc>
                  <a:txBody>
                    <a:bodyPr/>
                    <a:lstStyle/>
                    <a:p>
                      <a:pPr algn="ctr">
                        <a:lnSpc>
                          <a:spcPts val="1400"/>
                        </a:lnSpc>
                        <a:defRPr/>
                      </a:pPr>
                      <a:r>
                        <a:rPr lang="en-US" sz="1000">
                          <a:solidFill>
                            <a:srgbClr val="000000"/>
                          </a:solidFill>
                          <a:latin typeface="Poppins"/>
                          <a:ea typeface="Poppins"/>
                          <a:cs typeface="Poppins"/>
                          <a:sym typeface="Poppins"/>
                        </a:rPr>
                        <a:t>xxxxxx</a:t>
                      </a:r>
                      <a:endParaRPr lang="en-US" sz="1100"/>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a:solidFill>
                            <a:srgbClr val="000000"/>
                          </a:solidFill>
                          <a:latin typeface="Poppins"/>
                          <a:ea typeface="Poppins"/>
                          <a:cs typeface="Poppins"/>
                          <a:sym typeface="Poppins"/>
                        </a:rPr>
                        <a:t>xxxxxxx</a:t>
                      </a:r>
                      <a:endParaRPr lang="en-US" sz="1100"/>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a:solidFill>
                            <a:srgbClr val="000000"/>
                          </a:solidFill>
                          <a:latin typeface="Poppins"/>
                          <a:ea typeface="Poppins"/>
                          <a:cs typeface="Poppins"/>
                          <a:sym typeface="Poppins"/>
                        </a:rPr>
                        <a:t>xxxxxxx</a:t>
                      </a:r>
                      <a:endParaRPr lang="en-US" sz="1100"/>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71849">
                <a:tc>
                  <a:txBody>
                    <a:bodyPr/>
                    <a:lstStyle/>
                    <a:p>
                      <a:pPr algn="ctr">
                        <a:lnSpc>
                          <a:spcPts val="1400"/>
                        </a:lnSpc>
                        <a:defRPr/>
                      </a:pPr>
                      <a:r>
                        <a:rPr lang="en-US" sz="1000">
                          <a:solidFill>
                            <a:srgbClr val="000000"/>
                          </a:solidFill>
                          <a:latin typeface="Poppins"/>
                          <a:ea typeface="Poppins"/>
                          <a:cs typeface="Poppins"/>
                          <a:sym typeface="Poppins"/>
                        </a:rPr>
                        <a:t>xxxxxx</a:t>
                      </a:r>
                      <a:endParaRPr lang="en-US" sz="1100"/>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a:solidFill>
                            <a:srgbClr val="000000"/>
                          </a:solidFill>
                          <a:latin typeface="Poppins"/>
                          <a:ea typeface="Poppins"/>
                          <a:cs typeface="Poppins"/>
                          <a:sym typeface="Poppins"/>
                        </a:rPr>
                        <a:t>xxxxxxx</a:t>
                      </a:r>
                      <a:endParaRPr lang="en-US" sz="1100"/>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a:solidFill>
                            <a:srgbClr val="000000"/>
                          </a:solidFill>
                          <a:latin typeface="Poppins"/>
                          <a:ea typeface="Poppins"/>
                          <a:cs typeface="Poppins"/>
                          <a:sym typeface="Poppins"/>
                        </a:rPr>
                        <a:t>xxxxxx</a:t>
                      </a:r>
                      <a:endParaRPr lang="en-US" sz="1100"/>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extLst>
    <p:ext uri="{6950BFC3-D8DA-4A85-94F7-54DA5524770B}">
      <p188:commentRel xmlns:p188="http://schemas.microsoft.com/office/powerpoint/2018/8/main" r:id="rId2"/>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394390">
            <a:off x="14668747" y="-3455451"/>
            <a:ext cx="10454404" cy="7622211"/>
          </a:xfrm>
          <a:custGeom>
            <a:avLst/>
            <a:gdLst/>
            <a:ahLst/>
            <a:cxnLst/>
            <a:rect l="l" t="t" r="r" b="b"/>
            <a:pathLst>
              <a:path w="10454404" h="7622211">
                <a:moveTo>
                  <a:pt x="0" y="0"/>
                </a:moveTo>
                <a:lnTo>
                  <a:pt x="10454405" y="0"/>
                </a:lnTo>
                <a:lnTo>
                  <a:pt x="10454405" y="7622211"/>
                </a:lnTo>
                <a:lnTo>
                  <a:pt x="0" y="76222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3" name="Freeform 3"/>
          <p:cNvSpPr/>
          <p:nvPr/>
        </p:nvSpPr>
        <p:spPr>
          <a:xfrm rot="-1053307">
            <a:off x="16643764" y="-590797"/>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4" name="Freeform 4"/>
          <p:cNvSpPr/>
          <p:nvPr/>
        </p:nvSpPr>
        <p:spPr>
          <a:xfrm rot="-6619857">
            <a:off x="-6820624" y="4405145"/>
            <a:ext cx="9865950" cy="7193175"/>
          </a:xfrm>
          <a:custGeom>
            <a:avLst/>
            <a:gdLst/>
            <a:ahLst/>
            <a:cxnLst/>
            <a:rect l="l" t="t" r="r" b="b"/>
            <a:pathLst>
              <a:path w="9865950" h="7193175">
                <a:moveTo>
                  <a:pt x="0" y="0"/>
                </a:moveTo>
                <a:lnTo>
                  <a:pt x="9865950" y="0"/>
                </a:lnTo>
                <a:lnTo>
                  <a:pt x="9865950" y="7193174"/>
                </a:lnTo>
                <a:lnTo>
                  <a:pt x="0" y="719317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FR"/>
          </a:p>
        </p:txBody>
      </p:sp>
      <p:sp>
        <p:nvSpPr>
          <p:cNvPr id="5" name="Freeform 5"/>
          <p:cNvSpPr/>
          <p:nvPr/>
        </p:nvSpPr>
        <p:spPr>
          <a:xfrm rot="-3409206">
            <a:off x="-8876379" y="-2857648"/>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6" name="TextBox 6"/>
          <p:cNvSpPr txBox="1"/>
          <p:nvPr/>
        </p:nvSpPr>
        <p:spPr>
          <a:xfrm>
            <a:off x="6969323" y="867263"/>
            <a:ext cx="4349353" cy="651510"/>
          </a:xfrm>
          <a:prstGeom prst="rect">
            <a:avLst/>
          </a:prstGeom>
        </p:spPr>
        <p:txBody>
          <a:bodyPr lIns="0" tIns="0" rIns="0" bIns="0" rtlCol="0" anchor="t">
            <a:spAutoFit/>
          </a:bodyPr>
          <a:lstStyle/>
          <a:p>
            <a:pPr algn="ctr">
              <a:lnSpc>
                <a:spcPts val="5040"/>
              </a:lnSpc>
            </a:pPr>
            <a:r>
              <a:rPr lang="en-US" sz="3600" b="1" dirty="0">
                <a:solidFill>
                  <a:srgbClr val="173D76"/>
                </a:solidFill>
                <a:latin typeface="Poppins Bold"/>
                <a:ea typeface="Poppins Bold"/>
                <a:cs typeface="Poppins Bold"/>
                <a:sym typeface="Poppins Bold"/>
              </a:rPr>
              <a:t>LES DÉLIBÉRATIONS</a:t>
            </a:r>
          </a:p>
        </p:txBody>
      </p:sp>
      <p:sp>
        <p:nvSpPr>
          <p:cNvPr id="7" name="AutoShape 7"/>
          <p:cNvSpPr/>
          <p:nvPr/>
        </p:nvSpPr>
        <p:spPr>
          <a:xfrm flipH="1">
            <a:off x="6969323" y="1528298"/>
            <a:ext cx="4349353" cy="0"/>
          </a:xfrm>
          <a:prstGeom prst="line">
            <a:avLst/>
          </a:prstGeom>
          <a:ln w="19050" cap="flat">
            <a:solidFill>
              <a:srgbClr val="CE007F"/>
            </a:solidFill>
            <a:prstDash val="solid"/>
            <a:headEnd type="none" w="sm" len="sm"/>
            <a:tailEnd type="none" w="sm" len="sm"/>
          </a:ln>
        </p:spPr>
        <p:txBody>
          <a:bodyPr/>
          <a:lstStyle/>
          <a:p>
            <a:endParaRPr lang="fr-FR"/>
          </a:p>
        </p:txBody>
      </p:sp>
      <p:sp>
        <p:nvSpPr>
          <p:cNvPr id="8" name="TextBox 8"/>
          <p:cNvSpPr txBox="1"/>
          <p:nvPr/>
        </p:nvSpPr>
        <p:spPr>
          <a:xfrm>
            <a:off x="17516040" y="9394438"/>
            <a:ext cx="323924" cy="509905"/>
          </a:xfrm>
          <a:prstGeom prst="rect">
            <a:avLst/>
          </a:prstGeom>
        </p:spPr>
        <p:txBody>
          <a:bodyPr lIns="0" tIns="0" rIns="0" bIns="0" rtlCol="0" anchor="t">
            <a:spAutoFit/>
          </a:bodyPr>
          <a:lstStyle/>
          <a:p>
            <a:pPr algn="ctr">
              <a:lnSpc>
                <a:spcPts val="3919"/>
              </a:lnSpc>
              <a:spcBef>
                <a:spcPct val="0"/>
              </a:spcBef>
            </a:pPr>
            <a:r>
              <a:rPr lang="en-US" sz="2799" b="1" dirty="0">
                <a:solidFill>
                  <a:srgbClr val="CE007F"/>
                </a:solidFill>
                <a:latin typeface="Poppins Bold"/>
                <a:ea typeface="Poppins Bold"/>
                <a:cs typeface="Poppins Bold"/>
                <a:sym typeface="Poppins Bold"/>
              </a:rPr>
              <a:t>17</a:t>
            </a:r>
          </a:p>
        </p:txBody>
      </p:sp>
      <p:graphicFrame>
        <p:nvGraphicFramePr>
          <p:cNvPr id="9" name="Table 9"/>
          <p:cNvGraphicFramePr>
            <a:graphicFrameLocks noGrp="1"/>
          </p:cNvGraphicFramePr>
          <p:nvPr>
            <p:extLst>
              <p:ext uri="{D42A27DB-BD31-4B8C-83A1-F6EECF244321}">
                <p14:modId xmlns:p14="http://schemas.microsoft.com/office/powerpoint/2010/main" val="49612910"/>
              </p:ext>
            </p:extLst>
          </p:nvPr>
        </p:nvGraphicFramePr>
        <p:xfrm>
          <a:off x="3776881" y="3514180"/>
          <a:ext cx="10734238" cy="3515619"/>
        </p:xfrm>
        <a:graphic>
          <a:graphicData uri="http://schemas.openxmlformats.org/drawingml/2006/table">
            <a:tbl>
              <a:tblPr/>
              <a:tblGrid>
                <a:gridCol w="1239097">
                  <a:extLst>
                    <a:ext uri="{9D8B030D-6E8A-4147-A177-3AD203B41FA5}">
                      <a16:colId xmlns:a16="http://schemas.microsoft.com/office/drawing/2014/main" val="20000"/>
                    </a:ext>
                  </a:extLst>
                </a:gridCol>
                <a:gridCol w="3044429">
                  <a:extLst>
                    <a:ext uri="{9D8B030D-6E8A-4147-A177-3AD203B41FA5}">
                      <a16:colId xmlns:a16="http://schemas.microsoft.com/office/drawing/2014/main" val="20001"/>
                    </a:ext>
                  </a:extLst>
                </a:gridCol>
                <a:gridCol w="3225356">
                  <a:extLst>
                    <a:ext uri="{9D8B030D-6E8A-4147-A177-3AD203B41FA5}">
                      <a16:colId xmlns:a16="http://schemas.microsoft.com/office/drawing/2014/main" val="20002"/>
                    </a:ext>
                  </a:extLst>
                </a:gridCol>
                <a:gridCol w="3225356">
                  <a:extLst>
                    <a:ext uri="{9D8B030D-6E8A-4147-A177-3AD203B41FA5}">
                      <a16:colId xmlns:a16="http://schemas.microsoft.com/office/drawing/2014/main" val="20003"/>
                    </a:ext>
                  </a:extLst>
                </a:gridCol>
              </a:tblGrid>
              <a:tr h="590448">
                <a:tc>
                  <a:txBody>
                    <a:bodyPr/>
                    <a:lstStyle/>
                    <a:p>
                      <a:pPr algn="ctr">
                        <a:lnSpc>
                          <a:spcPts val="1400"/>
                        </a:lnSpc>
                        <a:defRPr/>
                      </a:pPr>
                      <a:endParaRPr lang="en-US" sz="1100"/>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E007F"/>
                    </a:solidFill>
                  </a:tcPr>
                </a:tc>
                <a:tc>
                  <a:txBody>
                    <a:bodyPr/>
                    <a:lstStyle/>
                    <a:p>
                      <a:pPr algn="ctr">
                        <a:lnSpc>
                          <a:spcPts val="1400"/>
                        </a:lnSpc>
                        <a:defRPr/>
                      </a:pPr>
                      <a:r>
                        <a:rPr lang="en-US" sz="1000" b="1" dirty="0">
                          <a:solidFill>
                            <a:srgbClr val="FFFFFF"/>
                          </a:solidFill>
                          <a:latin typeface="Poppins Bold"/>
                          <a:ea typeface="Poppins Bold"/>
                          <a:cs typeface="Poppins Bold"/>
                          <a:sym typeface="Poppins Bold"/>
                        </a:rPr>
                        <a:t>Pour</a:t>
                      </a:r>
                      <a:endParaRPr lang="en-US" sz="1100" dirty="0"/>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E007F"/>
                    </a:solidFill>
                  </a:tcPr>
                </a:tc>
                <a:tc>
                  <a:txBody>
                    <a:bodyPr/>
                    <a:lstStyle/>
                    <a:p>
                      <a:pPr algn="ctr">
                        <a:lnSpc>
                          <a:spcPts val="1400"/>
                        </a:lnSpc>
                        <a:defRPr/>
                      </a:pPr>
                      <a:r>
                        <a:rPr lang="en-US" sz="1000" b="1" dirty="0">
                          <a:solidFill>
                            <a:srgbClr val="FFFFFF"/>
                          </a:solidFill>
                          <a:latin typeface="Poppins Bold"/>
                          <a:ea typeface="Poppins Bold"/>
                          <a:cs typeface="Poppins Bold"/>
                          <a:sym typeface="Poppins Bold"/>
                        </a:rPr>
                        <a:t>Contre</a:t>
                      </a:r>
                      <a:endParaRPr lang="en-US" sz="1100" dirty="0"/>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E007F"/>
                    </a:solidFill>
                  </a:tcPr>
                </a:tc>
                <a:tc>
                  <a:txBody>
                    <a:bodyPr/>
                    <a:lstStyle/>
                    <a:p>
                      <a:pPr algn="ctr">
                        <a:lnSpc>
                          <a:spcPts val="1400"/>
                        </a:lnSpc>
                        <a:defRPr/>
                      </a:pPr>
                      <a:r>
                        <a:rPr lang="en-US" sz="1000" b="1" dirty="0">
                          <a:solidFill>
                            <a:srgbClr val="FFFFFF"/>
                          </a:solidFill>
                          <a:latin typeface="Poppins Bold"/>
                          <a:ea typeface="Poppins Bold"/>
                          <a:cs typeface="Poppins Bold"/>
                          <a:sym typeface="Poppins Bold"/>
                        </a:rPr>
                        <a:t>Abstention</a:t>
                      </a:r>
                      <a:endParaRPr lang="en-US" sz="1100" dirty="0"/>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E007F"/>
                    </a:solidFill>
                  </a:tcPr>
                </a:tc>
                <a:extLst>
                  <a:ext uri="{0D108BD9-81ED-4DB2-BD59-A6C34878D82A}">
                    <a16:rowId xmlns:a16="http://schemas.microsoft.com/office/drawing/2014/main" val="10000"/>
                  </a:ext>
                </a:extLst>
              </a:tr>
              <a:tr h="685530">
                <a:tc>
                  <a:txBody>
                    <a:bodyPr/>
                    <a:lstStyle/>
                    <a:p>
                      <a:pPr algn="ctr">
                        <a:lnSpc>
                          <a:spcPts val="1400"/>
                        </a:lnSpc>
                        <a:defRPr/>
                      </a:pPr>
                      <a:r>
                        <a:rPr lang="en-US" sz="1000" dirty="0">
                          <a:solidFill>
                            <a:srgbClr val="000000"/>
                          </a:solidFill>
                          <a:latin typeface="Poppins"/>
                          <a:ea typeface="Poppins"/>
                          <a:cs typeface="Poppins"/>
                          <a:sym typeface="Poppins"/>
                        </a:rPr>
                        <a:t>rapport financier</a:t>
                      </a:r>
                      <a:endParaRPr lang="en-US" sz="1100" dirty="0"/>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dirty="0" err="1">
                          <a:solidFill>
                            <a:srgbClr val="000000"/>
                          </a:solidFill>
                          <a:latin typeface="Poppins"/>
                          <a:ea typeface="Poppins"/>
                          <a:cs typeface="Poppins"/>
                          <a:sym typeface="Poppins"/>
                        </a:rPr>
                        <a:t>xxxxxxx</a:t>
                      </a:r>
                      <a:endParaRPr lang="en-US" sz="1100" dirty="0" err="1"/>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dirty="0" err="1">
                          <a:solidFill>
                            <a:srgbClr val="000000"/>
                          </a:solidFill>
                          <a:latin typeface="Poppins"/>
                          <a:ea typeface="Poppins"/>
                          <a:cs typeface="Poppins"/>
                          <a:sym typeface="Poppins"/>
                        </a:rPr>
                        <a:t>xxxxxx</a:t>
                      </a:r>
                      <a:endParaRPr lang="en-US" sz="1100" dirty="0" err="1"/>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dirty="0" err="1">
                          <a:solidFill>
                            <a:srgbClr val="000000"/>
                          </a:solidFill>
                          <a:latin typeface="Poppins"/>
                          <a:ea typeface="Poppins"/>
                          <a:cs typeface="Poppins"/>
                          <a:sym typeface="Poppins"/>
                        </a:rPr>
                        <a:t>xxxxxx</a:t>
                      </a:r>
                      <a:endParaRPr lang="en-US" sz="1100" dirty="0" err="1"/>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90448">
                <a:tc>
                  <a:txBody>
                    <a:bodyPr/>
                    <a:lstStyle/>
                    <a:p>
                      <a:pPr algn="ctr">
                        <a:lnSpc>
                          <a:spcPts val="1400"/>
                        </a:lnSpc>
                        <a:defRPr/>
                      </a:pPr>
                      <a:r>
                        <a:rPr lang="en-US" sz="1000" dirty="0">
                          <a:solidFill>
                            <a:srgbClr val="000000"/>
                          </a:solidFill>
                          <a:latin typeface="Poppins"/>
                          <a:ea typeface="Poppins"/>
                          <a:cs typeface="Poppins"/>
                          <a:sym typeface="Poppins"/>
                        </a:rPr>
                        <a:t>orientations</a:t>
                      </a:r>
                      <a:endParaRPr lang="en-US" sz="1100" dirty="0"/>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dirty="0" err="1">
                          <a:solidFill>
                            <a:srgbClr val="000000"/>
                          </a:solidFill>
                          <a:latin typeface="Poppins"/>
                          <a:ea typeface="Poppins"/>
                          <a:cs typeface="Poppins"/>
                          <a:sym typeface="Poppins"/>
                        </a:rPr>
                        <a:t>xxxxxxx</a:t>
                      </a:r>
                      <a:endParaRPr lang="en-US" sz="1100" dirty="0" err="1"/>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dirty="0" err="1">
                          <a:solidFill>
                            <a:srgbClr val="000000"/>
                          </a:solidFill>
                          <a:latin typeface="Poppins"/>
                          <a:ea typeface="Poppins"/>
                          <a:cs typeface="Poppins"/>
                          <a:sym typeface="Poppins"/>
                        </a:rPr>
                        <a:t>xxxxxxx</a:t>
                      </a:r>
                      <a:endParaRPr lang="en-US" sz="1100" dirty="0" err="1"/>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dirty="0" err="1">
                          <a:solidFill>
                            <a:srgbClr val="000000"/>
                          </a:solidFill>
                          <a:latin typeface="Poppins"/>
                          <a:ea typeface="Poppins"/>
                          <a:cs typeface="Poppins"/>
                          <a:sym typeface="Poppins"/>
                        </a:rPr>
                        <a:t>xxxxxx</a:t>
                      </a:r>
                      <a:endParaRPr lang="en-US" sz="1100" dirty="0" err="1"/>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06097">
                <a:tc>
                  <a:txBody>
                    <a:bodyPr/>
                    <a:lstStyle/>
                    <a:p>
                      <a:pPr algn="ctr">
                        <a:lnSpc>
                          <a:spcPts val="1400"/>
                        </a:lnSpc>
                        <a:defRPr/>
                      </a:pPr>
                      <a:r>
                        <a:rPr lang="en-US" sz="1000" dirty="0" err="1">
                          <a:solidFill>
                            <a:srgbClr val="000000"/>
                          </a:solidFill>
                          <a:latin typeface="Poppins"/>
                          <a:ea typeface="Poppins"/>
                          <a:cs typeface="Poppins"/>
                          <a:sym typeface="Poppins"/>
                        </a:rPr>
                        <a:t>montant</a:t>
                      </a:r>
                      <a:r>
                        <a:rPr lang="en-US" sz="1000" dirty="0">
                          <a:solidFill>
                            <a:srgbClr val="000000"/>
                          </a:solidFill>
                          <a:latin typeface="Poppins"/>
                          <a:ea typeface="Poppins"/>
                          <a:cs typeface="Poppins"/>
                          <a:sym typeface="Poppins"/>
                        </a:rPr>
                        <a:t> de la </a:t>
                      </a:r>
                      <a:r>
                        <a:rPr lang="en-US" sz="1000" dirty="0" err="1">
                          <a:solidFill>
                            <a:srgbClr val="000000"/>
                          </a:solidFill>
                          <a:latin typeface="Poppins"/>
                          <a:ea typeface="Poppins"/>
                          <a:cs typeface="Poppins"/>
                          <a:sym typeface="Poppins"/>
                        </a:rPr>
                        <a:t>cotisation</a:t>
                      </a:r>
                      <a:endParaRPr lang="en-US" sz="1100" dirty="0" err="1"/>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dirty="0" err="1">
                          <a:solidFill>
                            <a:srgbClr val="000000"/>
                          </a:solidFill>
                          <a:latin typeface="Poppins"/>
                          <a:ea typeface="Poppins"/>
                          <a:cs typeface="Poppins"/>
                          <a:sym typeface="Poppins"/>
                        </a:rPr>
                        <a:t>xxxxxxx</a:t>
                      </a:r>
                      <a:endParaRPr lang="en-US" sz="1100" dirty="0" err="1"/>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dirty="0" err="1">
                          <a:solidFill>
                            <a:srgbClr val="000000"/>
                          </a:solidFill>
                          <a:latin typeface="Poppins"/>
                          <a:ea typeface="Poppins"/>
                          <a:cs typeface="Poppins"/>
                          <a:sym typeface="Poppins"/>
                        </a:rPr>
                        <a:t>xxxxxxx</a:t>
                      </a:r>
                      <a:endParaRPr lang="en-US" sz="1100" dirty="0" err="1"/>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dirty="0" err="1">
                          <a:solidFill>
                            <a:srgbClr val="000000"/>
                          </a:solidFill>
                          <a:latin typeface="Poppins"/>
                          <a:ea typeface="Poppins"/>
                          <a:cs typeface="Poppins"/>
                          <a:sym typeface="Poppins"/>
                        </a:rPr>
                        <a:t>xxxxxx</a:t>
                      </a:r>
                      <a:endParaRPr lang="en-US" sz="1100" dirty="0" err="1"/>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71548">
                <a:tc>
                  <a:txBody>
                    <a:bodyPr/>
                    <a:lstStyle/>
                    <a:p>
                      <a:pPr algn="ctr">
                        <a:lnSpc>
                          <a:spcPts val="1400"/>
                        </a:lnSpc>
                        <a:defRPr/>
                      </a:pPr>
                      <a:r>
                        <a:rPr lang="en-US" sz="1000" dirty="0">
                          <a:solidFill>
                            <a:srgbClr val="000000"/>
                          </a:solidFill>
                          <a:latin typeface="Poppins"/>
                          <a:ea typeface="Poppins"/>
                          <a:cs typeface="Poppins"/>
                          <a:sym typeface="Poppins"/>
                        </a:rPr>
                        <a:t>budget </a:t>
                      </a:r>
                      <a:r>
                        <a:rPr lang="en-US" sz="1000" dirty="0" err="1">
                          <a:solidFill>
                            <a:srgbClr val="000000"/>
                          </a:solidFill>
                          <a:latin typeface="Poppins"/>
                          <a:ea typeface="Poppins"/>
                          <a:cs typeface="Poppins"/>
                          <a:sym typeface="Poppins"/>
                        </a:rPr>
                        <a:t>prévisionnel</a:t>
                      </a:r>
                      <a:endParaRPr lang="en-US" sz="1100" dirty="0" err="1"/>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dirty="0" err="1">
                          <a:solidFill>
                            <a:srgbClr val="000000"/>
                          </a:solidFill>
                          <a:latin typeface="Poppins"/>
                          <a:ea typeface="Poppins"/>
                          <a:cs typeface="Poppins"/>
                          <a:sym typeface="Poppins"/>
                        </a:rPr>
                        <a:t>xxxxxxx</a:t>
                      </a:r>
                      <a:endParaRPr lang="en-US" sz="1100" dirty="0" err="1"/>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dirty="0" err="1">
                          <a:solidFill>
                            <a:srgbClr val="000000"/>
                          </a:solidFill>
                          <a:latin typeface="Poppins"/>
                          <a:ea typeface="Poppins"/>
                          <a:cs typeface="Poppins"/>
                          <a:sym typeface="Poppins"/>
                        </a:rPr>
                        <a:t>xxxxxx</a:t>
                      </a:r>
                      <a:endParaRPr lang="en-US" sz="1100" dirty="0" err="1"/>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dirty="0" err="1">
                          <a:solidFill>
                            <a:srgbClr val="000000"/>
                          </a:solidFill>
                          <a:latin typeface="Poppins"/>
                          <a:ea typeface="Poppins"/>
                          <a:cs typeface="Poppins"/>
                          <a:sym typeface="Poppins"/>
                        </a:rPr>
                        <a:t>xxxxxx</a:t>
                      </a:r>
                      <a:endParaRPr lang="en-US" sz="1100" dirty="0" err="1"/>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71548">
                <a:tc>
                  <a:txBody>
                    <a:bodyPr/>
                    <a:lstStyle/>
                    <a:p>
                      <a:pPr algn="ctr">
                        <a:lnSpc>
                          <a:spcPts val="1400"/>
                        </a:lnSpc>
                        <a:defRPr/>
                      </a:pPr>
                      <a:r>
                        <a:rPr lang="en-US" sz="1000" dirty="0" err="1">
                          <a:solidFill>
                            <a:srgbClr val="000000"/>
                          </a:solidFill>
                          <a:latin typeface="Poppins"/>
                          <a:ea typeface="Poppins"/>
                          <a:cs typeface="Poppins"/>
                          <a:sym typeface="Poppins"/>
                        </a:rPr>
                        <a:t>quitus</a:t>
                      </a:r>
                      <a:r>
                        <a:rPr lang="en-US" sz="1000" dirty="0">
                          <a:solidFill>
                            <a:srgbClr val="000000"/>
                          </a:solidFill>
                          <a:latin typeface="Poppins"/>
                          <a:ea typeface="Poppins"/>
                          <a:cs typeface="Poppins"/>
                          <a:sym typeface="Poppins"/>
                        </a:rPr>
                        <a:t> au Conseil </a:t>
                      </a:r>
                      <a:r>
                        <a:rPr lang="en-US" sz="1000" dirty="0" err="1">
                          <a:solidFill>
                            <a:srgbClr val="000000"/>
                          </a:solidFill>
                          <a:latin typeface="Poppins"/>
                          <a:ea typeface="Poppins"/>
                          <a:cs typeface="Poppins"/>
                          <a:sym typeface="Poppins"/>
                        </a:rPr>
                        <a:t>d’administration</a:t>
                      </a:r>
                      <a:r>
                        <a:rPr lang="en-US" sz="1000" dirty="0">
                          <a:solidFill>
                            <a:srgbClr val="000000"/>
                          </a:solidFill>
                          <a:latin typeface="Poppins"/>
                          <a:ea typeface="Poppins"/>
                          <a:cs typeface="Poppins"/>
                          <a:sym typeface="Poppins"/>
                        </a:rPr>
                        <a:t>*</a:t>
                      </a:r>
                      <a:endParaRPr lang="en-US" sz="1100" dirty="0"/>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79"/>
                        </a:lnSpc>
                        <a:defRPr/>
                      </a:pPr>
                      <a:r>
                        <a:rPr lang="en-US" sz="1200" dirty="0" err="1">
                          <a:solidFill>
                            <a:srgbClr val="000000"/>
                          </a:solidFill>
                          <a:latin typeface="Arimo"/>
                          <a:ea typeface="Arimo"/>
                          <a:cs typeface="Arimo"/>
                          <a:sym typeface="Arimo"/>
                        </a:rPr>
                        <a:t>xxxxxxx</a:t>
                      </a:r>
                      <a:endParaRPr lang="en-US" sz="1100" dirty="0" err="1"/>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79"/>
                        </a:lnSpc>
                        <a:defRPr/>
                      </a:pPr>
                      <a:r>
                        <a:rPr lang="en-US" sz="1200" dirty="0" err="1">
                          <a:solidFill>
                            <a:srgbClr val="000000"/>
                          </a:solidFill>
                          <a:latin typeface="Arimo"/>
                          <a:ea typeface="Arimo"/>
                          <a:cs typeface="Arimo"/>
                          <a:sym typeface="Arimo"/>
                        </a:rPr>
                        <a:t>xxxxxxx</a:t>
                      </a:r>
                      <a:endParaRPr lang="en-US" sz="1100" dirty="0" err="1"/>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79"/>
                        </a:lnSpc>
                        <a:defRPr/>
                      </a:pPr>
                      <a:r>
                        <a:rPr lang="en-US" sz="1200" dirty="0" err="1">
                          <a:solidFill>
                            <a:srgbClr val="000000"/>
                          </a:solidFill>
                          <a:latin typeface="Arimo"/>
                          <a:ea typeface="Arimo"/>
                          <a:cs typeface="Arimo"/>
                          <a:sym typeface="Arimo"/>
                        </a:rPr>
                        <a:t>xxxxxxx</a:t>
                      </a:r>
                      <a:endParaRPr lang="en-US" sz="1100" dirty="0" err="1"/>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extLst>
    <p:ext uri="{6950BFC3-D8DA-4A85-94F7-54DA5524770B}">
      <p188:commentRel xmlns:p188="http://schemas.microsoft.com/office/powerpoint/2018/8/main" r:id="rId2"/>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394390">
            <a:off x="14668747" y="-3455451"/>
            <a:ext cx="10454404" cy="7622211"/>
          </a:xfrm>
          <a:custGeom>
            <a:avLst/>
            <a:gdLst/>
            <a:ahLst/>
            <a:cxnLst/>
            <a:rect l="l" t="t" r="r" b="b"/>
            <a:pathLst>
              <a:path w="10454404" h="7622211">
                <a:moveTo>
                  <a:pt x="0" y="0"/>
                </a:moveTo>
                <a:lnTo>
                  <a:pt x="10454405" y="0"/>
                </a:lnTo>
                <a:lnTo>
                  <a:pt x="10454405" y="7622211"/>
                </a:lnTo>
                <a:lnTo>
                  <a:pt x="0" y="76222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Freeform 3"/>
          <p:cNvSpPr/>
          <p:nvPr/>
        </p:nvSpPr>
        <p:spPr>
          <a:xfrm rot="-1053307">
            <a:off x="16643764" y="-590797"/>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4" name="Freeform 4"/>
          <p:cNvSpPr/>
          <p:nvPr/>
        </p:nvSpPr>
        <p:spPr>
          <a:xfrm rot="-6619857">
            <a:off x="-6820624" y="4405145"/>
            <a:ext cx="9865950" cy="7193175"/>
          </a:xfrm>
          <a:custGeom>
            <a:avLst/>
            <a:gdLst/>
            <a:ahLst/>
            <a:cxnLst/>
            <a:rect l="l" t="t" r="r" b="b"/>
            <a:pathLst>
              <a:path w="9865950" h="7193175">
                <a:moveTo>
                  <a:pt x="0" y="0"/>
                </a:moveTo>
                <a:lnTo>
                  <a:pt x="9865950" y="0"/>
                </a:lnTo>
                <a:lnTo>
                  <a:pt x="9865950" y="7193174"/>
                </a:lnTo>
                <a:lnTo>
                  <a:pt x="0" y="719317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5" name="Freeform 5"/>
          <p:cNvSpPr/>
          <p:nvPr/>
        </p:nvSpPr>
        <p:spPr>
          <a:xfrm rot="-3409206">
            <a:off x="-8876379" y="-2857648"/>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grpSp>
        <p:nvGrpSpPr>
          <p:cNvPr id="6" name="Group 6"/>
          <p:cNvGrpSpPr/>
          <p:nvPr/>
        </p:nvGrpSpPr>
        <p:grpSpPr>
          <a:xfrm>
            <a:off x="1028700" y="3725704"/>
            <a:ext cx="17385023" cy="7820656"/>
            <a:chOff x="83820" y="1018540"/>
            <a:chExt cx="19926138" cy="8963778"/>
          </a:xfrm>
        </p:grpSpPr>
        <p:sp>
          <p:nvSpPr>
            <p:cNvPr id="7" name="Freeform 7"/>
            <p:cNvSpPr/>
            <p:nvPr/>
          </p:nvSpPr>
          <p:spPr>
            <a:xfrm>
              <a:off x="0" y="0"/>
              <a:ext cx="19881853" cy="9112090"/>
            </a:xfrm>
            <a:custGeom>
              <a:avLst/>
              <a:gdLst/>
              <a:ahLst/>
              <a:cxnLst/>
              <a:rect l="l" t="t" r="r" b="b"/>
              <a:pathLst>
                <a:path w="19881853" h="9112090">
                  <a:moveTo>
                    <a:pt x="5761197" y="791210"/>
                  </a:moveTo>
                  <a:cubicBezTo>
                    <a:pt x="2321775" y="1731432"/>
                    <a:pt x="0" y="3173492"/>
                    <a:pt x="124581" y="5366422"/>
                  </a:cubicBezTo>
                  <a:cubicBezTo>
                    <a:pt x="161460" y="5844939"/>
                    <a:pt x="343912" y="6324541"/>
                    <a:pt x="743755" y="6747719"/>
                  </a:cubicBezTo>
                  <a:cubicBezTo>
                    <a:pt x="1756948" y="7820855"/>
                    <a:pt x="3959965" y="8352540"/>
                    <a:pt x="6062050" y="8653104"/>
                  </a:cubicBezTo>
                  <a:cubicBezTo>
                    <a:pt x="8237893" y="8964520"/>
                    <a:pt x="10534076" y="9112090"/>
                    <a:pt x="12731270" y="8853843"/>
                  </a:cubicBezTo>
                  <a:cubicBezTo>
                    <a:pt x="14928464" y="8594511"/>
                    <a:pt x="17024725" y="7887044"/>
                    <a:pt x="18133027" y="6795462"/>
                  </a:cubicBezTo>
                  <a:cubicBezTo>
                    <a:pt x="19881853" y="5074538"/>
                    <a:pt x="18670681" y="2710167"/>
                    <a:pt x="15867900" y="1499227"/>
                  </a:cubicBezTo>
                  <a:cubicBezTo>
                    <a:pt x="13065119" y="163830"/>
                    <a:pt x="9089985" y="0"/>
                    <a:pt x="5761197" y="791210"/>
                  </a:cubicBezTo>
                </a:path>
              </a:pathLst>
            </a:custGeom>
            <a:blipFill>
              <a:blip r:embed="rId8" cstate="print">
                <a:extLst>
                  <a:ext uri="{28A0092B-C50C-407E-A947-70E740481C1C}">
                    <a14:useLocalDpi xmlns:a14="http://schemas.microsoft.com/office/drawing/2010/main" val="0"/>
                  </a:ext>
                </a:extLst>
              </a:blip>
              <a:stretch>
                <a:fillRect/>
              </a:stretch>
            </a:blipFill>
          </p:spPr>
          <p:txBody>
            <a:bodyPr/>
            <a:lstStyle/>
            <a:p>
              <a:endParaRPr lang="fr-FR"/>
            </a:p>
          </p:txBody>
        </p:sp>
      </p:grpSp>
      <p:sp>
        <p:nvSpPr>
          <p:cNvPr id="8" name="TextBox 8"/>
          <p:cNvSpPr txBox="1"/>
          <p:nvPr/>
        </p:nvSpPr>
        <p:spPr>
          <a:xfrm>
            <a:off x="17495948" y="9394438"/>
            <a:ext cx="364108" cy="509905"/>
          </a:xfrm>
          <a:prstGeom prst="rect">
            <a:avLst/>
          </a:prstGeom>
        </p:spPr>
        <p:txBody>
          <a:bodyPr lIns="0" tIns="0" rIns="0" bIns="0" rtlCol="0" anchor="t">
            <a:spAutoFit/>
          </a:bodyPr>
          <a:lstStyle/>
          <a:p>
            <a:pPr algn="ctr">
              <a:lnSpc>
                <a:spcPts val="3919"/>
              </a:lnSpc>
              <a:spcBef>
                <a:spcPct val="0"/>
              </a:spcBef>
            </a:pPr>
            <a:r>
              <a:rPr lang="en-US" sz="2799" b="1">
                <a:solidFill>
                  <a:srgbClr val="CE007F"/>
                </a:solidFill>
                <a:latin typeface="Poppins Bold"/>
                <a:ea typeface="Poppins Bold"/>
                <a:cs typeface="Poppins Bold"/>
                <a:sym typeface="Poppins Bold"/>
              </a:rPr>
              <a:t>18</a:t>
            </a:r>
          </a:p>
        </p:txBody>
      </p:sp>
      <p:sp>
        <p:nvSpPr>
          <p:cNvPr id="9" name="TextBox 9"/>
          <p:cNvSpPr txBox="1"/>
          <p:nvPr/>
        </p:nvSpPr>
        <p:spPr>
          <a:xfrm>
            <a:off x="5260330" y="1228626"/>
            <a:ext cx="7767340" cy="1288669"/>
          </a:xfrm>
          <a:prstGeom prst="rect">
            <a:avLst/>
          </a:prstGeom>
        </p:spPr>
        <p:txBody>
          <a:bodyPr lIns="0" tIns="0" rIns="0" bIns="0" rtlCol="0" anchor="t">
            <a:spAutoFit/>
          </a:bodyPr>
          <a:lstStyle/>
          <a:p>
            <a:pPr algn="ctr">
              <a:lnSpc>
                <a:spcPts val="4987"/>
              </a:lnSpc>
            </a:pPr>
            <a:r>
              <a:rPr lang="en-US" sz="4299" b="1">
                <a:solidFill>
                  <a:srgbClr val="173D76"/>
                </a:solidFill>
                <a:latin typeface="Poppins Bold"/>
                <a:ea typeface="Poppins Bold"/>
                <a:cs typeface="Poppins Bold"/>
                <a:sym typeface="Poppins Bold"/>
              </a:rPr>
              <a:t>RENOUVELLEMENT DU</a:t>
            </a:r>
          </a:p>
          <a:p>
            <a:pPr algn="ctr">
              <a:lnSpc>
                <a:spcPts val="4987"/>
              </a:lnSpc>
            </a:pPr>
            <a:r>
              <a:rPr lang="en-US" sz="4299" b="1">
                <a:solidFill>
                  <a:srgbClr val="173D76"/>
                </a:solidFill>
                <a:latin typeface="Poppins Bold"/>
                <a:ea typeface="Poppins Bold"/>
                <a:cs typeface="Poppins Bold"/>
                <a:sym typeface="Poppins Bold"/>
              </a:rPr>
              <a:t>CONSEIL D’ADMINISTRATION</a:t>
            </a:r>
          </a:p>
        </p:txBody>
      </p:sp>
      <p:sp>
        <p:nvSpPr>
          <p:cNvPr id="10" name="TextBox 10"/>
          <p:cNvSpPr txBox="1"/>
          <p:nvPr/>
        </p:nvSpPr>
        <p:spPr>
          <a:xfrm>
            <a:off x="4717405" y="1494203"/>
            <a:ext cx="8853190" cy="767080"/>
          </a:xfrm>
          <a:prstGeom prst="rect">
            <a:avLst/>
          </a:prstGeom>
        </p:spPr>
        <p:txBody>
          <a:bodyPr lIns="0" tIns="0" rIns="0" bIns="0" rtlCol="0" anchor="t">
            <a:spAutoFit/>
          </a:bodyPr>
          <a:lstStyle/>
          <a:p>
            <a:pPr algn="ctr">
              <a:lnSpc>
                <a:spcPts val="6019"/>
              </a:lnSpc>
            </a:pPr>
            <a:r>
              <a:rPr lang="en-US" sz="4299" b="1">
                <a:solidFill>
                  <a:srgbClr val="173D76"/>
                </a:solidFill>
                <a:latin typeface="Poppins Bold"/>
                <a:ea typeface="Poppins Bold"/>
                <a:cs typeface="Poppins Bold"/>
                <a:sym typeface="Poppins Bold"/>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282797" y="593726"/>
            <a:ext cx="17029824" cy="16480788"/>
            <a:chOff x="0" y="0"/>
            <a:chExt cx="22706432" cy="21974384"/>
          </a:xfrm>
        </p:grpSpPr>
        <p:sp>
          <p:nvSpPr>
            <p:cNvPr id="3" name="Freeform 3"/>
            <p:cNvSpPr/>
            <p:nvPr/>
          </p:nvSpPr>
          <p:spPr>
            <a:xfrm rot="8100000">
              <a:off x="7215431" y="3439924"/>
              <a:ext cx="13939206" cy="10162948"/>
            </a:xfrm>
            <a:custGeom>
              <a:avLst/>
              <a:gdLst/>
              <a:ahLst/>
              <a:cxnLst/>
              <a:rect l="l" t="t" r="r" b="b"/>
              <a:pathLst>
                <a:path w="13939206" h="10162948">
                  <a:moveTo>
                    <a:pt x="0" y="0"/>
                  </a:moveTo>
                  <a:lnTo>
                    <a:pt x="13939206" y="0"/>
                  </a:lnTo>
                  <a:lnTo>
                    <a:pt x="13939206" y="10162949"/>
                  </a:lnTo>
                  <a:lnTo>
                    <a:pt x="0" y="101629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4" name="Freeform 4"/>
            <p:cNvSpPr/>
            <p:nvPr/>
          </p:nvSpPr>
          <p:spPr>
            <a:xfrm rot="-1526761">
              <a:off x="1769024" y="7081170"/>
              <a:ext cx="16427173" cy="11943475"/>
            </a:xfrm>
            <a:custGeom>
              <a:avLst/>
              <a:gdLst/>
              <a:ahLst/>
              <a:cxnLst/>
              <a:rect l="l" t="t" r="r" b="b"/>
              <a:pathLst>
                <a:path w="16427173" h="11943475">
                  <a:moveTo>
                    <a:pt x="0" y="0"/>
                  </a:moveTo>
                  <a:lnTo>
                    <a:pt x="16427173" y="0"/>
                  </a:lnTo>
                  <a:lnTo>
                    <a:pt x="16427173" y="11943475"/>
                  </a:lnTo>
                  <a:lnTo>
                    <a:pt x="0" y="1194347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grpSp>
      <p:sp>
        <p:nvSpPr>
          <p:cNvPr id="5" name="Freeform 5"/>
          <p:cNvSpPr/>
          <p:nvPr/>
        </p:nvSpPr>
        <p:spPr>
          <a:xfrm rot="-3586381">
            <a:off x="-5498529" y="892715"/>
            <a:ext cx="9865950" cy="7193175"/>
          </a:xfrm>
          <a:custGeom>
            <a:avLst/>
            <a:gdLst/>
            <a:ahLst/>
            <a:cxnLst/>
            <a:rect l="l" t="t" r="r" b="b"/>
            <a:pathLst>
              <a:path w="9865950" h="7193175">
                <a:moveTo>
                  <a:pt x="0" y="0"/>
                </a:moveTo>
                <a:lnTo>
                  <a:pt x="9865950" y="0"/>
                </a:lnTo>
                <a:lnTo>
                  <a:pt x="9865950" y="7193175"/>
                </a:lnTo>
                <a:lnTo>
                  <a:pt x="0" y="719317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FR"/>
          </a:p>
        </p:txBody>
      </p:sp>
      <p:sp>
        <p:nvSpPr>
          <p:cNvPr id="6" name="Freeform 6"/>
          <p:cNvSpPr/>
          <p:nvPr/>
        </p:nvSpPr>
        <p:spPr>
          <a:xfrm rot="7148119">
            <a:off x="-5646076" y="-3100413"/>
            <a:ext cx="12320380" cy="8957606"/>
          </a:xfrm>
          <a:custGeom>
            <a:avLst/>
            <a:gdLst/>
            <a:ahLst/>
            <a:cxnLst/>
            <a:rect l="l" t="t" r="r" b="b"/>
            <a:pathLst>
              <a:path w="12320380" h="8957606">
                <a:moveTo>
                  <a:pt x="0" y="0"/>
                </a:moveTo>
                <a:lnTo>
                  <a:pt x="12320380" y="0"/>
                </a:lnTo>
                <a:lnTo>
                  <a:pt x="12320380" y="8957607"/>
                </a:lnTo>
                <a:lnTo>
                  <a:pt x="0" y="895760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7" name="Freeform 7"/>
          <p:cNvSpPr/>
          <p:nvPr/>
        </p:nvSpPr>
        <p:spPr>
          <a:xfrm>
            <a:off x="1028700" y="1028700"/>
            <a:ext cx="2476389" cy="1982354"/>
          </a:xfrm>
          <a:custGeom>
            <a:avLst/>
            <a:gdLst/>
            <a:ahLst/>
            <a:cxnLst/>
            <a:rect l="l" t="t" r="r" b="b"/>
            <a:pathLst>
              <a:path w="2476389" h="1982354">
                <a:moveTo>
                  <a:pt x="0" y="0"/>
                </a:moveTo>
                <a:lnTo>
                  <a:pt x="2476389" y="0"/>
                </a:lnTo>
                <a:lnTo>
                  <a:pt x="2476389" y="1982354"/>
                </a:lnTo>
                <a:lnTo>
                  <a:pt x="0" y="1982354"/>
                </a:lnTo>
                <a:lnTo>
                  <a:pt x="0" y="0"/>
                </a:lnTo>
                <a:close/>
              </a:path>
            </a:pathLst>
          </a:custGeom>
          <a:blipFill>
            <a:blip r:embed="rId9">
              <a:extLst>
                <a:ext uri="{28A0092B-C50C-407E-A947-70E740481C1C}">
                  <a14:useLocalDpi xmlns:a14="http://schemas.microsoft.com/office/drawing/2010/main" val="0"/>
                </a:ext>
              </a:extLst>
            </a:blip>
            <a:stretch>
              <a:fillRect/>
            </a:stretch>
          </a:blipFill>
        </p:spPr>
        <p:txBody>
          <a:bodyPr/>
          <a:lstStyle/>
          <a:p>
            <a:endParaRPr lang="fr-FR"/>
          </a:p>
        </p:txBody>
      </p:sp>
      <p:sp>
        <p:nvSpPr>
          <p:cNvPr id="10" name="TextBox 10"/>
          <p:cNvSpPr txBox="1"/>
          <p:nvPr/>
        </p:nvSpPr>
        <p:spPr>
          <a:xfrm>
            <a:off x="3932936" y="3940810"/>
            <a:ext cx="10422129" cy="2291079"/>
          </a:xfrm>
          <a:prstGeom prst="rect">
            <a:avLst/>
          </a:prstGeom>
        </p:spPr>
        <p:txBody>
          <a:bodyPr lIns="0" tIns="0" rIns="0" bIns="0" rtlCol="0" anchor="t">
            <a:spAutoFit/>
          </a:bodyPr>
          <a:lstStyle/>
          <a:p>
            <a:pPr algn="ctr">
              <a:lnSpc>
                <a:spcPts val="6020"/>
              </a:lnSpc>
            </a:pPr>
            <a:r>
              <a:rPr lang="en-US" sz="4300" b="1">
                <a:solidFill>
                  <a:srgbClr val="173D76"/>
                </a:solidFill>
                <a:latin typeface="Poppins Bold"/>
                <a:ea typeface="Poppins Bold"/>
                <a:cs typeface="Poppins Bold"/>
                <a:sym typeface="Poppins Bold"/>
              </a:rPr>
              <a:t>BIENVENUE </a:t>
            </a:r>
          </a:p>
          <a:p>
            <a:pPr algn="ctr">
              <a:lnSpc>
                <a:spcPts val="6020"/>
              </a:lnSpc>
            </a:pPr>
            <a:r>
              <a:rPr lang="en-US" sz="4300" b="1">
                <a:solidFill>
                  <a:srgbClr val="173D76"/>
                </a:solidFill>
                <a:latin typeface="Poppins Bold"/>
                <a:ea typeface="Poppins Bold"/>
                <a:cs typeface="Poppins Bold"/>
                <a:sym typeface="Poppins Bold"/>
              </a:rPr>
              <a:t>À L’ASSEMBLÉE GÉNÉRALE DE L’APEL</a:t>
            </a:r>
          </a:p>
          <a:p>
            <a:pPr algn="ctr">
              <a:lnSpc>
                <a:spcPts val="6020"/>
              </a:lnSpc>
            </a:pPr>
            <a:r>
              <a:rPr lang="en-US" sz="4300" b="1">
                <a:solidFill>
                  <a:srgbClr val="CE007F"/>
                </a:solidFill>
                <a:latin typeface="Poppins Bold"/>
                <a:ea typeface="Poppins Bold"/>
                <a:cs typeface="Poppins Bold"/>
                <a:sym typeface="Poppins Bold"/>
              </a:rPr>
              <a:t>NOM DE L’ÉTABLISSEMENT</a:t>
            </a:r>
          </a:p>
        </p:txBody>
      </p:sp>
      <p:sp>
        <p:nvSpPr>
          <p:cNvPr id="11" name="TextBox 11"/>
          <p:cNvSpPr txBox="1"/>
          <p:nvPr/>
        </p:nvSpPr>
        <p:spPr>
          <a:xfrm>
            <a:off x="16336156" y="8854033"/>
            <a:ext cx="923106" cy="509905"/>
          </a:xfrm>
          <a:prstGeom prst="rect">
            <a:avLst/>
          </a:prstGeom>
        </p:spPr>
        <p:txBody>
          <a:bodyPr lIns="0" tIns="0" rIns="0" bIns="0" rtlCol="0" anchor="t">
            <a:spAutoFit/>
          </a:bodyPr>
          <a:lstStyle/>
          <a:p>
            <a:pPr algn="ctr">
              <a:lnSpc>
                <a:spcPts val="3919"/>
              </a:lnSpc>
              <a:spcBef>
                <a:spcPct val="0"/>
              </a:spcBef>
            </a:pPr>
            <a:r>
              <a:rPr lang="en-US" sz="2799" b="1">
                <a:solidFill>
                  <a:srgbClr val="CE007F"/>
                </a:solidFill>
                <a:latin typeface="Poppins Bold"/>
                <a:ea typeface="Poppins Bold"/>
                <a:cs typeface="Poppins Bold"/>
                <a:sym typeface="Poppins Bold"/>
              </a:rPr>
              <a:t>DATE</a:t>
            </a:r>
          </a:p>
        </p:txBody>
      </p:sp>
    </p:spTree>
  </p:cSld>
  <p:clrMapOvr>
    <a:masterClrMapping/>
  </p:clrMapOvr>
  <p:extLst>
    <p:ext uri="{6950BFC3-D8DA-4A85-94F7-54DA5524770B}">
      <p188:commentRel xmlns:p188="http://schemas.microsoft.com/office/powerpoint/2018/8/main" r:id="rId2"/>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394390">
            <a:off x="14668747" y="-3455451"/>
            <a:ext cx="10454404" cy="7622211"/>
          </a:xfrm>
          <a:custGeom>
            <a:avLst/>
            <a:gdLst/>
            <a:ahLst/>
            <a:cxnLst/>
            <a:rect l="l" t="t" r="r" b="b"/>
            <a:pathLst>
              <a:path w="10454404" h="7622211">
                <a:moveTo>
                  <a:pt x="0" y="0"/>
                </a:moveTo>
                <a:lnTo>
                  <a:pt x="10454405" y="0"/>
                </a:lnTo>
                <a:lnTo>
                  <a:pt x="10454405" y="7622211"/>
                </a:lnTo>
                <a:lnTo>
                  <a:pt x="0" y="76222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Freeform 3"/>
          <p:cNvSpPr/>
          <p:nvPr/>
        </p:nvSpPr>
        <p:spPr>
          <a:xfrm rot="-1053307">
            <a:off x="16643764" y="-590797"/>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4" name="Freeform 4"/>
          <p:cNvSpPr/>
          <p:nvPr/>
        </p:nvSpPr>
        <p:spPr>
          <a:xfrm rot="-6619857">
            <a:off x="-6820624" y="4405145"/>
            <a:ext cx="9865950" cy="7193175"/>
          </a:xfrm>
          <a:custGeom>
            <a:avLst/>
            <a:gdLst/>
            <a:ahLst/>
            <a:cxnLst/>
            <a:rect l="l" t="t" r="r" b="b"/>
            <a:pathLst>
              <a:path w="9865950" h="7193175">
                <a:moveTo>
                  <a:pt x="0" y="0"/>
                </a:moveTo>
                <a:lnTo>
                  <a:pt x="9865950" y="0"/>
                </a:lnTo>
                <a:lnTo>
                  <a:pt x="9865950" y="7193174"/>
                </a:lnTo>
                <a:lnTo>
                  <a:pt x="0" y="719317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5" name="Freeform 5"/>
          <p:cNvSpPr/>
          <p:nvPr/>
        </p:nvSpPr>
        <p:spPr>
          <a:xfrm rot="-3409206">
            <a:off x="-8876379" y="-2857648"/>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6" name="TextBox 6"/>
          <p:cNvSpPr txBox="1"/>
          <p:nvPr/>
        </p:nvSpPr>
        <p:spPr>
          <a:xfrm>
            <a:off x="7496919" y="867263"/>
            <a:ext cx="3294162" cy="651510"/>
          </a:xfrm>
          <a:prstGeom prst="rect">
            <a:avLst/>
          </a:prstGeom>
        </p:spPr>
        <p:txBody>
          <a:bodyPr lIns="0" tIns="0" rIns="0" bIns="0" rtlCol="0" anchor="t">
            <a:spAutoFit/>
          </a:bodyPr>
          <a:lstStyle/>
          <a:p>
            <a:pPr algn="ctr">
              <a:lnSpc>
                <a:spcPts val="5040"/>
              </a:lnSpc>
            </a:pPr>
            <a:r>
              <a:rPr lang="en-US" sz="3600" b="1">
                <a:solidFill>
                  <a:srgbClr val="173D76"/>
                </a:solidFill>
                <a:latin typeface="Poppins Bold"/>
                <a:ea typeface="Poppins Bold"/>
                <a:cs typeface="Poppins Bold"/>
                <a:sym typeface="Poppins Bold"/>
              </a:rPr>
              <a:t>LES ÉLECTIONS</a:t>
            </a:r>
          </a:p>
        </p:txBody>
      </p:sp>
      <p:sp>
        <p:nvSpPr>
          <p:cNvPr id="7" name="AutoShape 7"/>
          <p:cNvSpPr/>
          <p:nvPr/>
        </p:nvSpPr>
        <p:spPr>
          <a:xfrm flipH="1">
            <a:off x="7496919" y="1528298"/>
            <a:ext cx="3294162" cy="0"/>
          </a:xfrm>
          <a:prstGeom prst="line">
            <a:avLst/>
          </a:prstGeom>
          <a:ln w="19050" cap="flat">
            <a:solidFill>
              <a:srgbClr val="CE007F"/>
            </a:solidFill>
            <a:prstDash val="solid"/>
            <a:headEnd type="none" w="sm" len="sm"/>
            <a:tailEnd type="none" w="sm" len="sm"/>
          </a:ln>
        </p:spPr>
        <p:txBody>
          <a:bodyPr/>
          <a:lstStyle/>
          <a:p>
            <a:endParaRPr lang="fr-FR"/>
          </a:p>
        </p:txBody>
      </p:sp>
      <p:sp>
        <p:nvSpPr>
          <p:cNvPr id="8" name="TextBox 8"/>
          <p:cNvSpPr txBox="1"/>
          <p:nvPr/>
        </p:nvSpPr>
        <p:spPr>
          <a:xfrm>
            <a:off x="17501790" y="9394438"/>
            <a:ext cx="352425" cy="509905"/>
          </a:xfrm>
          <a:prstGeom prst="rect">
            <a:avLst/>
          </a:prstGeom>
        </p:spPr>
        <p:txBody>
          <a:bodyPr lIns="0" tIns="0" rIns="0" bIns="0" rtlCol="0" anchor="t">
            <a:spAutoFit/>
          </a:bodyPr>
          <a:lstStyle/>
          <a:p>
            <a:pPr algn="ctr">
              <a:lnSpc>
                <a:spcPts val="3919"/>
              </a:lnSpc>
              <a:spcBef>
                <a:spcPct val="0"/>
              </a:spcBef>
            </a:pPr>
            <a:r>
              <a:rPr lang="en-US" sz="2799" b="1">
                <a:solidFill>
                  <a:srgbClr val="CE007F"/>
                </a:solidFill>
                <a:latin typeface="Poppins Bold"/>
                <a:ea typeface="Poppins Bold"/>
                <a:cs typeface="Poppins Bold"/>
                <a:sym typeface="Poppins Bold"/>
              </a:rPr>
              <a:t>19</a:t>
            </a:r>
          </a:p>
        </p:txBody>
      </p:sp>
      <p:sp>
        <p:nvSpPr>
          <p:cNvPr id="9" name="TextBox 9"/>
          <p:cNvSpPr txBox="1"/>
          <p:nvPr/>
        </p:nvSpPr>
        <p:spPr>
          <a:xfrm>
            <a:off x="3286101" y="4184333"/>
            <a:ext cx="11715799" cy="1861185"/>
          </a:xfrm>
          <a:prstGeom prst="rect">
            <a:avLst/>
          </a:prstGeom>
        </p:spPr>
        <p:txBody>
          <a:bodyPr lIns="0" tIns="0" rIns="0" bIns="0" rtlCol="0" anchor="t">
            <a:spAutoFit/>
          </a:bodyPr>
          <a:lstStyle/>
          <a:p>
            <a:pPr algn="ctr">
              <a:lnSpc>
                <a:spcPts val="2940"/>
              </a:lnSpc>
            </a:pPr>
            <a:r>
              <a:rPr lang="en-US" sz="2100" b="1" spc="42">
                <a:solidFill>
                  <a:srgbClr val="173D76"/>
                </a:solidFill>
                <a:latin typeface="Poppins Bold"/>
                <a:ea typeface="Poppins Bold"/>
                <a:cs typeface="Poppins Bold"/>
                <a:sym typeface="Poppins Bold"/>
              </a:rPr>
              <a:t>Prénom, Nom d’un candidat, Parent de Prénom, en classe de ...</a:t>
            </a:r>
          </a:p>
          <a:p>
            <a:pPr algn="ctr">
              <a:lnSpc>
                <a:spcPts val="2940"/>
              </a:lnSpc>
            </a:pPr>
            <a:r>
              <a:rPr lang="en-US" sz="2100" b="1" spc="42">
                <a:solidFill>
                  <a:srgbClr val="173D76"/>
                </a:solidFill>
                <a:latin typeface="Poppins Bold"/>
                <a:ea typeface="Poppins Bold"/>
                <a:cs typeface="Poppins Bold"/>
                <a:sym typeface="Poppins Bold"/>
              </a:rPr>
              <a:t>Prénom, Nom d’un candidat, Parent de Prénom, en classe de ...</a:t>
            </a:r>
          </a:p>
          <a:p>
            <a:pPr algn="ctr">
              <a:lnSpc>
                <a:spcPts val="2940"/>
              </a:lnSpc>
            </a:pPr>
            <a:r>
              <a:rPr lang="en-US" sz="2100" b="1" spc="42">
                <a:solidFill>
                  <a:srgbClr val="173D76"/>
                </a:solidFill>
                <a:latin typeface="Poppins Bold"/>
                <a:ea typeface="Poppins Bold"/>
                <a:cs typeface="Poppins Bold"/>
                <a:sym typeface="Poppins Bold"/>
              </a:rPr>
              <a:t>Prénom, Nom d’un candidat, Parent de Prénom, en classe de ...</a:t>
            </a:r>
          </a:p>
          <a:p>
            <a:pPr algn="ctr">
              <a:lnSpc>
                <a:spcPts val="2940"/>
              </a:lnSpc>
            </a:pPr>
            <a:r>
              <a:rPr lang="en-US" sz="2100" b="1" spc="42">
                <a:solidFill>
                  <a:srgbClr val="173D76"/>
                </a:solidFill>
                <a:latin typeface="Poppins Bold"/>
                <a:ea typeface="Poppins Bold"/>
                <a:cs typeface="Poppins Bold"/>
                <a:sym typeface="Poppins Bold"/>
              </a:rPr>
              <a:t>Prénom, Nom d’un candidat, Parent de Prénom, en classe de ...</a:t>
            </a:r>
          </a:p>
          <a:p>
            <a:pPr algn="ctr">
              <a:lnSpc>
                <a:spcPts val="2940"/>
              </a:lnSpc>
            </a:pPr>
            <a:r>
              <a:rPr lang="en-US" sz="2100" b="1" spc="42">
                <a:solidFill>
                  <a:srgbClr val="173D76"/>
                </a:solidFill>
                <a:latin typeface="Poppins Bold"/>
                <a:ea typeface="Poppins Bold"/>
                <a:cs typeface="Poppins Bold"/>
                <a:sym typeface="Poppins Bold"/>
              </a:rPr>
              <a:t>Prénom, Nom d’un candidat, Parent de Prénom, en classe de ...</a:t>
            </a:r>
          </a:p>
        </p:txBody>
      </p:sp>
      <p:sp>
        <p:nvSpPr>
          <p:cNvPr id="10" name="TextBox 10"/>
          <p:cNvSpPr txBox="1"/>
          <p:nvPr/>
        </p:nvSpPr>
        <p:spPr>
          <a:xfrm>
            <a:off x="2966076" y="3180774"/>
            <a:ext cx="2875165" cy="375285"/>
          </a:xfrm>
          <a:prstGeom prst="rect">
            <a:avLst/>
          </a:prstGeom>
        </p:spPr>
        <p:txBody>
          <a:bodyPr lIns="0" tIns="0" rIns="0" bIns="0" rtlCol="0" anchor="t">
            <a:spAutoFit/>
          </a:bodyPr>
          <a:lstStyle/>
          <a:p>
            <a:pPr algn="ctr">
              <a:lnSpc>
                <a:spcPts val="2940"/>
              </a:lnSpc>
            </a:pPr>
            <a:r>
              <a:rPr lang="en-US" sz="2100" b="1" i="1" spc="42">
                <a:solidFill>
                  <a:srgbClr val="173D76"/>
                </a:solidFill>
                <a:latin typeface="Poppins Bold Italics"/>
                <a:ea typeface="Poppins Bold Italics"/>
                <a:cs typeface="Poppins Bold Italics"/>
                <a:sym typeface="Poppins Bold Italics"/>
              </a:rPr>
              <a:t>Sont candidats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394390">
            <a:off x="14668747" y="-3455451"/>
            <a:ext cx="10454404" cy="7622211"/>
          </a:xfrm>
          <a:custGeom>
            <a:avLst/>
            <a:gdLst/>
            <a:ahLst/>
            <a:cxnLst/>
            <a:rect l="l" t="t" r="r" b="b"/>
            <a:pathLst>
              <a:path w="10454404" h="7622211">
                <a:moveTo>
                  <a:pt x="0" y="0"/>
                </a:moveTo>
                <a:lnTo>
                  <a:pt x="10454405" y="0"/>
                </a:lnTo>
                <a:lnTo>
                  <a:pt x="10454405" y="7622211"/>
                </a:lnTo>
                <a:lnTo>
                  <a:pt x="0" y="76222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3" name="Freeform 3"/>
          <p:cNvSpPr/>
          <p:nvPr/>
        </p:nvSpPr>
        <p:spPr>
          <a:xfrm rot="-1053307">
            <a:off x="16643764" y="-590797"/>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4" name="Freeform 4"/>
          <p:cNvSpPr/>
          <p:nvPr/>
        </p:nvSpPr>
        <p:spPr>
          <a:xfrm rot="-6619857">
            <a:off x="-6820624" y="4405145"/>
            <a:ext cx="9865950" cy="7193175"/>
          </a:xfrm>
          <a:custGeom>
            <a:avLst/>
            <a:gdLst/>
            <a:ahLst/>
            <a:cxnLst/>
            <a:rect l="l" t="t" r="r" b="b"/>
            <a:pathLst>
              <a:path w="9865950" h="7193175">
                <a:moveTo>
                  <a:pt x="0" y="0"/>
                </a:moveTo>
                <a:lnTo>
                  <a:pt x="9865950" y="0"/>
                </a:lnTo>
                <a:lnTo>
                  <a:pt x="9865950" y="7193174"/>
                </a:lnTo>
                <a:lnTo>
                  <a:pt x="0" y="719317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FR"/>
          </a:p>
        </p:txBody>
      </p:sp>
      <p:sp>
        <p:nvSpPr>
          <p:cNvPr id="5" name="Freeform 5"/>
          <p:cNvSpPr/>
          <p:nvPr/>
        </p:nvSpPr>
        <p:spPr>
          <a:xfrm rot="-3409206">
            <a:off x="-8876379" y="-2857648"/>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6" name="TextBox 6"/>
          <p:cNvSpPr txBox="1"/>
          <p:nvPr/>
        </p:nvSpPr>
        <p:spPr>
          <a:xfrm>
            <a:off x="17460564" y="9394438"/>
            <a:ext cx="434876" cy="509905"/>
          </a:xfrm>
          <a:prstGeom prst="rect">
            <a:avLst/>
          </a:prstGeom>
        </p:spPr>
        <p:txBody>
          <a:bodyPr lIns="0" tIns="0" rIns="0" bIns="0" rtlCol="0" anchor="t">
            <a:spAutoFit/>
          </a:bodyPr>
          <a:lstStyle/>
          <a:p>
            <a:pPr algn="ctr">
              <a:lnSpc>
                <a:spcPts val="3919"/>
              </a:lnSpc>
              <a:spcBef>
                <a:spcPct val="0"/>
              </a:spcBef>
            </a:pPr>
            <a:r>
              <a:rPr lang="en-US" sz="2799" b="1">
                <a:solidFill>
                  <a:srgbClr val="CE007F"/>
                </a:solidFill>
                <a:latin typeface="Poppins Bold"/>
                <a:ea typeface="Poppins Bold"/>
                <a:cs typeface="Poppins Bold"/>
                <a:sym typeface="Poppins Bold"/>
              </a:rPr>
              <a:t>20</a:t>
            </a:r>
          </a:p>
        </p:txBody>
      </p:sp>
      <p:sp>
        <p:nvSpPr>
          <p:cNvPr id="7" name="TextBox 7"/>
          <p:cNvSpPr txBox="1"/>
          <p:nvPr/>
        </p:nvSpPr>
        <p:spPr>
          <a:xfrm>
            <a:off x="5706740" y="867263"/>
            <a:ext cx="6874520" cy="651510"/>
          </a:xfrm>
          <a:prstGeom prst="rect">
            <a:avLst/>
          </a:prstGeom>
        </p:spPr>
        <p:txBody>
          <a:bodyPr lIns="0" tIns="0" rIns="0" bIns="0" rtlCol="0" anchor="t">
            <a:spAutoFit/>
          </a:bodyPr>
          <a:lstStyle/>
          <a:p>
            <a:pPr algn="ctr">
              <a:lnSpc>
                <a:spcPts val="5040"/>
              </a:lnSpc>
            </a:pPr>
            <a:r>
              <a:rPr lang="en-US" sz="3600" b="1">
                <a:solidFill>
                  <a:srgbClr val="173D76"/>
                </a:solidFill>
                <a:latin typeface="Poppins Bold"/>
                <a:ea typeface="Poppins Bold"/>
                <a:cs typeface="Poppins Bold"/>
                <a:sym typeface="Poppins Bold"/>
              </a:rPr>
              <a:t>LES RÉSULTATS DES ÉLECTIONS</a:t>
            </a:r>
          </a:p>
        </p:txBody>
      </p:sp>
      <p:sp>
        <p:nvSpPr>
          <p:cNvPr id="8" name="AutoShape 8"/>
          <p:cNvSpPr/>
          <p:nvPr/>
        </p:nvSpPr>
        <p:spPr>
          <a:xfrm flipH="1" flipV="1">
            <a:off x="5706740" y="1528298"/>
            <a:ext cx="6874520" cy="0"/>
          </a:xfrm>
          <a:prstGeom prst="line">
            <a:avLst/>
          </a:prstGeom>
          <a:ln w="19050" cap="flat">
            <a:solidFill>
              <a:srgbClr val="CE007F"/>
            </a:solidFill>
            <a:prstDash val="solid"/>
            <a:headEnd type="none" w="sm" len="sm"/>
            <a:tailEnd type="none" w="sm" len="sm"/>
          </a:ln>
        </p:spPr>
        <p:txBody>
          <a:bodyPr/>
          <a:lstStyle/>
          <a:p>
            <a:endParaRPr lang="fr-FR"/>
          </a:p>
        </p:txBody>
      </p:sp>
      <p:sp>
        <p:nvSpPr>
          <p:cNvPr id="9" name="TextBox 9"/>
          <p:cNvSpPr txBox="1"/>
          <p:nvPr/>
        </p:nvSpPr>
        <p:spPr>
          <a:xfrm>
            <a:off x="6276764" y="4646461"/>
            <a:ext cx="5734472" cy="927403"/>
          </a:xfrm>
          <a:prstGeom prst="rect">
            <a:avLst/>
          </a:prstGeom>
        </p:spPr>
        <p:txBody>
          <a:bodyPr lIns="0" tIns="0" rIns="0" bIns="0" rtlCol="0" anchor="t">
            <a:spAutoFit/>
          </a:bodyPr>
          <a:lstStyle/>
          <a:p>
            <a:pPr algn="ctr">
              <a:lnSpc>
                <a:spcPts val="3669"/>
              </a:lnSpc>
            </a:pPr>
            <a:r>
              <a:rPr lang="en-US" sz="2621" b="1" i="1" spc="52">
                <a:solidFill>
                  <a:srgbClr val="173D76"/>
                </a:solidFill>
                <a:latin typeface="Poppins Bold Italics"/>
                <a:ea typeface="Poppins Bold Italics"/>
                <a:cs typeface="Poppins Bold Italics"/>
                <a:sym typeface="Poppins Bold Italics"/>
              </a:rPr>
              <a:t>Sont élus et rejoignent le conseil d’administration</a:t>
            </a:r>
          </a:p>
        </p:txBody>
      </p:sp>
      <p:sp>
        <p:nvSpPr>
          <p:cNvPr id="10" name="TextBox 10"/>
          <p:cNvSpPr txBox="1"/>
          <p:nvPr/>
        </p:nvSpPr>
        <p:spPr>
          <a:xfrm>
            <a:off x="6522039" y="7678150"/>
            <a:ext cx="5734472" cy="551914"/>
          </a:xfrm>
          <a:prstGeom prst="rect">
            <a:avLst/>
          </a:prstGeom>
        </p:spPr>
        <p:txBody>
          <a:bodyPr lIns="0" tIns="0" rIns="0" bIns="0" rtlCol="0" anchor="t">
            <a:spAutoFit/>
          </a:bodyPr>
          <a:lstStyle/>
          <a:p>
            <a:pPr algn="ctr">
              <a:lnSpc>
                <a:spcPts val="4229"/>
              </a:lnSpc>
            </a:pPr>
            <a:r>
              <a:rPr lang="en-US" sz="3021" b="1" i="1" spc="60">
                <a:solidFill>
                  <a:srgbClr val="173D76"/>
                </a:solidFill>
                <a:latin typeface="Poppins Bold Italics"/>
                <a:ea typeface="Poppins Bold Italics"/>
                <a:cs typeface="Poppins Bold Italics"/>
                <a:sym typeface="Poppins Bold Italics"/>
              </a:rPr>
              <a:t>Merci et bienvenue !</a:t>
            </a:r>
          </a:p>
        </p:txBody>
      </p:sp>
    </p:spTree>
  </p:cSld>
  <p:clrMapOvr>
    <a:masterClrMapping/>
  </p:clrMapOvr>
  <p:extLst>
    <p:ext uri="{6950BFC3-D8DA-4A85-94F7-54DA5524770B}">
      <p188:commentRel xmlns:p188="http://schemas.microsoft.com/office/powerpoint/2018/8/main" r:id="rId2"/>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3409206">
            <a:off x="-8547559" y="-4123148"/>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grpSp>
        <p:nvGrpSpPr>
          <p:cNvPr id="3" name="Group 3"/>
          <p:cNvGrpSpPr/>
          <p:nvPr/>
        </p:nvGrpSpPr>
        <p:grpSpPr>
          <a:xfrm>
            <a:off x="7425461" y="1378391"/>
            <a:ext cx="17029824" cy="16480788"/>
            <a:chOff x="0" y="0"/>
            <a:chExt cx="22706432" cy="21974384"/>
          </a:xfrm>
        </p:grpSpPr>
        <p:sp>
          <p:nvSpPr>
            <p:cNvPr id="4" name="Freeform 4"/>
            <p:cNvSpPr/>
            <p:nvPr/>
          </p:nvSpPr>
          <p:spPr>
            <a:xfrm rot="8100000">
              <a:off x="7215431" y="3439924"/>
              <a:ext cx="13939206" cy="10162948"/>
            </a:xfrm>
            <a:custGeom>
              <a:avLst/>
              <a:gdLst/>
              <a:ahLst/>
              <a:cxnLst/>
              <a:rect l="l" t="t" r="r" b="b"/>
              <a:pathLst>
                <a:path w="13939206" h="10162948">
                  <a:moveTo>
                    <a:pt x="0" y="0"/>
                  </a:moveTo>
                  <a:lnTo>
                    <a:pt x="13939206" y="0"/>
                  </a:lnTo>
                  <a:lnTo>
                    <a:pt x="13939206" y="10162949"/>
                  </a:lnTo>
                  <a:lnTo>
                    <a:pt x="0" y="1016294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5" name="Freeform 5"/>
            <p:cNvSpPr/>
            <p:nvPr/>
          </p:nvSpPr>
          <p:spPr>
            <a:xfrm rot="-1526761">
              <a:off x="1769024" y="7081170"/>
              <a:ext cx="16427173" cy="11943475"/>
            </a:xfrm>
            <a:custGeom>
              <a:avLst/>
              <a:gdLst/>
              <a:ahLst/>
              <a:cxnLst/>
              <a:rect l="l" t="t" r="r" b="b"/>
              <a:pathLst>
                <a:path w="16427173" h="11943475">
                  <a:moveTo>
                    <a:pt x="0" y="0"/>
                  </a:moveTo>
                  <a:lnTo>
                    <a:pt x="16427173" y="0"/>
                  </a:lnTo>
                  <a:lnTo>
                    <a:pt x="16427173" y="11943475"/>
                  </a:lnTo>
                  <a:lnTo>
                    <a:pt x="0" y="119434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grpSp>
      <p:sp>
        <p:nvSpPr>
          <p:cNvPr id="6" name="Freeform 6"/>
          <p:cNvSpPr/>
          <p:nvPr/>
        </p:nvSpPr>
        <p:spPr>
          <a:xfrm rot="-3586381">
            <a:off x="-5498529" y="1431904"/>
            <a:ext cx="9865950" cy="7193175"/>
          </a:xfrm>
          <a:custGeom>
            <a:avLst/>
            <a:gdLst/>
            <a:ahLst/>
            <a:cxnLst/>
            <a:rect l="l" t="t" r="r" b="b"/>
            <a:pathLst>
              <a:path w="9865950" h="7193175">
                <a:moveTo>
                  <a:pt x="0" y="0"/>
                </a:moveTo>
                <a:lnTo>
                  <a:pt x="9865950" y="0"/>
                </a:lnTo>
                <a:lnTo>
                  <a:pt x="9865950" y="7193174"/>
                </a:lnTo>
                <a:lnTo>
                  <a:pt x="0" y="719317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7" name="Freeform 7"/>
          <p:cNvSpPr/>
          <p:nvPr/>
        </p:nvSpPr>
        <p:spPr>
          <a:xfrm rot="7148119">
            <a:off x="-5560351" y="-2781871"/>
            <a:ext cx="12320380" cy="8957606"/>
          </a:xfrm>
          <a:custGeom>
            <a:avLst/>
            <a:gdLst/>
            <a:ahLst/>
            <a:cxnLst/>
            <a:rect l="l" t="t" r="r" b="b"/>
            <a:pathLst>
              <a:path w="12320380" h="8957606">
                <a:moveTo>
                  <a:pt x="0" y="0"/>
                </a:moveTo>
                <a:lnTo>
                  <a:pt x="12320380" y="0"/>
                </a:lnTo>
                <a:lnTo>
                  <a:pt x="12320380" y="8957607"/>
                </a:lnTo>
                <a:lnTo>
                  <a:pt x="0" y="89576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8" name="Freeform 8"/>
          <p:cNvSpPr/>
          <p:nvPr/>
        </p:nvSpPr>
        <p:spPr>
          <a:xfrm>
            <a:off x="1028700" y="1028700"/>
            <a:ext cx="2256465" cy="1761983"/>
          </a:xfrm>
          <a:custGeom>
            <a:avLst/>
            <a:gdLst/>
            <a:ahLst/>
            <a:cxnLst/>
            <a:rect l="l" t="t" r="r" b="b"/>
            <a:pathLst>
              <a:path w="2256465" h="1761983">
                <a:moveTo>
                  <a:pt x="0" y="0"/>
                </a:moveTo>
                <a:lnTo>
                  <a:pt x="2256465" y="0"/>
                </a:lnTo>
                <a:lnTo>
                  <a:pt x="2256465" y="1761983"/>
                </a:lnTo>
                <a:lnTo>
                  <a:pt x="0" y="1761983"/>
                </a:lnTo>
                <a:lnTo>
                  <a:pt x="0" y="0"/>
                </a:lnTo>
                <a:close/>
              </a:path>
            </a:pathLst>
          </a:custGeom>
          <a:blipFill>
            <a:blip r:embed="rId8">
              <a:extLst>
                <a:ext uri="{28A0092B-C50C-407E-A947-70E740481C1C}">
                  <a14:useLocalDpi xmlns:a14="http://schemas.microsoft.com/office/drawing/2010/main" val="0"/>
                </a:ext>
              </a:extLst>
            </a:blip>
            <a:stretch>
              <a:fillRect/>
            </a:stretch>
          </a:blipFill>
        </p:spPr>
        <p:txBody>
          <a:bodyPr/>
          <a:lstStyle/>
          <a:p>
            <a:endParaRPr lang="fr-FR"/>
          </a:p>
        </p:txBody>
      </p:sp>
      <p:sp>
        <p:nvSpPr>
          <p:cNvPr id="9" name="TextBox 9"/>
          <p:cNvSpPr txBox="1"/>
          <p:nvPr/>
        </p:nvSpPr>
        <p:spPr>
          <a:xfrm>
            <a:off x="4794267" y="4295701"/>
            <a:ext cx="8699466" cy="1351280"/>
          </a:xfrm>
          <a:prstGeom prst="rect">
            <a:avLst/>
          </a:prstGeom>
        </p:spPr>
        <p:txBody>
          <a:bodyPr lIns="0" tIns="0" rIns="0" bIns="0" rtlCol="0" anchor="t">
            <a:spAutoFit/>
          </a:bodyPr>
          <a:lstStyle/>
          <a:p>
            <a:pPr algn="ctr">
              <a:lnSpc>
                <a:spcPts val="5319"/>
              </a:lnSpc>
            </a:pPr>
            <a:r>
              <a:rPr lang="en-US" sz="3799" b="1" spc="189">
                <a:solidFill>
                  <a:srgbClr val="173D76"/>
                </a:solidFill>
                <a:latin typeface="Poppins Bold"/>
                <a:ea typeface="Poppins Bold"/>
                <a:cs typeface="Poppins Bold"/>
                <a:sym typeface="Poppins Bold"/>
              </a:rPr>
              <a:t>NOUS VOUS REMERCIONS</a:t>
            </a:r>
          </a:p>
          <a:p>
            <a:pPr algn="ctr">
              <a:lnSpc>
                <a:spcPts val="5319"/>
              </a:lnSpc>
            </a:pPr>
            <a:r>
              <a:rPr lang="en-US" sz="3799" b="1" spc="189">
                <a:solidFill>
                  <a:srgbClr val="173D76"/>
                </a:solidFill>
                <a:latin typeface="Poppins Bold"/>
                <a:ea typeface="Poppins Bold"/>
                <a:cs typeface="Poppins Bold"/>
                <a:sym typeface="Poppins Bold"/>
              </a:rPr>
              <a:t>DE VOTRE PRESENCE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E007F"/>
        </a:solidFill>
        <a:effectLst/>
      </p:bgPr>
    </p:bg>
    <p:spTree>
      <p:nvGrpSpPr>
        <p:cNvPr id="1" name=""/>
        <p:cNvGrpSpPr/>
        <p:nvPr/>
      </p:nvGrpSpPr>
      <p:grpSpPr>
        <a:xfrm>
          <a:off x="0" y="0"/>
          <a:ext cx="0" cy="0"/>
          <a:chOff x="0" y="0"/>
          <a:chExt cx="0" cy="0"/>
        </a:xfrm>
      </p:grpSpPr>
      <p:sp>
        <p:nvSpPr>
          <p:cNvPr id="2" name="TextBox 2"/>
          <p:cNvSpPr txBox="1"/>
          <p:nvPr/>
        </p:nvSpPr>
        <p:spPr>
          <a:xfrm>
            <a:off x="2987873" y="4446270"/>
            <a:ext cx="12312253" cy="1289685"/>
          </a:xfrm>
          <a:prstGeom prst="rect">
            <a:avLst/>
          </a:prstGeom>
        </p:spPr>
        <p:txBody>
          <a:bodyPr lIns="0" tIns="0" rIns="0" bIns="0" rtlCol="0" anchor="t">
            <a:spAutoFit/>
          </a:bodyPr>
          <a:lstStyle/>
          <a:p>
            <a:pPr algn="ctr">
              <a:lnSpc>
                <a:spcPts val="5040"/>
              </a:lnSpc>
            </a:pPr>
            <a:r>
              <a:rPr lang="en-US" sz="3600" b="1">
                <a:solidFill>
                  <a:srgbClr val="FFFFFF"/>
                </a:solidFill>
                <a:latin typeface="Poppins Bold"/>
                <a:ea typeface="Poppins Bold"/>
                <a:cs typeface="Poppins Bold"/>
                <a:sym typeface="Poppins Bold"/>
              </a:rPr>
              <a:t>VOUS  POUVEZ ENRICHIR VOTRE ASSEMBLÉE GÉNÉRALE </a:t>
            </a:r>
          </a:p>
          <a:p>
            <a:pPr algn="ctr">
              <a:lnSpc>
                <a:spcPts val="5040"/>
              </a:lnSpc>
            </a:pPr>
            <a:r>
              <a:rPr lang="en-US" sz="3600" b="1">
                <a:solidFill>
                  <a:srgbClr val="FFFFFF"/>
                </a:solidFill>
                <a:latin typeface="Poppins Bold"/>
                <a:ea typeface="Poppins Bold"/>
                <a:cs typeface="Poppins Bold"/>
                <a:sym typeface="Poppins Bold"/>
              </a:rPr>
              <a:t>AVEC UNE PROPOSITION DE VOTRE CHOIX</a:t>
            </a:r>
          </a:p>
        </p:txBody>
      </p:sp>
      <p:sp>
        <p:nvSpPr>
          <p:cNvPr id="3" name="TextBox 3"/>
          <p:cNvSpPr txBox="1"/>
          <p:nvPr/>
        </p:nvSpPr>
        <p:spPr>
          <a:xfrm>
            <a:off x="17497883" y="9394438"/>
            <a:ext cx="360238" cy="509905"/>
          </a:xfrm>
          <a:prstGeom prst="rect">
            <a:avLst/>
          </a:prstGeom>
        </p:spPr>
        <p:txBody>
          <a:bodyPr lIns="0" tIns="0" rIns="0" bIns="0" rtlCol="0" anchor="t">
            <a:spAutoFit/>
          </a:bodyPr>
          <a:lstStyle/>
          <a:p>
            <a:pPr algn="ctr">
              <a:lnSpc>
                <a:spcPts val="3919"/>
              </a:lnSpc>
              <a:spcBef>
                <a:spcPct val="0"/>
              </a:spcBef>
            </a:pPr>
            <a:r>
              <a:rPr lang="en-US" sz="2799" b="1">
                <a:solidFill>
                  <a:srgbClr val="CE007F"/>
                </a:solidFill>
                <a:latin typeface="Poppins Bold"/>
                <a:ea typeface="Poppins Bold"/>
                <a:cs typeface="Poppins Bold"/>
                <a:sym typeface="Poppins Bold"/>
              </a:rPr>
              <a:t>16</a:t>
            </a:r>
          </a:p>
        </p:txBody>
      </p:sp>
      <p:sp>
        <p:nvSpPr>
          <p:cNvPr id="4" name="Freeform 4"/>
          <p:cNvSpPr/>
          <p:nvPr/>
        </p:nvSpPr>
        <p:spPr>
          <a:xfrm rot="4394390">
            <a:off x="14624735" y="-2425232"/>
            <a:ext cx="10454404" cy="7622211"/>
          </a:xfrm>
          <a:custGeom>
            <a:avLst/>
            <a:gdLst/>
            <a:ahLst/>
            <a:cxnLst/>
            <a:rect l="l" t="t" r="r" b="b"/>
            <a:pathLst>
              <a:path w="10454404" h="7622211">
                <a:moveTo>
                  <a:pt x="0" y="0"/>
                </a:moveTo>
                <a:lnTo>
                  <a:pt x="10454405" y="0"/>
                </a:lnTo>
                <a:lnTo>
                  <a:pt x="10454405" y="7622211"/>
                </a:lnTo>
                <a:lnTo>
                  <a:pt x="0" y="76222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5" name="Freeform 5"/>
          <p:cNvSpPr/>
          <p:nvPr/>
        </p:nvSpPr>
        <p:spPr>
          <a:xfrm rot="-6619857">
            <a:off x="-6820624" y="4405145"/>
            <a:ext cx="9865950" cy="7193175"/>
          </a:xfrm>
          <a:custGeom>
            <a:avLst/>
            <a:gdLst/>
            <a:ahLst/>
            <a:cxnLst/>
            <a:rect l="l" t="t" r="r" b="b"/>
            <a:pathLst>
              <a:path w="9865950" h="7193175">
                <a:moveTo>
                  <a:pt x="0" y="0"/>
                </a:moveTo>
                <a:lnTo>
                  <a:pt x="9865950" y="0"/>
                </a:lnTo>
                <a:lnTo>
                  <a:pt x="9865950" y="7193174"/>
                </a:lnTo>
                <a:lnTo>
                  <a:pt x="0" y="719317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394390">
            <a:off x="14668747" y="-3455451"/>
            <a:ext cx="10454404" cy="7622211"/>
          </a:xfrm>
          <a:custGeom>
            <a:avLst/>
            <a:gdLst/>
            <a:ahLst/>
            <a:cxnLst/>
            <a:rect l="l" t="t" r="r" b="b"/>
            <a:pathLst>
              <a:path w="10454404" h="7622211">
                <a:moveTo>
                  <a:pt x="0" y="0"/>
                </a:moveTo>
                <a:lnTo>
                  <a:pt x="10454405" y="0"/>
                </a:lnTo>
                <a:lnTo>
                  <a:pt x="10454405" y="7622211"/>
                </a:lnTo>
                <a:lnTo>
                  <a:pt x="0" y="76222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3" name="Freeform 3"/>
          <p:cNvSpPr/>
          <p:nvPr/>
        </p:nvSpPr>
        <p:spPr>
          <a:xfrm rot="-1053307">
            <a:off x="16643764" y="-590797"/>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4" name="Freeform 4"/>
          <p:cNvSpPr/>
          <p:nvPr/>
        </p:nvSpPr>
        <p:spPr>
          <a:xfrm rot="-6619857">
            <a:off x="-6820624" y="4405145"/>
            <a:ext cx="9865950" cy="7193175"/>
          </a:xfrm>
          <a:custGeom>
            <a:avLst/>
            <a:gdLst/>
            <a:ahLst/>
            <a:cxnLst/>
            <a:rect l="l" t="t" r="r" b="b"/>
            <a:pathLst>
              <a:path w="9865950" h="7193175">
                <a:moveTo>
                  <a:pt x="0" y="0"/>
                </a:moveTo>
                <a:lnTo>
                  <a:pt x="9865950" y="0"/>
                </a:lnTo>
                <a:lnTo>
                  <a:pt x="9865950" y="7193174"/>
                </a:lnTo>
                <a:lnTo>
                  <a:pt x="0" y="719317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FR"/>
          </a:p>
        </p:txBody>
      </p:sp>
      <p:sp>
        <p:nvSpPr>
          <p:cNvPr id="5" name="Freeform 5"/>
          <p:cNvSpPr/>
          <p:nvPr/>
        </p:nvSpPr>
        <p:spPr>
          <a:xfrm rot="-3409206">
            <a:off x="-8876379" y="-2857648"/>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6" name="TextBox 6"/>
          <p:cNvSpPr txBox="1"/>
          <p:nvPr/>
        </p:nvSpPr>
        <p:spPr>
          <a:xfrm>
            <a:off x="3780792" y="867263"/>
            <a:ext cx="10726415" cy="1927860"/>
          </a:xfrm>
          <a:prstGeom prst="rect">
            <a:avLst/>
          </a:prstGeom>
        </p:spPr>
        <p:txBody>
          <a:bodyPr lIns="0" tIns="0" rIns="0" bIns="0" rtlCol="0" anchor="t">
            <a:spAutoFit/>
          </a:bodyPr>
          <a:lstStyle/>
          <a:p>
            <a:pPr algn="ctr">
              <a:lnSpc>
                <a:spcPts val="5040"/>
              </a:lnSpc>
            </a:pPr>
            <a:r>
              <a:rPr lang="en-US" sz="3600" b="1">
                <a:solidFill>
                  <a:srgbClr val="173D76"/>
                </a:solidFill>
                <a:latin typeface="Poppins Bold"/>
                <a:ea typeface="Poppins Bold"/>
                <a:cs typeface="Poppins Bold"/>
                <a:sym typeface="Poppins Bold"/>
              </a:rPr>
              <a:t>EXPOSITION « C’EST PAS JUSTE UN HANDICAP » </a:t>
            </a:r>
          </a:p>
          <a:p>
            <a:pPr algn="ctr">
              <a:lnSpc>
                <a:spcPts val="5040"/>
              </a:lnSpc>
            </a:pPr>
            <a:r>
              <a:rPr lang="en-US" sz="3600" b="1">
                <a:solidFill>
                  <a:srgbClr val="173D76"/>
                </a:solidFill>
                <a:latin typeface="Poppins Bold"/>
                <a:ea typeface="Poppins Bold"/>
                <a:cs typeface="Poppins Bold"/>
                <a:sym typeface="Poppins Bold"/>
              </a:rPr>
              <a:t>POUR L’ACCUEIL DES ENFANTS EN SITUATION</a:t>
            </a:r>
          </a:p>
          <a:p>
            <a:pPr algn="ctr">
              <a:lnSpc>
                <a:spcPts val="5040"/>
              </a:lnSpc>
            </a:pPr>
            <a:r>
              <a:rPr lang="en-US" sz="3600" b="1">
                <a:solidFill>
                  <a:srgbClr val="173D76"/>
                </a:solidFill>
                <a:latin typeface="Poppins Bold"/>
                <a:ea typeface="Poppins Bold"/>
                <a:cs typeface="Poppins Bold"/>
                <a:sym typeface="Poppins Bold"/>
              </a:rPr>
              <a:t>DE HANDICAP À L’ÉCOLE</a:t>
            </a:r>
          </a:p>
        </p:txBody>
      </p:sp>
      <p:sp>
        <p:nvSpPr>
          <p:cNvPr id="7" name="AutoShape 7"/>
          <p:cNvSpPr/>
          <p:nvPr/>
        </p:nvSpPr>
        <p:spPr>
          <a:xfrm flipH="1">
            <a:off x="3780792" y="1528298"/>
            <a:ext cx="10726415" cy="0"/>
          </a:xfrm>
          <a:prstGeom prst="line">
            <a:avLst/>
          </a:prstGeom>
          <a:ln w="19050" cap="flat">
            <a:solidFill>
              <a:srgbClr val="CE007F"/>
            </a:solidFill>
            <a:prstDash val="solid"/>
            <a:headEnd type="none" w="sm" len="sm"/>
            <a:tailEnd type="none" w="sm" len="sm"/>
          </a:ln>
        </p:spPr>
        <p:txBody>
          <a:bodyPr/>
          <a:lstStyle/>
          <a:p>
            <a:endParaRPr lang="fr-FR"/>
          </a:p>
        </p:txBody>
      </p:sp>
      <p:sp>
        <p:nvSpPr>
          <p:cNvPr id="8" name="AutoShape 8"/>
          <p:cNvSpPr/>
          <p:nvPr/>
        </p:nvSpPr>
        <p:spPr>
          <a:xfrm flipH="1" flipV="1">
            <a:off x="4149684" y="2155043"/>
            <a:ext cx="9985283" cy="0"/>
          </a:xfrm>
          <a:prstGeom prst="line">
            <a:avLst/>
          </a:prstGeom>
          <a:ln w="19050" cap="flat">
            <a:solidFill>
              <a:srgbClr val="CE007F"/>
            </a:solidFill>
            <a:prstDash val="solid"/>
            <a:headEnd type="none" w="sm" len="sm"/>
            <a:tailEnd type="none" w="sm" len="sm"/>
          </a:ln>
        </p:spPr>
        <p:txBody>
          <a:bodyPr/>
          <a:lstStyle/>
          <a:p>
            <a:endParaRPr lang="fr-FR"/>
          </a:p>
        </p:txBody>
      </p:sp>
      <p:sp>
        <p:nvSpPr>
          <p:cNvPr id="9" name="AutoShape 9"/>
          <p:cNvSpPr/>
          <p:nvPr/>
        </p:nvSpPr>
        <p:spPr>
          <a:xfrm flipH="1">
            <a:off x="6513435" y="2804648"/>
            <a:ext cx="5312299" cy="0"/>
          </a:xfrm>
          <a:prstGeom prst="line">
            <a:avLst/>
          </a:prstGeom>
          <a:ln w="19050" cap="flat">
            <a:solidFill>
              <a:srgbClr val="CE007F"/>
            </a:solidFill>
            <a:prstDash val="solid"/>
            <a:headEnd type="none" w="sm" len="sm"/>
            <a:tailEnd type="none" w="sm" len="sm"/>
          </a:ln>
        </p:spPr>
        <p:txBody>
          <a:bodyPr/>
          <a:lstStyle/>
          <a:p>
            <a:endParaRPr lang="fr-FR"/>
          </a:p>
        </p:txBody>
      </p:sp>
      <p:grpSp>
        <p:nvGrpSpPr>
          <p:cNvPr id="10" name="Group 10"/>
          <p:cNvGrpSpPr>
            <a:grpSpLocks noChangeAspect="1"/>
          </p:cNvGrpSpPr>
          <p:nvPr/>
        </p:nvGrpSpPr>
        <p:grpSpPr>
          <a:xfrm>
            <a:off x="5824626" y="3461873"/>
            <a:ext cx="3471610" cy="5246370"/>
            <a:chOff x="0" y="0"/>
            <a:chExt cx="6790944" cy="10262616"/>
          </a:xfrm>
        </p:grpSpPr>
        <p:sp>
          <p:nvSpPr>
            <p:cNvPr id="11" name="Freeform 11"/>
            <p:cNvSpPr/>
            <p:nvPr/>
          </p:nvSpPr>
          <p:spPr>
            <a:xfrm>
              <a:off x="0" y="0"/>
              <a:ext cx="6790944" cy="10262616"/>
            </a:xfrm>
            <a:custGeom>
              <a:avLst/>
              <a:gdLst/>
              <a:ahLst/>
              <a:cxnLst/>
              <a:rect l="l" t="t" r="r" b="b"/>
              <a:pathLst>
                <a:path w="6790944" h="10262616">
                  <a:moveTo>
                    <a:pt x="6790944" y="10262616"/>
                  </a:moveTo>
                  <a:lnTo>
                    <a:pt x="0" y="10262616"/>
                  </a:lnTo>
                  <a:lnTo>
                    <a:pt x="0" y="0"/>
                  </a:lnTo>
                  <a:lnTo>
                    <a:pt x="6790944" y="0"/>
                  </a:lnTo>
                  <a:lnTo>
                    <a:pt x="6790944" y="10262616"/>
                  </a:lnTo>
                  <a:close/>
                </a:path>
              </a:pathLst>
            </a:custGeom>
            <a:blipFill>
              <a:blip r:embed="rId9" cstate="print">
                <a:extLst>
                  <a:ext uri="{28A0092B-C50C-407E-A947-70E740481C1C}">
                    <a14:useLocalDpi xmlns:a14="http://schemas.microsoft.com/office/drawing/2010/main" val="0"/>
                  </a:ext>
                </a:extLst>
              </a:blip>
              <a:stretch>
                <a:fillRect l="-311" r="-311"/>
              </a:stretch>
            </a:blipFill>
          </p:spPr>
          <p:txBody>
            <a:bodyPr/>
            <a:lstStyle/>
            <a:p>
              <a:endParaRPr lang="fr-FR"/>
            </a:p>
          </p:txBody>
        </p:sp>
        <p:sp>
          <p:nvSpPr>
            <p:cNvPr id="12" name="Freeform 12"/>
            <p:cNvSpPr/>
            <p:nvPr/>
          </p:nvSpPr>
          <p:spPr>
            <a:xfrm>
              <a:off x="99943" y="923837"/>
              <a:ext cx="6533961" cy="7709113"/>
            </a:xfrm>
            <a:custGeom>
              <a:avLst/>
              <a:gdLst/>
              <a:ahLst/>
              <a:cxnLst/>
              <a:rect l="l" t="t" r="r" b="b"/>
              <a:pathLst>
                <a:path w="6533961" h="7709113">
                  <a:moveTo>
                    <a:pt x="6533961" y="7683714"/>
                  </a:moveTo>
                  <a:lnTo>
                    <a:pt x="0" y="7709114"/>
                  </a:lnTo>
                  <a:lnTo>
                    <a:pt x="0" y="0"/>
                  </a:lnTo>
                  <a:lnTo>
                    <a:pt x="6533961" y="0"/>
                  </a:lnTo>
                  <a:lnTo>
                    <a:pt x="6533961" y="7683714"/>
                  </a:lnTo>
                  <a:close/>
                </a:path>
              </a:pathLst>
            </a:custGeom>
            <a:blipFill>
              <a:blip r:embed="rId10" cstate="print">
                <a:extLst>
                  <a:ext uri="{28A0092B-C50C-407E-A947-70E740481C1C}">
                    <a14:useLocalDpi xmlns:a14="http://schemas.microsoft.com/office/drawing/2010/main" val="0"/>
                  </a:ext>
                </a:extLst>
              </a:blip>
              <a:stretch>
                <a:fillRect/>
              </a:stretch>
            </a:blipFill>
          </p:spPr>
          <p:txBody>
            <a:bodyPr/>
            <a:lstStyle/>
            <a:p>
              <a:endParaRPr lang="fr-FR"/>
            </a:p>
          </p:txBody>
        </p:sp>
      </p:grpSp>
      <p:grpSp>
        <p:nvGrpSpPr>
          <p:cNvPr id="13" name="Group 13"/>
          <p:cNvGrpSpPr>
            <a:grpSpLocks noChangeAspect="1"/>
          </p:cNvGrpSpPr>
          <p:nvPr/>
        </p:nvGrpSpPr>
        <p:grpSpPr>
          <a:xfrm>
            <a:off x="9482313" y="3461873"/>
            <a:ext cx="3471610" cy="5246370"/>
            <a:chOff x="0" y="0"/>
            <a:chExt cx="6790944" cy="10262616"/>
          </a:xfrm>
        </p:grpSpPr>
        <p:sp>
          <p:nvSpPr>
            <p:cNvPr id="14" name="Freeform 14"/>
            <p:cNvSpPr/>
            <p:nvPr/>
          </p:nvSpPr>
          <p:spPr>
            <a:xfrm>
              <a:off x="0" y="0"/>
              <a:ext cx="6790944" cy="10262616"/>
            </a:xfrm>
            <a:custGeom>
              <a:avLst/>
              <a:gdLst/>
              <a:ahLst/>
              <a:cxnLst/>
              <a:rect l="l" t="t" r="r" b="b"/>
              <a:pathLst>
                <a:path w="6790944" h="10262616">
                  <a:moveTo>
                    <a:pt x="6790944" y="10262616"/>
                  </a:moveTo>
                  <a:lnTo>
                    <a:pt x="0" y="10262616"/>
                  </a:lnTo>
                  <a:lnTo>
                    <a:pt x="0" y="0"/>
                  </a:lnTo>
                  <a:lnTo>
                    <a:pt x="6790944" y="0"/>
                  </a:lnTo>
                  <a:lnTo>
                    <a:pt x="6790944" y="10262616"/>
                  </a:lnTo>
                  <a:close/>
                </a:path>
              </a:pathLst>
            </a:custGeom>
            <a:blipFill>
              <a:blip r:embed="rId9" cstate="print">
                <a:extLst>
                  <a:ext uri="{28A0092B-C50C-407E-A947-70E740481C1C}">
                    <a14:useLocalDpi xmlns:a14="http://schemas.microsoft.com/office/drawing/2010/main" val="0"/>
                  </a:ext>
                </a:extLst>
              </a:blip>
              <a:stretch>
                <a:fillRect l="-311" r="-311"/>
              </a:stretch>
            </a:blipFill>
          </p:spPr>
          <p:txBody>
            <a:bodyPr/>
            <a:lstStyle/>
            <a:p>
              <a:endParaRPr lang="fr-FR"/>
            </a:p>
          </p:txBody>
        </p:sp>
        <p:sp>
          <p:nvSpPr>
            <p:cNvPr id="15" name="Freeform 15"/>
            <p:cNvSpPr/>
            <p:nvPr/>
          </p:nvSpPr>
          <p:spPr>
            <a:xfrm>
              <a:off x="99943" y="923837"/>
              <a:ext cx="6533961" cy="7709113"/>
            </a:xfrm>
            <a:custGeom>
              <a:avLst/>
              <a:gdLst/>
              <a:ahLst/>
              <a:cxnLst/>
              <a:rect l="l" t="t" r="r" b="b"/>
              <a:pathLst>
                <a:path w="6533961" h="7709113">
                  <a:moveTo>
                    <a:pt x="6533961" y="7683714"/>
                  </a:moveTo>
                  <a:lnTo>
                    <a:pt x="0" y="7709114"/>
                  </a:lnTo>
                  <a:lnTo>
                    <a:pt x="0" y="0"/>
                  </a:lnTo>
                  <a:lnTo>
                    <a:pt x="6533961" y="0"/>
                  </a:lnTo>
                  <a:lnTo>
                    <a:pt x="6533961" y="7683714"/>
                  </a:lnTo>
                  <a:close/>
                </a:path>
              </a:pathLst>
            </a:custGeom>
            <a:blipFill>
              <a:blip r:embed="rId11" cstate="print">
                <a:extLst>
                  <a:ext uri="{28A0092B-C50C-407E-A947-70E740481C1C}">
                    <a14:useLocalDpi xmlns:a14="http://schemas.microsoft.com/office/drawing/2010/main" val="0"/>
                  </a:ext>
                </a:extLst>
              </a:blip>
              <a:stretch>
                <a:fillRect/>
              </a:stretch>
            </a:blipFill>
          </p:spPr>
          <p:txBody>
            <a:bodyPr/>
            <a:lstStyle/>
            <a:p>
              <a:endParaRPr lang="fr-FR"/>
            </a:p>
          </p:txBody>
        </p:sp>
      </p:grpSp>
    </p:spTree>
  </p:cSld>
  <p:clrMapOvr>
    <a:masterClrMapping/>
  </p:clrMapOvr>
  <p:extLst>
    <p:ext uri="{6950BFC3-D8DA-4A85-94F7-54DA5524770B}">
      <p188:commentRel xmlns:p188="http://schemas.microsoft.com/office/powerpoint/2018/8/main" r:id="rId2"/>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394390">
            <a:off x="14668747" y="-3455451"/>
            <a:ext cx="10454404" cy="7622211"/>
          </a:xfrm>
          <a:custGeom>
            <a:avLst/>
            <a:gdLst/>
            <a:ahLst/>
            <a:cxnLst/>
            <a:rect l="l" t="t" r="r" b="b"/>
            <a:pathLst>
              <a:path w="10454404" h="7622211">
                <a:moveTo>
                  <a:pt x="0" y="0"/>
                </a:moveTo>
                <a:lnTo>
                  <a:pt x="10454405" y="0"/>
                </a:lnTo>
                <a:lnTo>
                  <a:pt x="10454405" y="7622211"/>
                </a:lnTo>
                <a:lnTo>
                  <a:pt x="0" y="76222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Freeform 3"/>
          <p:cNvSpPr/>
          <p:nvPr/>
        </p:nvSpPr>
        <p:spPr>
          <a:xfrm rot="-1053307">
            <a:off x="16643764" y="-590797"/>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4" name="Freeform 4"/>
          <p:cNvSpPr/>
          <p:nvPr/>
        </p:nvSpPr>
        <p:spPr>
          <a:xfrm rot="-6619857">
            <a:off x="-6820624" y="4405145"/>
            <a:ext cx="9865950" cy="7193175"/>
          </a:xfrm>
          <a:custGeom>
            <a:avLst/>
            <a:gdLst/>
            <a:ahLst/>
            <a:cxnLst/>
            <a:rect l="l" t="t" r="r" b="b"/>
            <a:pathLst>
              <a:path w="9865950" h="7193175">
                <a:moveTo>
                  <a:pt x="0" y="0"/>
                </a:moveTo>
                <a:lnTo>
                  <a:pt x="9865950" y="0"/>
                </a:lnTo>
                <a:lnTo>
                  <a:pt x="9865950" y="7193174"/>
                </a:lnTo>
                <a:lnTo>
                  <a:pt x="0" y="719317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5" name="Freeform 5"/>
          <p:cNvSpPr/>
          <p:nvPr/>
        </p:nvSpPr>
        <p:spPr>
          <a:xfrm rot="-3409206">
            <a:off x="-8876379" y="-2857648"/>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6" name="AutoShape 6"/>
          <p:cNvSpPr/>
          <p:nvPr/>
        </p:nvSpPr>
        <p:spPr>
          <a:xfrm flipH="1">
            <a:off x="4808339" y="1528298"/>
            <a:ext cx="8671322" cy="0"/>
          </a:xfrm>
          <a:prstGeom prst="line">
            <a:avLst/>
          </a:prstGeom>
          <a:ln w="19050" cap="flat">
            <a:solidFill>
              <a:srgbClr val="CE007F"/>
            </a:solidFill>
            <a:prstDash val="solid"/>
            <a:headEnd type="none" w="sm" len="sm"/>
            <a:tailEnd type="none" w="sm" len="sm"/>
          </a:ln>
        </p:spPr>
        <p:txBody>
          <a:bodyPr/>
          <a:lstStyle/>
          <a:p>
            <a:endParaRPr lang="fr-FR"/>
          </a:p>
        </p:txBody>
      </p:sp>
      <p:grpSp>
        <p:nvGrpSpPr>
          <p:cNvPr id="7" name="Group 7"/>
          <p:cNvGrpSpPr/>
          <p:nvPr/>
        </p:nvGrpSpPr>
        <p:grpSpPr>
          <a:xfrm>
            <a:off x="2185154" y="2678954"/>
            <a:ext cx="5246370" cy="5246370"/>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8" cstate="print">
                <a:extLst>
                  <a:ext uri="{28A0092B-C50C-407E-A947-70E740481C1C}">
                    <a14:useLocalDpi xmlns:a14="http://schemas.microsoft.com/office/drawing/2010/main" val="0"/>
                  </a:ext>
                </a:extLst>
              </a:blip>
              <a:stretch>
                <a:fillRect t="-347" b="-347"/>
              </a:stretch>
            </a:blipFill>
          </p:spPr>
          <p:txBody>
            <a:bodyPr/>
            <a:lstStyle/>
            <a:p>
              <a:endParaRPr lang="fr-FR"/>
            </a:p>
          </p:txBody>
        </p:sp>
      </p:grpSp>
      <p:sp>
        <p:nvSpPr>
          <p:cNvPr id="9" name="TextBox 9"/>
          <p:cNvSpPr txBox="1"/>
          <p:nvPr/>
        </p:nvSpPr>
        <p:spPr>
          <a:xfrm>
            <a:off x="4808339" y="867263"/>
            <a:ext cx="8671322" cy="651510"/>
          </a:xfrm>
          <a:prstGeom prst="rect">
            <a:avLst/>
          </a:prstGeom>
        </p:spPr>
        <p:txBody>
          <a:bodyPr lIns="0" tIns="0" rIns="0" bIns="0" rtlCol="0" anchor="t">
            <a:spAutoFit/>
          </a:bodyPr>
          <a:lstStyle/>
          <a:p>
            <a:pPr algn="ctr">
              <a:lnSpc>
                <a:spcPts val="5040"/>
              </a:lnSpc>
            </a:pPr>
            <a:r>
              <a:rPr lang="en-US" sz="3600" b="1">
                <a:solidFill>
                  <a:srgbClr val="173D76"/>
                </a:solidFill>
                <a:latin typeface="Poppins Bold"/>
                <a:ea typeface="Poppins Bold"/>
                <a:cs typeface="Poppins Bold"/>
                <a:sym typeface="Poppins Bold"/>
              </a:rPr>
              <a:t>RPE, UNE RENCONTRE-PARENTS ECOLE</a:t>
            </a:r>
          </a:p>
        </p:txBody>
      </p:sp>
      <p:sp>
        <p:nvSpPr>
          <p:cNvPr id="10" name="TextBox 10"/>
          <p:cNvSpPr txBox="1"/>
          <p:nvPr/>
        </p:nvSpPr>
        <p:spPr>
          <a:xfrm>
            <a:off x="9370592" y="4900184"/>
            <a:ext cx="4642289" cy="746760"/>
          </a:xfrm>
          <a:prstGeom prst="rect">
            <a:avLst/>
          </a:prstGeom>
        </p:spPr>
        <p:txBody>
          <a:bodyPr lIns="0" tIns="0" rIns="0" bIns="0" rtlCol="0" anchor="t">
            <a:spAutoFit/>
          </a:bodyPr>
          <a:lstStyle/>
          <a:p>
            <a:pPr algn="ctr">
              <a:lnSpc>
                <a:spcPts val="2940"/>
              </a:lnSpc>
            </a:pPr>
            <a:r>
              <a:rPr lang="en-US" sz="2100" b="1" spc="42">
                <a:solidFill>
                  <a:srgbClr val="173D76"/>
                </a:solidFill>
                <a:latin typeface="Poppins Bold"/>
                <a:ea typeface="Poppins Bold"/>
                <a:cs typeface="Poppins Bold"/>
                <a:sym typeface="Poppins Bold"/>
              </a:rPr>
              <a:t>Insérer : Titre de la RPE®, animée par XX, animateur RPE®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394390">
            <a:off x="14668747" y="-3455451"/>
            <a:ext cx="10454404" cy="7622211"/>
          </a:xfrm>
          <a:custGeom>
            <a:avLst/>
            <a:gdLst/>
            <a:ahLst/>
            <a:cxnLst/>
            <a:rect l="l" t="t" r="r" b="b"/>
            <a:pathLst>
              <a:path w="10454404" h="7622211">
                <a:moveTo>
                  <a:pt x="0" y="0"/>
                </a:moveTo>
                <a:lnTo>
                  <a:pt x="10454405" y="0"/>
                </a:lnTo>
                <a:lnTo>
                  <a:pt x="10454405" y="7622211"/>
                </a:lnTo>
                <a:lnTo>
                  <a:pt x="0" y="76222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Freeform 3"/>
          <p:cNvSpPr/>
          <p:nvPr/>
        </p:nvSpPr>
        <p:spPr>
          <a:xfrm rot="-1053307">
            <a:off x="16643764" y="-590797"/>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4" name="Freeform 4"/>
          <p:cNvSpPr/>
          <p:nvPr/>
        </p:nvSpPr>
        <p:spPr>
          <a:xfrm rot="-6619857">
            <a:off x="-6820624" y="4405145"/>
            <a:ext cx="9865950" cy="7193175"/>
          </a:xfrm>
          <a:custGeom>
            <a:avLst/>
            <a:gdLst/>
            <a:ahLst/>
            <a:cxnLst/>
            <a:rect l="l" t="t" r="r" b="b"/>
            <a:pathLst>
              <a:path w="9865950" h="7193175">
                <a:moveTo>
                  <a:pt x="0" y="0"/>
                </a:moveTo>
                <a:lnTo>
                  <a:pt x="9865950" y="0"/>
                </a:lnTo>
                <a:lnTo>
                  <a:pt x="9865950" y="7193174"/>
                </a:lnTo>
                <a:lnTo>
                  <a:pt x="0" y="719317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5" name="Freeform 5"/>
          <p:cNvSpPr/>
          <p:nvPr/>
        </p:nvSpPr>
        <p:spPr>
          <a:xfrm rot="-3409206">
            <a:off x="-8876379" y="-2857648"/>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6" name="AutoShape 6"/>
          <p:cNvSpPr/>
          <p:nvPr/>
        </p:nvSpPr>
        <p:spPr>
          <a:xfrm flipH="1">
            <a:off x="7626995" y="1528298"/>
            <a:ext cx="3034010" cy="0"/>
          </a:xfrm>
          <a:prstGeom prst="line">
            <a:avLst/>
          </a:prstGeom>
          <a:ln w="19050" cap="flat">
            <a:solidFill>
              <a:srgbClr val="CE007F"/>
            </a:solidFill>
            <a:prstDash val="solid"/>
            <a:headEnd type="none" w="sm" len="sm"/>
            <a:tailEnd type="none" w="sm" len="sm"/>
          </a:ln>
        </p:spPr>
        <p:txBody>
          <a:bodyPr/>
          <a:lstStyle/>
          <a:p>
            <a:endParaRPr lang="fr-FR"/>
          </a:p>
        </p:txBody>
      </p:sp>
      <p:sp>
        <p:nvSpPr>
          <p:cNvPr id="7" name="TextBox 7"/>
          <p:cNvSpPr txBox="1"/>
          <p:nvPr/>
        </p:nvSpPr>
        <p:spPr>
          <a:xfrm>
            <a:off x="7626995" y="867263"/>
            <a:ext cx="3034010" cy="651510"/>
          </a:xfrm>
          <a:prstGeom prst="rect">
            <a:avLst/>
          </a:prstGeom>
        </p:spPr>
        <p:txBody>
          <a:bodyPr lIns="0" tIns="0" rIns="0" bIns="0" rtlCol="0" anchor="t">
            <a:spAutoFit/>
          </a:bodyPr>
          <a:lstStyle/>
          <a:p>
            <a:pPr algn="ctr">
              <a:lnSpc>
                <a:spcPts val="5040"/>
              </a:lnSpc>
            </a:pPr>
            <a:r>
              <a:rPr lang="en-US" sz="3600" b="1">
                <a:solidFill>
                  <a:srgbClr val="173D76"/>
                </a:solidFill>
                <a:latin typeface="Poppins Bold"/>
                <a:ea typeface="Poppins Bold"/>
                <a:cs typeface="Poppins Bold"/>
                <a:sym typeface="Poppins Bold"/>
              </a:rPr>
              <a:t>CONFÉRENCE</a:t>
            </a:r>
          </a:p>
        </p:txBody>
      </p:sp>
      <p:sp>
        <p:nvSpPr>
          <p:cNvPr id="8" name="TextBox 8"/>
          <p:cNvSpPr txBox="1"/>
          <p:nvPr/>
        </p:nvSpPr>
        <p:spPr>
          <a:xfrm>
            <a:off x="7961548" y="4927283"/>
            <a:ext cx="7618203" cy="375285"/>
          </a:xfrm>
          <a:prstGeom prst="rect">
            <a:avLst/>
          </a:prstGeom>
        </p:spPr>
        <p:txBody>
          <a:bodyPr lIns="0" tIns="0" rIns="0" bIns="0" rtlCol="0" anchor="t">
            <a:spAutoFit/>
          </a:bodyPr>
          <a:lstStyle/>
          <a:p>
            <a:pPr algn="ctr">
              <a:lnSpc>
                <a:spcPts val="2940"/>
              </a:lnSpc>
            </a:pPr>
            <a:r>
              <a:rPr lang="en-US" sz="2100" b="1" spc="42">
                <a:solidFill>
                  <a:srgbClr val="173D76"/>
                </a:solidFill>
                <a:latin typeface="Poppins Bold"/>
                <a:ea typeface="Poppins Bold"/>
                <a:cs typeface="Poppins Bold"/>
                <a:sym typeface="Poppins Bold"/>
              </a:rPr>
              <a:t>Insérer : Titre de la conférence, animée par XXX, titre</a:t>
            </a:r>
          </a:p>
        </p:txBody>
      </p:sp>
      <p:grpSp>
        <p:nvGrpSpPr>
          <p:cNvPr id="9" name="Group 9"/>
          <p:cNvGrpSpPr/>
          <p:nvPr/>
        </p:nvGrpSpPr>
        <p:grpSpPr>
          <a:xfrm>
            <a:off x="1769565" y="3182926"/>
            <a:ext cx="5268186" cy="4239284"/>
            <a:chOff x="83820" y="1018540"/>
            <a:chExt cx="13037820" cy="10491470"/>
          </a:xfrm>
        </p:grpSpPr>
        <p:sp>
          <p:nvSpPr>
            <p:cNvPr id="10" name="Freeform 10"/>
            <p:cNvSpPr/>
            <p:nvPr/>
          </p:nvSpPr>
          <p:spPr>
            <a:xfrm>
              <a:off x="0" y="0"/>
              <a:ext cx="13037820" cy="10491470"/>
            </a:xfrm>
            <a:custGeom>
              <a:avLst/>
              <a:gdLst/>
              <a:ahLst/>
              <a:cxnLst/>
              <a:rect l="l" t="t" r="r" b="b"/>
              <a:pathLst>
                <a:path w="13037820" h="10491470">
                  <a:moveTo>
                    <a:pt x="3798570" y="791210"/>
                  </a:moveTo>
                  <a:cubicBezTo>
                    <a:pt x="1548130" y="1852930"/>
                    <a:pt x="0" y="3540760"/>
                    <a:pt x="110490" y="6107430"/>
                  </a:cubicBezTo>
                  <a:cubicBezTo>
                    <a:pt x="134620" y="6667500"/>
                    <a:pt x="254000" y="7228840"/>
                    <a:pt x="515620" y="7724140"/>
                  </a:cubicBezTo>
                  <a:cubicBezTo>
                    <a:pt x="1178560" y="8980170"/>
                    <a:pt x="2620010" y="9602470"/>
                    <a:pt x="3995420" y="9954260"/>
                  </a:cubicBezTo>
                  <a:cubicBezTo>
                    <a:pt x="5419090" y="10318750"/>
                    <a:pt x="6921500" y="10491470"/>
                    <a:pt x="8359140" y="10189210"/>
                  </a:cubicBezTo>
                  <a:cubicBezTo>
                    <a:pt x="9796780" y="9885680"/>
                    <a:pt x="11168380" y="9057640"/>
                    <a:pt x="11893550" y="7780020"/>
                  </a:cubicBezTo>
                  <a:cubicBezTo>
                    <a:pt x="13037820" y="5765800"/>
                    <a:pt x="12245340" y="2998470"/>
                    <a:pt x="10411460" y="1581150"/>
                  </a:cubicBezTo>
                  <a:cubicBezTo>
                    <a:pt x="8577580" y="163830"/>
                    <a:pt x="5976620" y="0"/>
                    <a:pt x="3798570" y="791210"/>
                  </a:cubicBezTo>
                </a:path>
              </a:pathLst>
            </a:custGeom>
            <a:blipFill>
              <a:blip r:embed="rId8" cstate="print">
                <a:extLst>
                  <a:ext uri="{28A0092B-C50C-407E-A947-70E740481C1C}">
                    <a14:useLocalDpi xmlns:a14="http://schemas.microsoft.com/office/drawing/2010/main" val="0"/>
                  </a:ext>
                </a:extLst>
              </a:blip>
              <a:stretch>
                <a:fillRect/>
              </a:stretch>
            </a:blipFill>
          </p:spPr>
          <p:txBody>
            <a:bodyPr/>
            <a:lstStyle/>
            <a:p>
              <a:endParaRPr lang="fr-F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394390">
            <a:off x="14668747" y="-3455451"/>
            <a:ext cx="10454404" cy="7622211"/>
          </a:xfrm>
          <a:custGeom>
            <a:avLst/>
            <a:gdLst/>
            <a:ahLst/>
            <a:cxnLst/>
            <a:rect l="l" t="t" r="r" b="b"/>
            <a:pathLst>
              <a:path w="10454404" h="7622211">
                <a:moveTo>
                  <a:pt x="0" y="0"/>
                </a:moveTo>
                <a:lnTo>
                  <a:pt x="10454405" y="0"/>
                </a:lnTo>
                <a:lnTo>
                  <a:pt x="10454405" y="7622211"/>
                </a:lnTo>
                <a:lnTo>
                  <a:pt x="0" y="76222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Freeform 3"/>
          <p:cNvSpPr/>
          <p:nvPr/>
        </p:nvSpPr>
        <p:spPr>
          <a:xfrm rot="-1053307">
            <a:off x="16643764" y="-590797"/>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4" name="Freeform 4"/>
          <p:cNvSpPr/>
          <p:nvPr/>
        </p:nvSpPr>
        <p:spPr>
          <a:xfrm rot="-6619857">
            <a:off x="-6820624" y="4405145"/>
            <a:ext cx="9865950" cy="7193175"/>
          </a:xfrm>
          <a:custGeom>
            <a:avLst/>
            <a:gdLst/>
            <a:ahLst/>
            <a:cxnLst/>
            <a:rect l="l" t="t" r="r" b="b"/>
            <a:pathLst>
              <a:path w="9865950" h="7193175">
                <a:moveTo>
                  <a:pt x="0" y="0"/>
                </a:moveTo>
                <a:lnTo>
                  <a:pt x="9865950" y="0"/>
                </a:lnTo>
                <a:lnTo>
                  <a:pt x="9865950" y="7193174"/>
                </a:lnTo>
                <a:lnTo>
                  <a:pt x="0" y="719317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5" name="Freeform 5"/>
          <p:cNvSpPr/>
          <p:nvPr/>
        </p:nvSpPr>
        <p:spPr>
          <a:xfrm rot="-3409206">
            <a:off x="-8876379" y="-2857648"/>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6" name="AutoShape 6"/>
          <p:cNvSpPr/>
          <p:nvPr/>
        </p:nvSpPr>
        <p:spPr>
          <a:xfrm flipH="1">
            <a:off x="7071717" y="1528298"/>
            <a:ext cx="4144566" cy="0"/>
          </a:xfrm>
          <a:prstGeom prst="line">
            <a:avLst/>
          </a:prstGeom>
          <a:ln w="19050" cap="flat">
            <a:solidFill>
              <a:srgbClr val="CE007F"/>
            </a:solidFill>
            <a:prstDash val="solid"/>
            <a:headEnd type="none" w="sm" len="sm"/>
            <a:tailEnd type="none" w="sm" len="sm"/>
          </a:ln>
        </p:spPr>
        <p:txBody>
          <a:bodyPr/>
          <a:lstStyle/>
          <a:p>
            <a:endParaRPr lang="fr-FR"/>
          </a:p>
        </p:txBody>
      </p:sp>
      <p:grpSp>
        <p:nvGrpSpPr>
          <p:cNvPr id="7" name="Group 7"/>
          <p:cNvGrpSpPr>
            <a:grpSpLocks noChangeAspect="1"/>
          </p:cNvGrpSpPr>
          <p:nvPr/>
        </p:nvGrpSpPr>
        <p:grpSpPr>
          <a:xfrm>
            <a:off x="3786472" y="4310702"/>
            <a:ext cx="1234373" cy="2485316"/>
            <a:chOff x="0" y="0"/>
            <a:chExt cx="9461500" cy="19050000"/>
          </a:xfrm>
        </p:grpSpPr>
        <p:sp>
          <p:nvSpPr>
            <p:cNvPr id="8" name="Freeform 8"/>
            <p:cNvSpPr/>
            <p:nvPr/>
          </p:nvSpPr>
          <p:spPr>
            <a:xfrm>
              <a:off x="400304" y="312801"/>
              <a:ext cx="8650859" cy="18424398"/>
            </a:xfrm>
            <a:custGeom>
              <a:avLst/>
              <a:gdLst/>
              <a:ahLst/>
              <a:cxnLst/>
              <a:rect l="l" t="t" r="r" b="b"/>
              <a:pathLst>
                <a:path w="8650859" h="18424398">
                  <a:moveTo>
                    <a:pt x="7532370" y="18424398"/>
                  </a:moveTo>
                  <a:lnTo>
                    <a:pt x="1118489" y="18424398"/>
                  </a:lnTo>
                  <a:cubicBezTo>
                    <a:pt x="500761" y="18424398"/>
                    <a:pt x="0" y="17923636"/>
                    <a:pt x="0" y="17305910"/>
                  </a:cubicBezTo>
                  <a:lnTo>
                    <a:pt x="0" y="1118489"/>
                  </a:lnTo>
                  <a:cubicBezTo>
                    <a:pt x="0" y="500761"/>
                    <a:pt x="500761" y="0"/>
                    <a:pt x="1118489" y="0"/>
                  </a:cubicBezTo>
                  <a:lnTo>
                    <a:pt x="7532370" y="0"/>
                  </a:lnTo>
                  <a:cubicBezTo>
                    <a:pt x="8150098" y="0"/>
                    <a:pt x="8650859" y="500761"/>
                    <a:pt x="8650859" y="1118489"/>
                  </a:cubicBezTo>
                  <a:lnTo>
                    <a:pt x="8650859" y="17305910"/>
                  </a:lnTo>
                  <a:cubicBezTo>
                    <a:pt x="8650732" y="17923636"/>
                    <a:pt x="8150098" y="18424398"/>
                    <a:pt x="7532370" y="18424398"/>
                  </a:cubicBezTo>
                  <a:close/>
                </a:path>
              </a:pathLst>
            </a:custGeom>
            <a:blipFill>
              <a:blip r:embed="rId8" cstate="print">
                <a:extLst>
                  <a:ext uri="{28A0092B-C50C-407E-A947-70E740481C1C}">
                    <a14:useLocalDpi xmlns:a14="http://schemas.microsoft.com/office/drawing/2010/main" val="0"/>
                  </a:ext>
                </a:extLst>
              </a:blip>
              <a:stretch>
                <a:fillRect/>
              </a:stretch>
            </a:blipFill>
          </p:spPr>
          <p:txBody>
            <a:bodyPr/>
            <a:lstStyle/>
            <a:p>
              <a:endParaRPr lang="fr-FR"/>
            </a:p>
          </p:txBody>
        </p:sp>
        <p:sp>
          <p:nvSpPr>
            <p:cNvPr id="9" name="Freeform 9"/>
            <p:cNvSpPr/>
            <p:nvPr/>
          </p:nvSpPr>
          <p:spPr>
            <a:xfrm>
              <a:off x="0" y="0"/>
              <a:ext cx="9461500" cy="19050000"/>
            </a:xfrm>
            <a:custGeom>
              <a:avLst/>
              <a:gdLst/>
              <a:ahLst/>
              <a:cxnLst/>
              <a:rect l="l" t="t" r="r" b="b"/>
              <a:pathLst>
                <a:path w="9461500" h="19050000">
                  <a:moveTo>
                    <a:pt x="9461500" y="19050000"/>
                  </a:moveTo>
                  <a:lnTo>
                    <a:pt x="0" y="19050000"/>
                  </a:lnTo>
                  <a:lnTo>
                    <a:pt x="0" y="0"/>
                  </a:lnTo>
                  <a:lnTo>
                    <a:pt x="9461500" y="0"/>
                  </a:lnTo>
                  <a:lnTo>
                    <a:pt x="9461500" y="19050000"/>
                  </a:lnTo>
                  <a:close/>
                </a:path>
              </a:pathLst>
            </a:custGeom>
            <a:blipFill>
              <a:blip r:embed="rId9" cstate="print">
                <a:extLst>
                  <a:ext uri="{28A0092B-C50C-407E-A947-70E740481C1C}">
                    <a14:useLocalDpi xmlns:a14="http://schemas.microsoft.com/office/drawing/2010/main" val="0"/>
                  </a:ext>
                </a:extLst>
              </a:blip>
              <a:stretch>
                <a:fillRect/>
              </a:stretch>
            </a:blipFill>
          </p:spPr>
          <p:txBody>
            <a:bodyPr/>
            <a:lstStyle/>
            <a:p>
              <a:endParaRPr lang="fr-FR"/>
            </a:p>
          </p:txBody>
        </p:sp>
      </p:grpSp>
      <p:sp>
        <p:nvSpPr>
          <p:cNvPr id="10" name="Freeform 10"/>
          <p:cNvSpPr/>
          <p:nvPr/>
        </p:nvSpPr>
        <p:spPr>
          <a:xfrm>
            <a:off x="8580042" y="8061887"/>
            <a:ext cx="1196413" cy="1196413"/>
          </a:xfrm>
          <a:custGeom>
            <a:avLst/>
            <a:gdLst/>
            <a:ahLst/>
            <a:cxnLst/>
            <a:rect l="l" t="t" r="r" b="b"/>
            <a:pathLst>
              <a:path w="1196413" h="1196413">
                <a:moveTo>
                  <a:pt x="0" y="0"/>
                </a:moveTo>
                <a:lnTo>
                  <a:pt x="1196413" y="0"/>
                </a:lnTo>
                <a:lnTo>
                  <a:pt x="1196413" y="1196413"/>
                </a:lnTo>
                <a:lnTo>
                  <a:pt x="0" y="119641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fr-FR"/>
          </a:p>
        </p:txBody>
      </p:sp>
      <p:sp>
        <p:nvSpPr>
          <p:cNvPr id="11" name="Freeform 11"/>
          <p:cNvSpPr/>
          <p:nvPr/>
        </p:nvSpPr>
        <p:spPr>
          <a:xfrm>
            <a:off x="13028450" y="4310702"/>
            <a:ext cx="1710941" cy="2420153"/>
          </a:xfrm>
          <a:custGeom>
            <a:avLst/>
            <a:gdLst/>
            <a:ahLst/>
            <a:cxnLst/>
            <a:rect l="l" t="t" r="r" b="b"/>
            <a:pathLst>
              <a:path w="1710941" h="2420153">
                <a:moveTo>
                  <a:pt x="0" y="0"/>
                </a:moveTo>
                <a:lnTo>
                  <a:pt x="1710941" y="0"/>
                </a:lnTo>
                <a:lnTo>
                  <a:pt x="1710941" y="2420154"/>
                </a:lnTo>
                <a:lnTo>
                  <a:pt x="0" y="2420154"/>
                </a:lnTo>
                <a:lnTo>
                  <a:pt x="0" y="0"/>
                </a:lnTo>
                <a:close/>
              </a:path>
            </a:pathLst>
          </a:custGeom>
          <a:blipFill>
            <a:blip r:embed="rId12">
              <a:extLst>
                <a:ext uri="{28A0092B-C50C-407E-A947-70E740481C1C}">
                  <a14:useLocalDpi xmlns:a14="http://schemas.microsoft.com/office/drawing/2010/main" val="0"/>
                </a:ext>
              </a:extLst>
            </a:blip>
            <a:stretch>
              <a:fillRect/>
            </a:stretch>
          </a:blipFill>
        </p:spPr>
        <p:txBody>
          <a:bodyPr/>
          <a:lstStyle/>
          <a:p>
            <a:endParaRPr lang="fr-FR"/>
          </a:p>
        </p:txBody>
      </p:sp>
      <p:grpSp>
        <p:nvGrpSpPr>
          <p:cNvPr id="12" name="Group 12"/>
          <p:cNvGrpSpPr>
            <a:grpSpLocks noChangeAspect="1"/>
          </p:cNvGrpSpPr>
          <p:nvPr/>
        </p:nvGrpSpPr>
        <p:grpSpPr>
          <a:xfrm>
            <a:off x="7599064" y="4310702"/>
            <a:ext cx="3014298" cy="2420153"/>
            <a:chOff x="0" y="0"/>
            <a:chExt cx="7467600" cy="5995670"/>
          </a:xfrm>
        </p:grpSpPr>
        <p:sp>
          <p:nvSpPr>
            <p:cNvPr id="13" name="Freeform 13"/>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endParaRPr lang="fr-FR"/>
            </a:p>
          </p:txBody>
        </p:sp>
        <p:sp>
          <p:nvSpPr>
            <p:cNvPr id="14" name="Freeform 14"/>
            <p:cNvSpPr/>
            <p:nvPr/>
          </p:nvSpPr>
          <p:spPr>
            <a:xfrm>
              <a:off x="0" y="4514850"/>
              <a:ext cx="7467600" cy="695960"/>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endParaRPr lang="fr-FR"/>
            </a:p>
          </p:txBody>
        </p:sp>
        <p:sp>
          <p:nvSpPr>
            <p:cNvPr id="15" name="Freeform 15"/>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endParaRPr lang="fr-FR"/>
            </a:p>
          </p:txBody>
        </p:sp>
        <p:sp>
          <p:nvSpPr>
            <p:cNvPr id="16" name="Freeform 16"/>
            <p:cNvSpPr/>
            <p:nvPr/>
          </p:nvSpPr>
          <p:spPr>
            <a:xfrm>
              <a:off x="314960" y="353060"/>
              <a:ext cx="6827520" cy="3835400"/>
            </a:xfrm>
            <a:custGeom>
              <a:avLst/>
              <a:gdLst/>
              <a:ahLst/>
              <a:cxnLst/>
              <a:rect l="l" t="t" r="r" b="b"/>
              <a:pathLst>
                <a:path w="6827520" h="3835400">
                  <a:moveTo>
                    <a:pt x="0" y="0"/>
                  </a:moveTo>
                  <a:lnTo>
                    <a:pt x="6827520" y="0"/>
                  </a:lnTo>
                  <a:lnTo>
                    <a:pt x="6827520" y="3835400"/>
                  </a:lnTo>
                  <a:lnTo>
                    <a:pt x="0" y="3835400"/>
                  </a:lnTo>
                  <a:close/>
                </a:path>
              </a:pathLst>
            </a:custGeom>
            <a:blipFill>
              <a:blip r:embed="rId13" cstate="print">
                <a:extLst>
                  <a:ext uri="{28A0092B-C50C-407E-A947-70E740481C1C}">
                    <a14:useLocalDpi xmlns:a14="http://schemas.microsoft.com/office/drawing/2010/main" val="0"/>
                  </a:ext>
                </a:extLst>
              </a:blip>
              <a:stretch>
                <a:fillRect/>
              </a:stretch>
            </a:blipFill>
          </p:spPr>
          <p:txBody>
            <a:bodyPr/>
            <a:lstStyle/>
            <a:p>
              <a:endParaRPr lang="fr-FR"/>
            </a:p>
          </p:txBody>
        </p:sp>
      </p:grpSp>
      <p:sp>
        <p:nvSpPr>
          <p:cNvPr id="17" name="TextBox 17"/>
          <p:cNvSpPr txBox="1"/>
          <p:nvPr/>
        </p:nvSpPr>
        <p:spPr>
          <a:xfrm>
            <a:off x="7071717" y="867263"/>
            <a:ext cx="4144566" cy="651510"/>
          </a:xfrm>
          <a:prstGeom prst="rect">
            <a:avLst/>
          </a:prstGeom>
        </p:spPr>
        <p:txBody>
          <a:bodyPr lIns="0" tIns="0" rIns="0" bIns="0" rtlCol="0" anchor="t">
            <a:spAutoFit/>
          </a:bodyPr>
          <a:lstStyle/>
          <a:p>
            <a:pPr algn="ctr">
              <a:lnSpc>
                <a:spcPts val="5040"/>
              </a:lnSpc>
            </a:pPr>
            <a:r>
              <a:rPr lang="en-US" sz="3600" b="1">
                <a:solidFill>
                  <a:srgbClr val="173D76"/>
                </a:solidFill>
                <a:latin typeface="Poppins Bold"/>
                <a:ea typeface="Poppins Bold"/>
                <a:cs typeface="Poppins Bold"/>
                <a:sym typeface="Poppins Bold"/>
              </a:rPr>
              <a:t>TEMPS CONVIVIAL</a:t>
            </a:r>
          </a:p>
        </p:txBody>
      </p:sp>
      <p:sp>
        <p:nvSpPr>
          <p:cNvPr id="18" name="TextBox 18"/>
          <p:cNvSpPr txBox="1"/>
          <p:nvPr/>
        </p:nvSpPr>
        <p:spPr>
          <a:xfrm>
            <a:off x="5345006" y="2370684"/>
            <a:ext cx="7597988" cy="1118235"/>
          </a:xfrm>
          <a:prstGeom prst="rect">
            <a:avLst/>
          </a:prstGeom>
        </p:spPr>
        <p:txBody>
          <a:bodyPr lIns="0" tIns="0" rIns="0" bIns="0" rtlCol="0" anchor="t">
            <a:spAutoFit/>
          </a:bodyPr>
          <a:lstStyle/>
          <a:p>
            <a:pPr algn="ctr">
              <a:lnSpc>
                <a:spcPts val="2940"/>
              </a:lnSpc>
            </a:pPr>
            <a:r>
              <a:rPr lang="en-US" sz="2100" b="1" spc="42">
                <a:solidFill>
                  <a:srgbClr val="173D76"/>
                </a:solidFill>
                <a:latin typeface="Poppins Bold"/>
                <a:ea typeface="Poppins Bold"/>
                <a:cs typeface="Poppins Bold"/>
                <a:sym typeface="Poppins Bold"/>
              </a:rPr>
              <a:t>Votre Apel est joignable :</a:t>
            </a:r>
          </a:p>
          <a:p>
            <a:pPr algn="ctr">
              <a:lnSpc>
                <a:spcPts val="2940"/>
              </a:lnSpc>
            </a:pPr>
            <a:r>
              <a:rPr lang="en-US" sz="2100" b="1" spc="42">
                <a:solidFill>
                  <a:srgbClr val="173D76"/>
                </a:solidFill>
                <a:latin typeface="Poppins Bold"/>
                <a:ea typeface="Poppins Bold"/>
                <a:cs typeface="Poppins Bold"/>
                <a:sym typeface="Poppins Bold"/>
              </a:rPr>
              <a:t>par téléphone 06 XX XX XX XX</a:t>
            </a:r>
          </a:p>
          <a:p>
            <a:pPr algn="ctr">
              <a:lnSpc>
                <a:spcPts val="2940"/>
              </a:lnSpc>
            </a:pPr>
            <a:r>
              <a:rPr lang="en-US" sz="2100" b="1" spc="42">
                <a:solidFill>
                  <a:srgbClr val="173D76"/>
                </a:solidFill>
                <a:latin typeface="Poppins Bold"/>
                <a:ea typeface="Poppins Bold"/>
                <a:cs typeface="Poppins Bold"/>
                <a:sym typeface="Poppins Bold"/>
              </a:rPr>
              <a:t>par mail ....@...</a:t>
            </a:r>
          </a:p>
        </p:txBody>
      </p:sp>
      <p:sp>
        <p:nvSpPr>
          <p:cNvPr id="19" name="TextBox 19"/>
          <p:cNvSpPr txBox="1"/>
          <p:nvPr/>
        </p:nvSpPr>
        <p:spPr>
          <a:xfrm>
            <a:off x="2424221" y="7025640"/>
            <a:ext cx="4027371" cy="1118235"/>
          </a:xfrm>
          <a:prstGeom prst="rect">
            <a:avLst/>
          </a:prstGeom>
        </p:spPr>
        <p:txBody>
          <a:bodyPr lIns="0" tIns="0" rIns="0" bIns="0" rtlCol="0" anchor="t">
            <a:spAutoFit/>
          </a:bodyPr>
          <a:lstStyle/>
          <a:p>
            <a:pPr algn="ctr">
              <a:lnSpc>
                <a:spcPts val="2940"/>
              </a:lnSpc>
            </a:pPr>
            <a:r>
              <a:rPr lang="en-US" sz="2100" b="1" spc="42">
                <a:solidFill>
                  <a:srgbClr val="173D76"/>
                </a:solidFill>
                <a:latin typeface="Poppins Bold"/>
                <a:ea typeface="Poppins Bold"/>
                <a:cs typeface="Poppins Bold"/>
                <a:sym typeface="Poppins Bold"/>
              </a:rPr>
              <a:t>Pour plus d'informations consultez le site</a:t>
            </a:r>
          </a:p>
          <a:p>
            <a:pPr algn="ctr">
              <a:lnSpc>
                <a:spcPts val="2940"/>
              </a:lnSpc>
            </a:pPr>
            <a:r>
              <a:rPr lang="en-US" sz="2100" b="1" spc="42">
                <a:solidFill>
                  <a:srgbClr val="173D76"/>
                </a:solidFill>
                <a:latin typeface="Poppins Bold"/>
                <a:ea typeface="Poppins Bold"/>
                <a:cs typeface="Poppins Bold"/>
                <a:sym typeface="Poppins Bold"/>
              </a:rPr>
              <a:t>Apel.fr</a:t>
            </a:r>
          </a:p>
        </p:txBody>
      </p:sp>
      <p:sp>
        <p:nvSpPr>
          <p:cNvPr id="20" name="TextBox 20"/>
          <p:cNvSpPr txBox="1"/>
          <p:nvPr/>
        </p:nvSpPr>
        <p:spPr>
          <a:xfrm>
            <a:off x="11836408" y="7025640"/>
            <a:ext cx="4027371" cy="2232660"/>
          </a:xfrm>
          <a:prstGeom prst="rect">
            <a:avLst/>
          </a:prstGeom>
        </p:spPr>
        <p:txBody>
          <a:bodyPr lIns="0" tIns="0" rIns="0" bIns="0" rtlCol="0" anchor="t">
            <a:spAutoFit/>
          </a:bodyPr>
          <a:lstStyle/>
          <a:p>
            <a:pPr algn="ctr">
              <a:lnSpc>
                <a:spcPts val="2940"/>
              </a:lnSpc>
            </a:pPr>
            <a:r>
              <a:rPr lang="en-US" sz="2100" b="1" spc="42">
                <a:solidFill>
                  <a:srgbClr val="173D76"/>
                </a:solidFill>
                <a:latin typeface="Poppins Bold"/>
                <a:ea typeface="Poppins Bold"/>
                <a:cs typeface="Poppins Bold"/>
                <a:sym typeface="Poppins Bold"/>
              </a:rPr>
              <a:t>Et en cas de question d'éducation, d'orientation, de problème à la maison, contacter la ligne d’écoute de l'Apel :</a:t>
            </a:r>
          </a:p>
          <a:p>
            <a:pPr algn="ctr">
              <a:lnSpc>
                <a:spcPts val="2940"/>
              </a:lnSpc>
            </a:pPr>
            <a:r>
              <a:rPr lang="en-US" sz="2100" b="1" spc="42">
                <a:solidFill>
                  <a:srgbClr val="173D76"/>
                </a:solidFill>
                <a:latin typeface="Poppins Bold"/>
                <a:ea typeface="Poppins Bold"/>
                <a:cs typeface="Poppins Bold"/>
                <a:sym typeface="Poppins Bold"/>
              </a:rPr>
              <a:t>01 46 90 09 60</a:t>
            </a:r>
          </a:p>
        </p:txBody>
      </p:sp>
      <p:sp>
        <p:nvSpPr>
          <p:cNvPr id="21" name="TextBox 21"/>
          <p:cNvSpPr txBox="1"/>
          <p:nvPr/>
        </p:nvSpPr>
        <p:spPr>
          <a:xfrm>
            <a:off x="7298159" y="7025640"/>
            <a:ext cx="3760179" cy="746760"/>
          </a:xfrm>
          <a:prstGeom prst="rect">
            <a:avLst/>
          </a:prstGeom>
        </p:spPr>
        <p:txBody>
          <a:bodyPr lIns="0" tIns="0" rIns="0" bIns="0" rtlCol="0" anchor="t">
            <a:spAutoFit/>
          </a:bodyPr>
          <a:lstStyle/>
          <a:p>
            <a:pPr algn="ctr">
              <a:lnSpc>
                <a:spcPts val="2940"/>
              </a:lnSpc>
            </a:pPr>
            <a:r>
              <a:rPr lang="en-US" sz="2100" b="1">
                <a:solidFill>
                  <a:srgbClr val="173D76"/>
                </a:solidFill>
                <a:latin typeface="Poppins Bold"/>
                <a:ea typeface="Poppins Bold"/>
                <a:cs typeface="Poppins Bold"/>
                <a:sym typeface="Poppins Bold"/>
              </a:rPr>
              <a:t>Abonnez-vous à la newsletter de l’Apel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394390">
            <a:off x="14116940" y="-1355113"/>
            <a:ext cx="10454404" cy="7622211"/>
          </a:xfrm>
          <a:custGeom>
            <a:avLst/>
            <a:gdLst/>
            <a:ahLst/>
            <a:cxnLst/>
            <a:rect l="l" t="t" r="r" b="b"/>
            <a:pathLst>
              <a:path w="10454404" h="7622211">
                <a:moveTo>
                  <a:pt x="0" y="0"/>
                </a:moveTo>
                <a:lnTo>
                  <a:pt x="10454405" y="0"/>
                </a:lnTo>
                <a:lnTo>
                  <a:pt x="10454405" y="7622212"/>
                </a:lnTo>
                <a:lnTo>
                  <a:pt x="0" y="76222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Freeform 3"/>
          <p:cNvSpPr/>
          <p:nvPr/>
        </p:nvSpPr>
        <p:spPr>
          <a:xfrm rot="-1053307">
            <a:off x="14799765" y="3502067"/>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4" name="Freeform 4"/>
          <p:cNvSpPr/>
          <p:nvPr/>
        </p:nvSpPr>
        <p:spPr>
          <a:xfrm rot="-6619857">
            <a:off x="-6269992" y="5208597"/>
            <a:ext cx="9865950" cy="7193175"/>
          </a:xfrm>
          <a:custGeom>
            <a:avLst/>
            <a:gdLst/>
            <a:ahLst/>
            <a:cxnLst/>
            <a:rect l="l" t="t" r="r" b="b"/>
            <a:pathLst>
              <a:path w="9865950" h="7193175">
                <a:moveTo>
                  <a:pt x="0" y="0"/>
                </a:moveTo>
                <a:lnTo>
                  <a:pt x="9865951" y="0"/>
                </a:lnTo>
                <a:lnTo>
                  <a:pt x="9865951" y="7193174"/>
                </a:lnTo>
                <a:lnTo>
                  <a:pt x="0" y="719317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5" name="Freeform 5"/>
          <p:cNvSpPr/>
          <p:nvPr/>
        </p:nvSpPr>
        <p:spPr>
          <a:xfrm rot="-3409206">
            <a:off x="-9743883" y="-880344"/>
            <a:ext cx="12320380" cy="8957606"/>
          </a:xfrm>
          <a:custGeom>
            <a:avLst/>
            <a:gdLst/>
            <a:ahLst/>
            <a:cxnLst/>
            <a:rect l="l" t="t" r="r" b="b"/>
            <a:pathLst>
              <a:path w="12320380" h="8957606">
                <a:moveTo>
                  <a:pt x="0" y="0"/>
                </a:moveTo>
                <a:lnTo>
                  <a:pt x="12320380" y="0"/>
                </a:lnTo>
                <a:lnTo>
                  <a:pt x="12320380" y="8957607"/>
                </a:lnTo>
                <a:lnTo>
                  <a:pt x="0" y="895760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6" name="TextBox 6"/>
          <p:cNvSpPr txBox="1"/>
          <p:nvPr/>
        </p:nvSpPr>
        <p:spPr>
          <a:xfrm>
            <a:off x="7330033" y="923925"/>
            <a:ext cx="3627934" cy="651510"/>
          </a:xfrm>
          <a:prstGeom prst="rect">
            <a:avLst/>
          </a:prstGeom>
        </p:spPr>
        <p:txBody>
          <a:bodyPr lIns="0" tIns="0" rIns="0" bIns="0" rtlCol="0" anchor="t">
            <a:spAutoFit/>
          </a:bodyPr>
          <a:lstStyle/>
          <a:p>
            <a:pPr algn="ctr">
              <a:lnSpc>
                <a:spcPts val="5040"/>
              </a:lnSpc>
            </a:pPr>
            <a:r>
              <a:rPr lang="en-US" sz="3600" b="1">
                <a:solidFill>
                  <a:srgbClr val="173D76"/>
                </a:solidFill>
                <a:latin typeface="Poppins Bold"/>
                <a:ea typeface="Poppins Bold"/>
                <a:cs typeface="Poppins Bold"/>
                <a:sym typeface="Poppins Bold"/>
              </a:rPr>
              <a:t>ORDRE DU JOUR</a:t>
            </a:r>
          </a:p>
        </p:txBody>
      </p:sp>
      <p:sp>
        <p:nvSpPr>
          <p:cNvPr id="7" name="AutoShape 7"/>
          <p:cNvSpPr/>
          <p:nvPr/>
        </p:nvSpPr>
        <p:spPr>
          <a:xfrm flipH="1">
            <a:off x="7330033" y="1707002"/>
            <a:ext cx="3627934" cy="0"/>
          </a:xfrm>
          <a:prstGeom prst="line">
            <a:avLst/>
          </a:prstGeom>
          <a:ln w="19050" cap="flat">
            <a:solidFill>
              <a:srgbClr val="CE007F"/>
            </a:solidFill>
            <a:prstDash val="solid"/>
            <a:headEnd type="none" w="sm" len="sm"/>
            <a:tailEnd type="none" w="sm" len="sm"/>
          </a:ln>
        </p:spPr>
        <p:txBody>
          <a:bodyPr/>
          <a:lstStyle/>
          <a:p>
            <a:endParaRPr lang="fr-FR"/>
          </a:p>
        </p:txBody>
      </p:sp>
      <p:sp>
        <p:nvSpPr>
          <p:cNvPr id="8" name="TextBox 8"/>
          <p:cNvSpPr txBox="1"/>
          <p:nvPr/>
        </p:nvSpPr>
        <p:spPr>
          <a:xfrm>
            <a:off x="17576464" y="9394438"/>
            <a:ext cx="203076" cy="509905"/>
          </a:xfrm>
          <a:prstGeom prst="rect">
            <a:avLst/>
          </a:prstGeom>
        </p:spPr>
        <p:txBody>
          <a:bodyPr lIns="0" tIns="0" rIns="0" bIns="0" rtlCol="0" anchor="t">
            <a:spAutoFit/>
          </a:bodyPr>
          <a:lstStyle/>
          <a:p>
            <a:pPr algn="ctr">
              <a:lnSpc>
                <a:spcPts val="3919"/>
              </a:lnSpc>
              <a:spcBef>
                <a:spcPct val="0"/>
              </a:spcBef>
            </a:pPr>
            <a:r>
              <a:rPr lang="en-US" sz="2799" b="1">
                <a:solidFill>
                  <a:srgbClr val="CE007F"/>
                </a:solidFill>
                <a:latin typeface="Poppins Bold"/>
                <a:ea typeface="Poppins Bold"/>
                <a:cs typeface="Poppins Bold"/>
                <a:sym typeface="Poppins Bold"/>
              </a:rPr>
              <a:t>2</a:t>
            </a:r>
          </a:p>
        </p:txBody>
      </p:sp>
      <p:sp>
        <p:nvSpPr>
          <p:cNvPr id="9" name="TextBox 9"/>
          <p:cNvSpPr txBox="1"/>
          <p:nvPr/>
        </p:nvSpPr>
        <p:spPr>
          <a:xfrm>
            <a:off x="2781134" y="2411160"/>
            <a:ext cx="13006634" cy="5881321"/>
          </a:xfrm>
          <a:prstGeom prst="rect">
            <a:avLst/>
          </a:prstGeom>
        </p:spPr>
        <p:txBody>
          <a:bodyPr lIns="0" tIns="0" rIns="0" bIns="0" rtlCol="0" anchor="t">
            <a:spAutoFit/>
          </a:bodyPr>
          <a:lstStyle/>
          <a:p>
            <a:pPr marL="724805" lvl="1" indent="-362402" algn="l">
              <a:lnSpc>
                <a:spcPts val="4699"/>
              </a:lnSpc>
              <a:buFont typeface="Arial"/>
              <a:buChar char="•"/>
            </a:pPr>
            <a:r>
              <a:rPr lang="en-US" sz="3357" b="1" spc="67">
                <a:solidFill>
                  <a:srgbClr val="173D76"/>
                </a:solidFill>
                <a:latin typeface="Poppins Bold"/>
                <a:ea typeface="Poppins Bold"/>
                <a:cs typeface="Poppins Bold"/>
                <a:sym typeface="Poppins Bold"/>
              </a:rPr>
              <a:t>Mots d’accueil</a:t>
            </a:r>
          </a:p>
          <a:p>
            <a:pPr algn="l">
              <a:lnSpc>
                <a:spcPts val="4699"/>
              </a:lnSpc>
            </a:pPr>
            <a:endParaRPr lang="en-US" sz="3357" b="1" spc="67">
              <a:solidFill>
                <a:srgbClr val="173D76"/>
              </a:solidFill>
              <a:latin typeface="Poppins Bold"/>
              <a:ea typeface="Poppins Bold"/>
              <a:cs typeface="Poppins Bold"/>
              <a:sym typeface="Poppins Bold"/>
            </a:endParaRPr>
          </a:p>
          <a:p>
            <a:pPr marL="724805" lvl="1" indent="-362402" algn="l">
              <a:lnSpc>
                <a:spcPts val="4699"/>
              </a:lnSpc>
              <a:buFont typeface="Arial"/>
              <a:buChar char="•"/>
            </a:pPr>
            <a:r>
              <a:rPr lang="en-US" sz="3357" b="1" spc="67">
                <a:solidFill>
                  <a:srgbClr val="173D76"/>
                </a:solidFill>
                <a:latin typeface="Poppins Bold"/>
                <a:ea typeface="Poppins Bold"/>
                <a:cs typeface="Poppins Bold"/>
                <a:sym typeface="Poppins Bold"/>
              </a:rPr>
              <a:t>Quelques mots sur le mouvement des Apel</a:t>
            </a:r>
          </a:p>
          <a:p>
            <a:pPr algn="l">
              <a:lnSpc>
                <a:spcPts val="4699"/>
              </a:lnSpc>
            </a:pPr>
            <a:endParaRPr lang="en-US" sz="3357" b="1" spc="67">
              <a:solidFill>
                <a:srgbClr val="173D76"/>
              </a:solidFill>
              <a:latin typeface="Poppins Bold"/>
              <a:ea typeface="Poppins Bold"/>
              <a:cs typeface="Poppins Bold"/>
              <a:sym typeface="Poppins Bold"/>
            </a:endParaRPr>
          </a:p>
          <a:p>
            <a:pPr marL="724805" lvl="1" indent="-362402" algn="l">
              <a:lnSpc>
                <a:spcPts val="4699"/>
              </a:lnSpc>
              <a:buFont typeface="Arial"/>
              <a:buChar char="•"/>
            </a:pPr>
            <a:r>
              <a:rPr lang="en-US" sz="3357" b="1" spc="67">
                <a:solidFill>
                  <a:srgbClr val="173D76"/>
                </a:solidFill>
                <a:latin typeface="Poppins Bold"/>
                <a:ea typeface="Poppins Bold"/>
                <a:cs typeface="Poppins Bold"/>
                <a:sym typeface="Poppins Bold"/>
              </a:rPr>
              <a:t>L’activité de l’Apel de notre établissement</a:t>
            </a:r>
          </a:p>
          <a:p>
            <a:pPr marL="724805" lvl="1" indent="-362402" algn="l">
              <a:lnSpc>
                <a:spcPts val="4699"/>
              </a:lnSpc>
              <a:buFont typeface="Arial"/>
              <a:buChar char="•"/>
            </a:pPr>
            <a:r>
              <a:rPr lang="en-US" sz="3357" b="1" spc="67">
                <a:solidFill>
                  <a:srgbClr val="173D76"/>
                </a:solidFill>
                <a:latin typeface="Poppins Bold"/>
                <a:ea typeface="Poppins Bold"/>
                <a:cs typeface="Poppins Bold"/>
                <a:sym typeface="Poppins Bold"/>
              </a:rPr>
              <a:t>Les orientations de l’année</a:t>
            </a:r>
          </a:p>
          <a:p>
            <a:pPr marL="724805" lvl="1" indent="-362402" algn="l">
              <a:lnSpc>
                <a:spcPts val="4699"/>
              </a:lnSpc>
              <a:buFont typeface="Arial"/>
              <a:buChar char="•"/>
            </a:pPr>
            <a:r>
              <a:rPr lang="en-US" sz="3357" b="1" spc="67">
                <a:solidFill>
                  <a:srgbClr val="173D76"/>
                </a:solidFill>
                <a:latin typeface="Poppins Bold"/>
                <a:ea typeface="Poppins Bold"/>
                <a:cs typeface="Poppins Bold"/>
                <a:sym typeface="Poppins Bold"/>
              </a:rPr>
              <a:t>Rapport financier</a:t>
            </a:r>
          </a:p>
          <a:p>
            <a:pPr marL="724805" lvl="1" indent="-362402" algn="l">
              <a:lnSpc>
                <a:spcPts val="4699"/>
              </a:lnSpc>
              <a:buFont typeface="Arial"/>
              <a:buChar char="•"/>
            </a:pPr>
            <a:r>
              <a:rPr lang="en-US" sz="3357" b="1" spc="67">
                <a:solidFill>
                  <a:srgbClr val="173D76"/>
                </a:solidFill>
                <a:latin typeface="Poppins Bold"/>
                <a:ea typeface="Poppins Bold"/>
                <a:cs typeface="Poppins Bold"/>
                <a:sym typeface="Poppins Bold"/>
              </a:rPr>
              <a:t>Montant de la cotisation</a:t>
            </a:r>
          </a:p>
          <a:p>
            <a:pPr marL="724805" lvl="1" indent="-362402" algn="l">
              <a:lnSpc>
                <a:spcPts val="4699"/>
              </a:lnSpc>
              <a:buFont typeface="Arial"/>
              <a:buChar char="•"/>
            </a:pPr>
            <a:r>
              <a:rPr lang="en-US" sz="3357" b="1" spc="67">
                <a:solidFill>
                  <a:srgbClr val="173D76"/>
                </a:solidFill>
                <a:latin typeface="Poppins Bold"/>
                <a:ea typeface="Poppins Bold"/>
                <a:cs typeface="Poppins Bold"/>
                <a:sym typeface="Poppins Bold"/>
              </a:rPr>
              <a:t>Vote des délibérations statutaires</a:t>
            </a:r>
          </a:p>
          <a:p>
            <a:pPr marL="724805" lvl="1" indent="-362402" algn="l">
              <a:lnSpc>
                <a:spcPts val="4699"/>
              </a:lnSpc>
              <a:buFont typeface="Arial"/>
              <a:buChar char="•"/>
            </a:pPr>
            <a:r>
              <a:rPr lang="en-US" sz="3357" b="1" spc="67">
                <a:solidFill>
                  <a:srgbClr val="173D76"/>
                </a:solidFill>
                <a:latin typeface="Poppins Bold"/>
                <a:ea typeface="Poppins Bold"/>
                <a:cs typeface="Poppins Bold"/>
                <a:sym typeface="Poppins Bold"/>
              </a:rPr>
              <a:t>Elections des membres du conseil d’administration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394390">
            <a:off x="14116940" y="-1355113"/>
            <a:ext cx="10454404" cy="7622211"/>
          </a:xfrm>
          <a:custGeom>
            <a:avLst/>
            <a:gdLst/>
            <a:ahLst/>
            <a:cxnLst/>
            <a:rect l="l" t="t" r="r" b="b"/>
            <a:pathLst>
              <a:path w="10454404" h="7622211">
                <a:moveTo>
                  <a:pt x="0" y="0"/>
                </a:moveTo>
                <a:lnTo>
                  <a:pt x="10454405" y="0"/>
                </a:lnTo>
                <a:lnTo>
                  <a:pt x="10454405" y="7622212"/>
                </a:lnTo>
                <a:lnTo>
                  <a:pt x="0" y="76222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3" name="Freeform 3"/>
          <p:cNvSpPr/>
          <p:nvPr/>
        </p:nvSpPr>
        <p:spPr>
          <a:xfrm rot="-1053307">
            <a:off x="14799765" y="3502067"/>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4" name="Freeform 4"/>
          <p:cNvSpPr/>
          <p:nvPr/>
        </p:nvSpPr>
        <p:spPr>
          <a:xfrm rot="-6619857">
            <a:off x="-6269992" y="5208597"/>
            <a:ext cx="9865950" cy="7193175"/>
          </a:xfrm>
          <a:custGeom>
            <a:avLst/>
            <a:gdLst/>
            <a:ahLst/>
            <a:cxnLst/>
            <a:rect l="l" t="t" r="r" b="b"/>
            <a:pathLst>
              <a:path w="9865950" h="7193175">
                <a:moveTo>
                  <a:pt x="0" y="0"/>
                </a:moveTo>
                <a:lnTo>
                  <a:pt x="9865951" y="0"/>
                </a:lnTo>
                <a:lnTo>
                  <a:pt x="9865951" y="7193174"/>
                </a:lnTo>
                <a:lnTo>
                  <a:pt x="0" y="719317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FR"/>
          </a:p>
        </p:txBody>
      </p:sp>
      <p:sp>
        <p:nvSpPr>
          <p:cNvPr id="5" name="Freeform 5"/>
          <p:cNvSpPr/>
          <p:nvPr/>
        </p:nvSpPr>
        <p:spPr>
          <a:xfrm rot="-3409206">
            <a:off x="-9743883" y="-880344"/>
            <a:ext cx="12320380" cy="8957606"/>
          </a:xfrm>
          <a:custGeom>
            <a:avLst/>
            <a:gdLst/>
            <a:ahLst/>
            <a:cxnLst/>
            <a:rect l="l" t="t" r="r" b="b"/>
            <a:pathLst>
              <a:path w="12320380" h="8957606">
                <a:moveTo>
                  <a:pt x="0" y="0"/>
                </a:moveTo>
                <a:lnTo>
                  <a:pt x="12320380" y="0"/>
                </a:lnTo>
                <a:lnTo>
                  <a:pt x="12320380" y="8957607"/>
                </a:lnTo>
                <a:lnTo>
                  <a:pt x="0" y="895760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6" name="TextBox 6"/>
          <p:cNvSpPr txBox="1"/>
          <p:nvPr/>
        </p:nvSpPr>
        <p:spPr>
          <a:xfrm>
            <a:off x="4967436" y="923925"/>
            <a:ext cx="8353127" cy="1289685"/>
          </a:xfrm>
          <a:prstGeom prst="rect">
            <a:avLst/>
          </a:prstGeom>
        </p:spPr>
        <p:txBody>
          <a:bodyPr lIns="0" tIns="0" rIns="0" bIns="0" rtlCol="0" anchor="t">
            <a:spAutoFit/>
          </a:bodyPr>
          <a:lstStyle/>
          <a:p>
            <a:pPr algn="ctr">
              <a:lnSpc>
                <a:spcPts val="5040"/>
              </a:lnSpc>
            </a:pPr>
            <a:r>
              <a:rPr lang="en-US" sz="3600" b="1">
                <a:solidFill>
                  <a:srgbClr val="173D76"/>
                </a:solidFill>
                <a:latin typeface="Poppins Bold"/>
                <a:ea typeface="Poppins Bold"/>
                <a:cs typeface="Poppins Bold"/>
                <a:sym typeface="Poppins Bold"/>
              </a:rPr>
              <a:t>ENSEMBLE, ENGAGÉS AU SEIN </a:t>
            </a:r>
          </a:p>
          <a:p>
            <a:pPr algn="ctr">
              <a:lnSpc>
                <a:spcPts val="5040"/>
              </a:lnSpc>
            </a:pPr>
            <a:r>
              <a:rPr lang="en-US" sz="3600" b="1">
                <a:solidFill>
                  <a:srgbClr val="173D76"/>
                </a:solidFill>
                <a:latin typeface="Poppins Bold"/>
                <a:ea typeface="Poppins Bold"/>
                <a:cs typeface="Poppins Bold"/>
                <a:sym typeface="Poppins Bold"/>
              </a:rPr>
              <a:t>DE NOTRE COMMUNAUTÉ ÉDUCATIVE</a:t>
            </a:r>
          </a:p>
        </p:txBody>
      </p:sp>
      <p:sp>
        <p:nvSpPr>
          <p:cNvPr id="7" name="AutoShape 7"/>
          <p:cNvSpPr/>
          <p:nvPr/>
        </p:nvSpPr>
        <p:spPr>
          <a:xfrm flipH="1">
            <a:off x="5871118" y="1533525"/>
            <a:ext cx="6535350" cy="0"/>
          </a:xfrm>
          <a:prstGeom prst="line">
            <a:avLst/>
          </a:prstGeom>
          <a:ln w="19050" cap="flat">
            <a:solidFill>
              <a:srgbClr val="CE007F"/>
            </a:solidFill>
            <a:prstDash val="solid"/>
            <a:headEnd type="none" w="sm" len="sm"/>
            <a:tailEnd type="none" w="sm" len="sm"/>
          </a:ln>
        </p:spPr>
        <p:txBody>
          <a:bodyPr/>
          <a:lstStyle/>
          <a:p>
            <a:endParaRPr lang="fr-FR"/>
          </a:p>
        </p:txBody>
      </p:sp>
      <p:sp>
        <p:nvSpPr>
          <p:cNvPr id="8" name="AutoShape 8"/>
          <p:cNvSpPr/>
          <p:nvPr/>
        </p:nvSpPr>
        <p:spPr>
          <a:xfrm flipH="1">
            <a:off x="4967436" y="2223135"/>
            <a:ext cx="8353127" cy="0"/>
          </a:xfrm>
          <a:prstGeom prst="line">
            <a:avLst/>
          </a:prstGeom>
          <a:ln w="19050" cap="flat">
            <a:solidFill>
              <a:srgbClr val="CE007F"/>
            </a:solidFill>
            <a:prstDash val="solid"/>
            <a:headEnd type="none" w="sm" len="sm"/>
            <a:tailEnd type="none" w="sm" len="sm"/>
          </a:ln>
        </p:spPr>
        <p:txBody>
          <a:bodyPr/>
          <a:lstStyle/>
          <a:p>
            <a:endParaRPr lang="fr-FR"/>
          </a:p>
        </p:txBody>
      </p:sp>
      <p:sp>
        <p:nvSpPr>
          <p:cNvPr id="9" name="Freeform 9"/>
          <p:cNvSpPr/>
          <p:nvPr/>
        </p:nvSpPr>
        <p:spPr>
          <a:xfrm>
            <a:off x="4448735" y="4270111"/>
            <a:ext cx="1923372" cy="4979605"/>
          </a:xfrm>
          <a:custGeom>
            <a:avLst/>
            <a:gdLst/>
            <a:ahLst/>
            <a:cxnLst/>
            <a:rect l="l" t="t" r="r" b="b"/>
            <a:pathLst>
              <a:path w="1923372" h="4979605">
                <a:moveTo>
                  <a:pt x="0" y="0"/>
                </a:moveTo>
                <a:lnTo>
                  <a:pt x="1923372" y="0"/>
                </a:lnTo>
                <a:lnTo>
                  <a:pt x="1923372" y="4979604"/>
                </a:lnTo>
                <a:lnTo>
                  <a:pt x="0" y="4979604"/>
                </a:lnTo>
                <a:lnTo>
                  <a:pt x="0" y="0"/>
                </a:lnTo>
                <a:close/>
              </a:path>
            </a:pathLst>
          </a:custGeom>
          <a:blipFill>
            <a:blip r:embed="rId9">
              <a:extLst>
                <a:ext uri="{28A0092B-C50C-407E-A947-70E740481C1C}">
                  <a14:useLocalDpi xmlns:a14="http://schemas.microsoft.com/office/drawing/2010/main" val="0"/>
                </a:ext>
              </a:extLst>
            </a:blip>
            <a:stretch>
              <a:fillRect/>
            </a:stretch>
          </a:blipFill>
        </p:spPr>
        <p:txBody>
          <a:bodyPr/>
          <a:lstStyle/>
          <a:p>
            <a:endParaRPr lang="fr-FR"/>
          </a:p>
        </p:txBody>
      </p:sp>
      <p:sp>
        <p:nvSpPr>
          <p:cNvPr id="10" name="Freeform 10"/>
          <p:cNvSpPr/>
          <p:nvPr/>
        </p:nvSpPr>
        <p:spPr>
          <a:xfrm rot="751453">
            <a:off x="2258483" y="2648002"/>
            <a:ext cx="2964129" cy="2057400"/>
          </a:xfrm>
          <a:custGeom>
            <a:avLst/>
            <a:gdLst/>
            <a:ahLst/>
            <a:cxnLst/>
            <a:rect l="l" t="t" r="r" b="b"/>
            <a:pathLst>
              <a:path w="2964129" h="2057400">
                <a:moveTo>
                  <a:pt x="0" y="0"/>
                </a:moveTo>
                <a:lnTo>
                  <a:pt x="2964129" y="0"/>
                </a:lnTo>
                <a:lnTo>
                  <a:pt x="2964129" y="2057400"/>
                </a:lnTo>
                <a:lnTo>
                  <a:pt x="0" y="20574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fr-FR"/>
          </a:p>
        </p:txBody>
      </p:sp>
      <p:sp>
        <p:nvSpPr>
          <p:cNvPr id="11" name="TextBox 11"/>
          <p:cNvSpPr txBox="1"/>
          <p:nvPr/>
        </p:nvSpPr>
        <p:spPr>
          <a:xfrm>
            <a:off x="17570437" y="9394438"/>
            <a:ext cx="215131" cy="509905"/>
          </a:xfrm>
          <a:prstGeom prst="rect">
            <a:avLst/>
          </a:prstGeom>
        </p:spPr>
        <p:txBody>
          <a:bodyPr lIns="0" tIns="0" rIns="0" bIns="0" rtlCol="0" anchor="t">
            <a:spAutoFit/>
          </a:bodyPr>
          <a:lstStyle/>
          <a:p>
            <a:pPr algn="ctr">
              <a:lnSpc>
                <a:spcPts val="3919"/>
              </a:lnSpc>
              <a:spcBef>
                <a:spcPct val="0"/>
              </a:spcBef>
            </a:pPr>
            <a:r>
              <a:rPr lang="en-US" sz="2799" b="1">
                <a:solidFill>
                  <a:srgbClr val="CE007F"/>
                </a:solidFill>
                <a:latin typeface="Poppins Bold"/>
                <a:ea typeface="Poppins Bold"/>
                <a:cs typeface="Poppins Bold"/>
                <a:sym typeface="Poppins Bold"/>
              </a:rPr>
              <a:t>3</a:t>
            </a:r>
          </a:p>
        </p:txBody>
      </p:sp>
      <p:sp>
        <p:nvSpPr>
          <p:cNvPr id="12" name="TextBox 12"/>
          <p:cNvSpPr txBox="1"/>
          <p:nvPr/>
        </p:nvSpPr>
        <p:spPr>
          <a:xfrm>
            <a:off x="7664930" y="4724079"/>
            <a:ext cx="7722857" cy="2232660"/>
          </a:xfrm>
          <a:prstGeom prst="rect">
            <a:avLst/>
          </a:prstGeom>
        </p:spPr>
        <p:txBody>
          <a:bodyPr wrap="square" lIns="0" tIns="0" rIns="0" bIns="0" rtlCol="0" anchor="t">
            <a:spAutoFit/>
          </a:bodyPr>
          <a:lstStyle/>
          <a:p>
            <a:pPr algn="l">
              <a:lnSpc>
                <a:spcPts val="2940"/>
              </a:lnSpc>
            </a:pPr>
            <a:r>
              <a:rPr lang="en-US" sz="2100" b="1" spc="42">
                <a:solidFill>
                  <a:srgbClr val="173D76"/>
                </a:solidFill>
                <a:latin typeface="Poppins Bold"/>
                <a:ea typeface="Poppins Bold"/>
                <a:cs typeface="Poppins Bold"/>
                <a:sym typeface="Poppins Bold"/>
              </a:rPr>
              <a:t>Prénom/nom, président</a:t>
            </a:r>
          </a:p>
          <a:p>
            <a:pPr algn="l">
              <a:lnSpc>
                <a:spcPts val="2940"/>
              </a:lnSpc>
            </a:pPr>
            <a:r>
              <a:rPr lang="en-US" sz="2100" b="1" spc="42">
                <a:solidFill>
                  <a:srgbClr val="173D76"/>
                </a:solidFill>
                <a:latin typeface="Poppins Bold"/>
                <a:ea typeface="Poppins Bold"/>
                <a:cs typeface="Poppins Bold"/>
                <a:sym typeface="Poppins Bold"/>
              </a:rPr>
              <a:t>Prénom/nom, chef d’établissement</a:t>
            </a:r>
          </a:p>
          <a:p>
            <a:pPr algn="l">
              <a:lnSpc>
                <a:spcPts val="2940"/>
              </a:lnSpc>
            </a:pPr>
            <a:r>
              <a:rPr lang="en-US" sz="2100" b="1" spc="42" dirty="0" err="1">
                <a:solidFill>
                  <a:srgbClr val="173D76"/>
                </a:solidFill>
                <a:latin typeface="Poppins Bold"/>
                <a:ea typeface="Poppins Bold"/>
                <a:cs typeface="Poppins Bold"/>
                <a:sym typeface="Poppins Bold"/>
              </a:rPr>
              <a:t>Prénom</a:t>
            </a:r>
            <a:r>
              <a:rPr lang="en-US" sz="2100" b="1" spc="42" dirty="0">
                <a:solidFill>
                  <a:srgbClr val="173D76"/>
                </a:solidFill>
                <a:latin typeface="Poppins Bold"/>
                <a:ea typeface="Poppins Bold"/>
                <a:cs typeface="Poppins Bold"/>
                <a:sym typeface="Poppins Bold"/>
              </a:rPr>
              <a:t>/nom, </a:t>
            </a:r>
            <a:r>
              <a:rPr lang="en-US" sz="2100" b="1" spc="42" dirty="0" err="1">
                <a:solidFill>
                  <a:srgbClr val="173D76"/>
                </a:solidFill>
                <a:latin typeface="Poppins Bold"/>
                <a:ea typeface="Poppins Bold"/>
                <a:cs typeface="Poppins Bold"/>
                <a:sym typeface="Poppins Bold"/>
              </a:rPr>
              <a:t>président</a:t>
            </a:r>
            <a:r>
              <a:rPr lang="en-US" sz="2100" b="1" spc="42" dirty="0">
                <a:solidFill>
                  <a:srgbClr val="173D76"/>
                </a:solidFill>
                <a:latin typeface="Poppins Bold"/>
                <a:ea typeface="Poppins Bold"/>
                <a:cs typeface="Poppins Bold"/>
                <a:sym typeface="Poppins Bold"/>
              </a:rPr>
              <a:t> de </a:t>
            </a:r>
            <a:r>
              <a:rPr lang="en-US" sz="2100" b="1" spc="42" dirty="0" err="1">
                <a:solidFill>
                  <a:srgbClr val="173D76"/>
                </a:solidFill>
                <a:latin typeface="Poppins Bold"/>
                <a:ea typeface="Poppins Bold"/>
                <a:cs typeface="Poppins Bold"/>
                <a:sym typeface="Poppins Bold"/>
              </a:rPr>
              <a:t>l’Apel</a:t>
            </a:r>
            <a:r>
              <a:rPr lang="en-US" sz="2100" b="1" spc="42" dirty="0">
                <a:solidFill>
                  <a:srgbClr val="173D76"/>
                </a:solidFill>
                <a:latin typeface="Poppins Bold"/>
                <a:ea typeface="Poppins Bold"/>
                <a:cs typeface="Poppins Bold"/>
                <a:sym typeface="Poppins Bold"/>
              </a:rPr>
              <a:t> </a:t>
            </a:r>
            <a:r>
              <a:rPr lang="en-US" sz="2100" b="1" spc="42" dirty="0" err="1">
                <a:solidFill>
                  <a:srgbClr val="173D76"/>
                </a:solidFill>
                <a:latin typeface="Poppins Bold"/>
                <a:ea typeface="Poppins Bold"/>
                <a:cs typeface="Poppins Bold"/>
                <a:sym typeface="Poppins Bold"/>
              </a:rPr>
              <a:t>départementale</a:t>
            </a:r>
            <a:r>
              <a:rPr lang="en-US" sz="2100" b="1" spc="42" dirty="0">
                <a:solidFill>
                  <a:srgbClr val="173D76"/>
                </a:solidFill>
                <a:latin typeface="Poppins Bold"/>
                <a:ea typeface="Poppins Bold"/>
                <a:cs typeface="Poppins Bold"/>
                <a:sym typeface="Poppins Bold"/>
              </a:rPr>
              <a:t>, </a:t>
            </a:r>
            <a:r>
              <a:rPr lang="en-US" sz="2100" b="1" spc="42" dirty="0" err="1">
                <a:solidFill>
                  <a:srgbClr val="173D76"/>
                </a:solidFill>
                <a:latin typeface="Poppins Bold"/>
                <a:ea typeface="Poppins Bold"/>
                <a:cs typeface="Poppins Bold"/>
                <a:sym typeface="Poppins Bold"/>
              </a:rPr>
              <a:t>membre</a:t>
            </a:r>
            <a:r>
              <a:rPr lang="en-US" sz="2100" b="1" spc="42" dirty="0">
                <a:solidFill>
                  <a:srgbClr val="173D76"/>
                </a:solidFill>
                <a:latin typeface="Poppins Bold"/>
                <a:ea typeface="Poppins Bold"/>
                <a:cs typeface="Poppins Bold"/>
                <a:sym typeface="Poppins Bold"/>
              </a:rPr>
              <a:t> de droit (</a:t>
            </a:r>
            <a:r>
              <a:rPr lang="en-US" sz="2100" b="1" spc="42" dirty="0" err="1">
                <a:solidFill>
                  <a:srgbClr val="173D76"/>
                </a:solidFill>
                <a:latin typeface="Poppins Bold"/>
                <a:ea typeface="Poppins Bold"/>
                <a:cs typeface="Poppins Bold"/>
                <a:sym typeface="Poppins Bold"/>
              </a:rPr>
              <a:t>ou</a:t>
            </a:r>
            <a:r>
              <a:rPr lang="en-US" sz="2100" b="1" spc="42" dirty="0">
                <a:solidFill>
                  <a:srgbClr val="173D76"/>
                </a:solidFill>
                <a:latin typeface="Poppins Bold"/>
                <a:ea typeface="Poppins Bold"/>
                <a:cs typeface="Poppins Bold"/>
                <a:sym typeface="Poppins Bold"/>
              </a:rPr>
              <a:t> son </a:t>
            </a:r>
            <a:r>
              <a:rPr lang="en-US" sz="2100" b="1" spc="42" dirty="0" err="1">
                <a:solidFill>
                  <a:srgbClr val="173D76"/>
                </a:solidFill>
                <a:latin typeface="Poppins Bold"/>
                <a:ea typeface="Poppins Bold"/>
                <a:cs typeface="Poppins Bold"/>
                <a:sym typeface="Poppins Bold"/>
              </a:rPr>
              <a:t>représentant</a:t>
            </a:r>
            <a:r>
              <a:rPr lang="en-US" sz="2100" b="1" spc="42" dirty="0">
                <a:solidFill>
                  <a:srgbClr val="173D76"/>
                </a:solidFill>
                <a:latin typeface="Poppins Bold"/>
                <a:ea typeface="Poppins Bold"/>
                <a:cs typeface="Poppins Bold"/>
                <a:sym typeface="Poppins Bold"/>
              </a:rPr>
              <a:t>)</a:t>
            </a:r>
          </a:p>
          <a:p>
            <a:pPr algn="l">
              <a:lnSpc>
                <a:spcPts val="2940"/>
              </a:lnSpc>
            </a:pPr>
            <a:r>
              <a:rPr lang="en-US" sz="2100" b="1" spc="42" dirty="0" err="1">
                <a:solidFill>
                  <a:srgbClr val="173D76"/>
                </a:solidFill>
                <a:latin typeface="Poppins Bold"/>
                <a:ea typeface="Poppins Bold"/>
                <a:cs typeface="Poppins Bold"/>
                <a:sym typeface="Poppins Bold"/>
              </a:rPr>
              <a:t>Prénom</a:t>
            </a:r>
            <a:r>
              <a:rPr lang="en-US" sz="2100" b="1" spc="42" dirty="0">
                <a:solidFill>
                  <a:srgbClr val="173D76"/>
                </a:solidFill>
                <a:latin typeface="Poppins Bold"/>
                <a:ea typeface="Poppins Bold"/>
                <a:cs typeface="Poppins Bold"/>
                <a:sym typeface="Poppins Bold"/>
              </a:rPr>
              <a:t>/nom, </a:t>
            </a:r>
            <a:r>
              <a:rPr lang="en-US" sz="2100" b="1" spc="42" dirty="0" err="1">
                <a:solidFill>
                  <a:srgbClr val="173D76"/>
                </a:solidFill>
                <a:latin typeface="Poppins Bold"/>
                <a:ea typeface="Poppins Bold"/>
                <a:cs typeface="Poppins Bold"/>
                <a:sym typeface="Poppins Bold"/>
              </a:rPr>
              <a:t>fonction</a:t>
            </a:r>
            <a:r>
              <a:rPr lang="en-US" sz="2100" b="1" spc="42" dirty="0">
                <a:solidFill>
                  <a:srgbClr val="173D76"/>
                </a:solidFill>
                <a:latin typeface="Poppins Bold"/>
                <a:ea typeface="Poppins Bold"/>
                <a:cs typeface="Poppins Bold"/>
                <a:sym typeface="Poppins Bold"/>
              </a:rPr>
              <a:t> (</a:t>
            </a:r>
            <a:r>
              <a:rPr lang="en-US" sz="2100" b="1" spc="42" dirty="0" err="1">
                <a:solidFill>
                  <a:srgbClr val="173D76"/>
                </a:solidFill>
                <a:latin typeface="Poppins Bold"/>
                <a:ea typeface="Poppins Bold"/>
                <a:cs typeface="Poppins Bold"/>
                <a:sym typeface="Poppins Bold"/>
              </a:rPr>
              <a:t>autre</a:t>
            </a:r>
            <a:r>
              <a:rPr lang="en-US" sz="2100" b="1" spc="42" dirty="0">
                <a:solidFill>
                  <a:srgbClr val="173D76"/>
                </a:solidFill>
                <a:latin typeface="Poppins Bold"/>
                <a:ea typeface="Poppins Bold"/>
                <a:cs typeface="Poppins Bold"/>
                <a:sym typeface="Poppins Bold"/>
              </a:rPr>
              <a:t> </a:t>
            </a:r>
            <a:r>
              <a:rPr lang="en-US" sz="2100" b="1" spc="42" dirty="0" err="1">
                <a:solidFill>
                  <a:srgbClr val="173D76"/>
                </a:solidFill>
                <a:latin typeface="Poppins Bold"/>
                <a:ea typeface="Poppins Bold"/>
                <a:cs typeface="Poppins Bold"/>
                <a:sym typeface="Poppins Bold"/>
              </a:rPr>
              <a:t>membre</a:t>
            </a:r>
            <a:r>
              <a:rPr lang="en-US" sz="2100" b="1" spc="42" dirty="0">
                <a:solidFill>
                  <a:srgbClr val="173D76"/>
                </a:solidFill>
                <a:latin typeface="Poppins Bold"/>
                <a:ea typeface="Poppins Bold"/>
                <a:cs typeface="Poppins Bold"/>
                <a:sym typeface="Poppins Bold"/>
              </a:rPr>
              <a:t> de la </a:t>
            </a:r>
            <a:r>
              <a:rPr lang="en-US" sz="2100" b="1" spc="42" dirty="0" err="1">
                <a:solidFill>
                  <a:srgbClr val="173D76"/>
                </a:solidFill>
                <a:latin typeface="Poppins Bold"/>
                <a:ea typeface="Poppins Bold"/>
                <a:cs typeface="Poppins Bold"/>
                <a:sym typeface="Poppins Bold"/>
              </a:rPr>
              <a:t>communauté</a:t>
            </a:r>
            <a:r>
              <a:rPr lang="en-US" sz="2100" b="1" spc="42" dirty="0">
                <a:solidFill>
                  <a:srgbClr val="173D76"/>
                </a:solidFill>
                <a:latin typeface="Poppins Bold"/>
                <a:ea typeface="Poppins Bold"/>
                <a:cs typeface="Poppins Bold"/>
                <a:sym typeface="Poppins Bold"/>
              </a:rPr>
              <a:t> </a:t>
            </a:r>
            <a:r>
              <a:rPr lang="en-US" sz="2100" b="1" spc="42" dirty="0" err="1">
                <a:solidFill>
                  <a:srgbClr val="173D76"/>
                </a:solidFill>
                <a:latin typeface="Poppins Bold"/>
                <a:ea typeface="Poppins Bold"/>
                <a:cs typeface="Poppins Bold"/>
                <a:sym typeface="Poppins Bold"/>
              </a:rPr>
              <a:t>éducative</a:t>
            </a:r>
            <a:r>
              <a:rPr lang="en-US" sz="2100" b="1" spc="42" dirty="0">
                <a:solidFill>
                  <a:srgbClr val="173D76"/>
                </a:solidFill>
                <a:latin typeface="Poppins Bold"/>
                <a:ea typeface="Poppins Bold"/>
                <a:cs typeface="Poppins Bold"/>
                <a:sym typeface="Poppins Bold"/>
              </a:rPr>
              <a:t>, </a:t>
            </a:r>
            <a:r>
              <a:rPr lang="en-US" sz="2100" b="1" spc="42" dirty="0" err="1">
                <a:solidFill>
                  <a:srgbClr val="173D76"/>
                </a:solidFill>
                <a:latin typeface="Poppins Bold"/>
                <a:ea typeface="Poppins Bold"/>
                <a:cs typeface="Poppins Bold"/>
                <a:sym typeface="Poppins Bold"/>
              </a:rPr>
              <a:t>s’il</a:t>
            </a:r>
            <a:r>
              <a:rPr lang="en-US" sz="2100" b="1" spc="42" dirty="0">
                <a:solidFill>
                  <a:srgbClr val="173D76"/>
                </a:solidFill>
                <a:latin typeface="Poppins Bold"/>
                <a:ea typeface="Poppins Bold"/>
                <a:cs typeface="Poppins Bold"/>
                <a:sym typeface="Poppins Bold"/>
              </a:rPr>
              <a:t> y a lieu)</a:t>
            </a:r>
          </a:p>
        </p:txBody>
      </p:sp>
      <p:sp>
        <p:nvSpPr>
          <p:cNvPr id="13" name="TextBox 13"/>
          <p:cNvSpPr txBox="1"/>
          <p:nvPr/>
        </p:nvSpPr>
        <p:spPr>
          <a:xfrm>
            <a:off x="2430115" y="3254607"/>
            <a:ext cx="2537321" cy="592454"/>
          </a:xfrm>
          <a:prstGeom prst="rect">
            <a:avLst/>
          </a:prstGeom>
        </p:spPr>
        <p:txBody>
          <a:bodyPr lIns="0" tIns="0" rIns="0" bIns="0" rtlCol="0" anchor="t">
            <a:spAutoFit/>
          </a:bodyPr>
          <a:lstStyle/>
          <a:p>
            <a:pPr algn="ctr">
              <a:lnSpc>
                <a:spcPts val="4620"/>
              </a:lnSpc>
            </a:pPr>
            <a:r>
              <a:rPr lang="en-US" sz="3300" b="1">
                <a:solidFill>
                  <a:srgbClr val="FFFFFF"/>
                </a:solidFill>
                <a:latin typeface="Poppins Bold"/>
                <a:ea typeface="Poppins Bold"/>
                <a:cs typeface="Poppins Bold"/>
                <a:sym typeface="Poppins Bold"/>
              </a:rPr>
              <a:t>Bienvenue !</a:t>
            </a:r>
          </a:p>
        </p:txBody>
      </p:sp>
    </p:spTree>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8100000">
            <a:off x="14818166" y="5642085"/>
            <a:ext cx="10454404" cy="7622211"/>
          </a:xfrm>
          <a:custGeom>
            <a:avLst/>
            <a:gdLst/>
            <a:ahLst/>
            <a:cxnLst/>
            <a:rect l="l" t="t" r="r" b="b"/>
            <a:pathLst>
              <a:path w="10454404" h="7622211">
                <a:moveTo>
                  <a:pt x="0" y="0"/>
                </a:moveTo>
                <a:lnTo>
                  <a:pt x="10454404" y="0"/>
                </a:lnTo>
                <a:lnTo>
                  <a:pt x="10454404" y="7622211"/>
                </a:lnTo>
                <a:lnTo>
                  <a:pt x="0" y="76222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3" name="Freeform 3"/>
          <p:cNvSpPr/>
          <p:nvPr/>
        </p:nvSpPr>
        <p:spPr>
          <a:xfrm rot="-2893825">
            <a:off x="10785274" y="7869492"/>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grpSp>
        <p:nvGrpSpPr>
          <p:cNvPr id="4" name="Group 4"/>
          <p:cNvGrpSpPr/>
          <p:nvPr/>
        </p:nvGrpSpPr>
        <p:grpSpPr>
          <a:xfrm>
            <a:off x="-7277600" y="-8898471"/>
            <a:ext cx="13822693" cy="16965822"/>
            <a:chOff x="0" y="0"/>
            <a:chExt cx="18430258" cy="22621096"/>
          </a:xfrm>
        </p:grpSpPr>
        <p:sp>
          <p:nvSpPr>
            <p:cNvPr id="5" name="Freeform 5"/>
            <p:cNvSpPr/>
            <p:nvPr/>
          </p:nvSpPr>
          <p:spPr>
            <a:xfrm rot="-3586381">
              <a:off x="1083971" y="9728452"/>
              <a:ext cx="13154600" cy="9590900"/>
            </a:xfrm>
            <a:custGeom>
              <a:avLst/>
              <a:gdLst/>
              <a:ahLst/>
              <a:cxnLst/>
              <a:rect l="l" t="t" r="r" b="b"/>
              <a:pathLst>
                <a:path w="13154600" h="9590900">
                  <a:moveTo>
                    <a:pt x="0" y="0"/>
                  </a:moveTo>
                  <a:lnTo>
                    <a:pt x="13154600" y="0"/>
                  </a:lnTo>
                  <a:lnTo>
                    <a:pt x="13154600" y="9590899"/>
                  </a:lnTo>
                  <a:lnTo>
                    <a:pt x="0" y="959089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FR"/>
            </a:p>
          </p:txBody>
        </p:sp>
        <p:sp>
          <p:nvSpPr>
            <p:cNvPr id="6" name="Freeform 6"/>
            <p:cNvSpPr/>
            <p:nvPr/>
          </p:nvSpPr>
          <p:spPr>
            <a:xfrm rot="7148119">
              <a:off x="1001542" y="4110086"/>
              <a:ext cx="16427173" cy="11943475"/>
            </a:xfrm>
            <a:custGeom>
              <a:avLst/>
              <a:gdLst/>
              <a:ahLst/>
              <a:cxnLst/>
              <a:rect l="l" t="t" r="r" b="b"/>
              <a:pathLst>
                <a:path w="16427173" h="11943475">
                  <a:moveTo>
                    <a:pt x="0" y="0"/>
                  </a:moveTo>
                  <a:lnTo>
                    <a:pt x="16427173" y="0"/>
                  </a:lnTo>
                  <a:lnTo>
                    <a:pt x="16427173" y="11943475"/>
                  </a:lnTo>
                  <a:lnTo>
                    <a:pt x="0" y="1194347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grpSp>
      <p:sp>
        <p:nvSpPr>
          <p:cNvPr id="7" name="TextBox 7"/>
          <p:cNvSpPr txBox="1"/>
          <p:nvPr/>
        </p:nvSpPr>
        <p:spPr>
          <a:xfrm>
            <a:off x="4135785" y="933450"/>
            <a:ext cx="10016430" cy="1289685"/>
          </a:xfrm>
          <a:prstGeom prst="rect">
            <a:avLst/>
          </a:prstGeom>
        </p:spPr>
        <p:txBody>
          <a:bodyPr lIns="0" tIns="0" rIns="0" bIns="0" rtlCol="0" anchor="t">
            <a:spAutoFit/>
          </a:bodyPr>
          <a:lstStyle/>
          <a:p>
            <a:pPr algn="ctr">
              <a:lnSpc>
                <a:spcPts val="5040"/>
              </a:lnSpc>
            </a:pPr>
            <a:r>
              <a:rPr lang="en-US" sz="3600" b="1">
                <a:solidFill>
                  <a:srgbClr val="173D76"/>
                </a:solidFill>
                <a:latin typeface="Poppins Bold"/>
                <a:ea typeface="Poppins Bold"/>
                <a:cs typeface="Poppins Bold"/>
                <a:sym typeface="Poppins Bold"/>
              </a:rPr>
              <a:t>LE CONSEIL D’ADMINISTRATION</a:t>
            </a:r>
          </a:p>
          <a:p>
            <a:pPr algn="ctr">
              <a:lnSpc>
                <a:spcPts val="5040"/>
              </a:lnSpc>
            </a:pPr>
            <a:r>
              <a:rPr lang="en-US" sz="3600" b="1">
                <a:solidFill>
                  <a:srgbClr val="173D76"/>
                </a:solidFill>
                <a:latin typeface="Poppins Bold"/>
                <a:ea typeface="Poppins Bold"/>
                <a:cs typeface="Poppins Bold"/>
                <a:sym typeface="Poppins Bold"/>
              </a:rPr>
              <a:t>ET LES BENEVOLES DE VOTRE ETABLISSEMENT</a:t>
            </a:r>
          </a:p>
        </p:txBody>
      </p:sp>
      <p:sp>
        <p:nvSpPr>
          <p:cNvPr id="8" name="AutoShape 8"/>
          <p:cNvSpPr/>
          <p:nvPr/>
        </p:nvSpPr>
        <p:spPr>
          <a:xfrm flipH="1">
            <a:off x="4135785" y="2165985"/>
            <a:ext cx="10016430" cy="0"/>
          </a:xfrm>
          <a:prstGeom prst="line">
            <a:avLst/>
          </a:prstGeom>
          <a:ln w="19050" cap="flat">
            <a:solidFill>
              <a:srgbClr val="CE007F"/>
            </a:solidFill>
            <a:prstDash val="solid"/>
            <a:headEnd type="none" w="sm" len="sm"/>
            <a:tailEnd type="none" w="sm" len="sm"/>
          </a:ln>
        </p:spPr>
        <p:txBody>
          <a:bodyPr/>
          <a:lstStyle/>
          <a:p>
            <a:endParaRPr lang="fr-FR"/>
          </a:p>
        </p:txBody>
      </p:sp>
      <p:sp>
        <p:nvSpPr>
          <p:cNvPr id="9" name="AutoShape 9"/>
          <p:cNvSpPr/>
          <p:nvPr/>
        </p:nvSpPr>
        <p:spPr>
          <a:xfrm flipH="1">
            <a:off x="5639471" y="1501140"/>
            <a:ext cx="7010428" cy="0"/>
          </a:xfrm>
          <a:prstGeom prst="line">
            <a:avLst/>
          </a:prstGeom>
          <a:ln w="19050" cap="flat">
            <a:solidFill>
              <a:srgbClr val="CE007F"/>
            </a:solidFill>
            <a:prstDash val="solid"/>
            <a:headEnd type="none" w="sm" len="sm"/>
            <a:tailEnd type="none" w="sm" len="sm"/>
          </a:ln>
        </p:spPr>
        <p:txBody>
          <a:bodyPr/>
          <a:lstStyle/>
          <a:p>
            <a:endParaRPr lang="fr-FR"/>
          </a:p>
        </p:txBody>
      </p:sp>
      <p:sp>
        <p:nvSpPr>
          <p:cNvPr id="10" name="TextBox 10"/>
          <p:cNvSpPr txBox="1"/>
          <p:nvPr/>
        </p:nvSpPr>
        <p:spPr>
          <a:xfrm>
            <a:off x="5741778" y="3004992"/>
            <a:ext cx="8907850" cy="5575935"/>
          </a:xfrm>
          <a:prstGeom prst="rect">
            <a:avLst/>
          </a:prstGeom>
        </p:spPr>
        <p:txBody>
          <a:bodyPr lIns="0" tIns="0" rIns="0" bIns="0" rtlCol="0" anchor="t">
            <a:spAutoFit/>
          </a:bodyPr>
          <a:lstStyle/>
          <a:p>
            <a:pPr algn="l">
              <a:lnSpc>
                <a:spcPts val="2940"/>
              </a:lnSpc>
            </a:pPr>
            <a:r>
              <a:rPr lang="en-US" sz="2100" b="1" spc="42">
                <a:solidFill>
                  <a:srgbClr val="173D76"/>
                </a:solidFill>
                <a:latin typeface="Poppins Bold"/>
                <a:ea typeface="Poppins Bold"/>
                <a:cs typeface="Poppins Bold"/>
                <a:sym typeface="Poppins Bold"/>
              </a:rPr>
              <a:t>Prénom/nom, fonction</a:t>
            </a:r>
          </a:p>
          <a:p>
            <a:pPr algn="l">
              <a:lnSpc>
                <a:spcPts val="2940"/>
              </a:lnSpc>
            </a:pPr>
            <a:r>
              <a:rPr lang="en-US" sz="2100" b="1" spc="42">
                <a:solidFill>
                  <a:srgbClr val="173D76"/>
                </a:solidFill>
                <a:latin typeface="Poppins Bold"/>
                <a:ea typeface="Poppins Bold"/>
                <a:cs typeface="Poppins Bold"/>
                <a:sym typeface="Poppins Bold"/>
              </a:rPr>
              <a:t>Parent de XX en classe de...</a:t>
            </a:r>
          </a:p>
          <a:p>
            <a:pPr algn="l">
              <a:lnSpc>
                <a:spcPts val="2940"/>
              </a:lnSpc>
            </a:pPr>
            <a:r>
              <a:rPr lang="en-US" sz="2100" b="1" spc="42">
                <a:solidFill>
                  <a:srgbClr val="173D76"/>
                </a:solidFill>
                <a:latin typeface="Poppins Bold"/>
                <a:ea typeface="Poppins Bold"/>
                <a:cs typeface="Poppins Bold"/>
                <a:sym typeface="Poppins Bold"/>
              </a:rPr>
              <a:t>XX en classe de...</a:t>
            </a:r>
          </a:p>
          <a:p>
            <a:pPr algn="l">
              <a:lnSpc>
                <a:spcPts val="2940"/>
              </a:lnSpc>
            </a:pPr>
            <a:endParaRPr lang="en-US" sz="2100" b="1" spc="42">
              <a:solidFill>
                <a:srgbClr val="173D76"/>
              </a:solidFill>
              <a:latin typeface="Poppins Bold"/>
              <a:ea typeface="Poppins Bold"/>
              <a:cs typeface="Poppins Bold"/>
              <a:sym typeface="Poppins Bold"/>
            </a:endParaRPr>
          </a:p>
          <a:p>
            <a:pPr algn="l">
              <a:lnSpc>
                <a:spcPts val="2940"/>
              </a:lnSpc>
            </a:pPr>
            <a:r>
              <a:rPr lang="en-US" sz="2100" b="1" spc="42">
                <a:solidFill>
                  <a:srgbClr val="173D76"/>
                </a:solidFill>
                <a:latin typeface="Poppins Bold"/>
                <a:ea typeface="Poppins Bold"/>
                <a:cs typeface="Poppins Bold"/>
                <a:sym typeface="Poppins Bold"/>
              </a:rPr>
              <a:t>Prénom/nom, fonction</a:t>
            </a:r>
          </a:p>
          <a:p>
            <a:pPr algn="l">
              <a:lnSpc>
                <a:spcPts val="2940"/>
              </a:lnSpc>
            </a:pPr>
            <a:r>
              <a:rPr lang="en-US" sz="2100" b="1" spc="42">
                <a:solidFill>
                  <a:srgbClr val="173D76"/>
                </a:solidFill>
                <a:latin typeface="Poppins Bold"/>
                <a:ea typeface="Poppins Bold"/>
                <a:cs typeface="Poppins Bold"/>
                <a:sym typeface="Poppins Bold"/>
              </a:rPr>
              <a:t>Parent de XX en classe de...</a:t>
            </a:r>
          </a:p>
          <a:p>
            <a:pPr algn="l">
              <a:lnSpc>
                <a:spcPts val="2940"/>
              </a:lnSpc>
            </a:pPr>
            <a:r>
              <a:rPr lang="en-US" sz="2100" b="1" spc="42">
                <a:solidFill>
                  <a:srgbClr val="173D76"/>
                </a:solidFill>
                <a:latin typeface="Poppins Bold"/>
                <a:ea typeface="Poppins Bold"/>
                <a:cs typeface="Poppins Bold"/>
                <a:sym typeface="Poppins Bold"/>
              </a:rPr>
              <a:t>XX en classe de...</a:t>
            </a:r>
          </a:p>
          <a:p>
            <a:pPr algn="l">
              <a:lnSpc>
                <a:spcPts val="2940"/>
              </a:lnSpc>
            </a:pPr>
            <a:endParaRPr lang="en-US" sz="2100" b="1" spc="42">
              <a:solidFill>
                <a:srgbClr val="173D76"/>
              </a:solidFill>
              <a:latin typeface="Poppins Bold"/>
              <a:ea typeface="Poppins Bold"/>
              <a:cs typeface="Poppins Bold"/>
              <a:sym typeface="Poppins Bold"/>
            </a:endParaRPr>
          </a:p>
          <a:p>
            <a:pPr algn="l">
              <a:lnSpc>
                <a:spcPts val="2940"/>
              </a:lnSpc>
            </a:pPr>
            <a:r>
              <a:rPr lang="en-US" sz="2100" b="1" spc="42">
                <a:solidFill>
                  <a:srgbClr val="173D76"/>
                </a:solidFill>
                <a:latin typeface="Poppins Bold"/>
                <a:ea typeface="Poppins Bold"/>
                <a:cs typeface="Poppins Bold"/>
                <a:sym typeface="Poppins Bold"/>
              </a:rPr>
              <a:t>Prénom/nom, fonction</a:t>
            </a:r>
          </a:p>
          <a:p>
            <a:pPr algn="l">
              <a:lnSpc>
                <a:spcPts val="2940"/>
              </a:lnSpc>
            </a:pPr>
            <a:r>
              <a:rPr lang="en-US" sz="2100" b="1" spc="42">
                <a:solidFill>
                  <a:srgbClr val="173D76"/>
                </a:solidFill>
                <a:latin typeface="Poppins Bold"/>
                <a:ea typeface="Poppins Bold"/>
                <a:cs typeface="Poppins Bold"/>
                <a:sym typeface="Poppins Bold"/>
              </a:rPr>
              <a:t>Parent de XX en classe de...</a:t>
            </a:r>
          </a:p>
          <a:p>
            <a:pPr algn="l">
              <a:lnSpc>
                <a:spcPts val="2940"/>
              </a:lnSpc>
            </a:pPr>
            <a:r>
              <a:rPr lang="en-US" sz="2100" b="1" spc="42">
                <a:solidFill>
                  <a:srgbClr val="173D76"/>
                </a:solidFill>
                <a:latin typeface="Poppins Bold"/>
                <a:ea typeface="Poppins Bold"/>
                <a:cs typeface="Poppins Bold"/>
                <a:sym typeface="Poppins Bold"/>
              </a:rPr>
              <a:t>XX en classe de...</a:t>
            </a:r>
          </a:p>
          <a:p>
            <a:pPr algn="l">
              <a:lnSpc>
                <a:spcPts val="2940"/>
              </a:lnSpc>
            </a:pPr>
            <a:endParaRPr lang="en-US" sz="2100" b="1" spc="42">
              <a:solidFill>
                <a:srgbClr val="173D76"/>
              </a:solidFill>
              <a:latin typeface="Poppins Bold"/>
              <a:ea typeface="Poppins Bold"/>
              <a:cs typeface="Poppins Bold"/>
              <a:sym typeface="Poppins Bold"/>
            </a:endParaRPr>
          </a:p>
          <a:p>
            <a:pPr algn="l">
              <a:lnSpc>
                <a:spcPts val="2940"/>
              </a:lnSpc>
            </a:pPr>
            <a:r>
              <a:rPr lang="en-US" sz="2100" b="1" spc="42">
                <a:solidFill>
                  <a:srgbClr val="173D76"/>
                </a:solidFill>
                <a:latin typeface="Poppins Bold"/>
                <a:ea typeface="Poppins Bold"/>
                <a:cs typeface="Poppins Bold"/>
                <a:sym typeface="Poppins Bold"/>
              </a:rPr>
              <a:t>Prénom/nom, fonction</a:t>
            </a:r>
          </a:p>
          <a:p>
            <a:pPr algn="l">
              <a:lnSpc>
                <a:spcPts val="2940"/>
              </a:lnSpc>
            </a:pPr>
            <a:r>
              <a:rPr lang="en-US" sz="2100" b="1" spc="42">
                <a:solidFill>
                  <a:srgbClr val="173D76"/>
                </a:solidFill>
                <a:latin typeface="Poppins Bold"/>
                <a:ea typeface="Poppins Bold"/>
                <a:cs typeface="Poppins Bold"/>
                <a:sym typeface="Poppins Bold"/>
              </a:rPr>
              <a:t>Parent de XX en classe de...</a:t>
            </a:r>
          </a:p>
          <a:p>
            <a:pPr algn="l">
              <a:lnSpc>
                <a:spcPts val="2940"/>
              </a:lnSpc>
            </a:pPr>
            <a:r>
              <a:rPr lang="en-US" sz="2100" b="1" spc="42">
                <a:solidFill>
                  <a:srgbClr val="173D76"/>
                </a:solidFill>
                <a:latin typeface="Poppins Bold"/>
                <a:ea typeface="Poppins Bold"/>
                <a:cs typeface="Poppins Bold"/>
                <a:sym typeface="Poppins Bold"/>
              </a:rPr>
              <a:t>XX en classe de... ...</a:t>
            </a:r>
          </a:p>
        </p:txBody>
      </p:sp>
      <p:grpSp>
        <p:nvGrpSpPr>
          <p:cNvPr id="11" name="Group 11"/>
          <p:cNvGrpSpPr/>
          <p:nvPr/>
        </p:nvGrpSpPr>
        <p:grpSpPr>
          <a:xfrm>
            <a:off x="4034972" y="3062142"/>
            <a:ext cx="1135169" cy="1135169"/>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2700">
              <a:solidFill>
                <a:srgbClr val="000000"/>
              </a:solidFill>
            </a:ln>
          </p:spPr>
          <p:txBody>
            <a:bodyPr/>
            <a:lstStyle/>
            <a:p>
              <a:endParaRPr lang="fr-FR"/>
            </a:p>
          </p:txBody>
        </p:sp>
      </p:grpSp>
      <p:grpSp>
        <p:nvGrpSpPr>
          <p:cNvPr id="13" name="Group 13"/>
          <p:cNvGrpSpPr/>
          <p:nvPr/>
        </p:nvGrpSpPr>
        <p:grpSpPr>
          <a:xfrm>
            <a:off x="4034972" y="4523347"/>
            <a:ext cx="1135169" cy="1135169"/>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2700">
              <a:solidFill>
                <a:srgbClr val="000000"/>
              </a:solidFill>
            </a:ln>
          </p:spPr>
          <p:txBody>
            <a:bodyPr/>
            <a:lstStyle/>
            <a:p>
              <a:endParaRPr lang="fr-FR"/>
            </a:p>
          </p:txBody>
        </p:sp>
      </p:grpSp>
      <p:grpSp>
        <p:nvGrpSpPr>
          <p:cNvPr id="15" name="Group 15"/>
          <p:cNvGrpSpPr/>
          <p:nvPr/>
        </p:nvGrpSpPr>
        <p:grpSpPr>
          <a:xfrm>
            <a:off x="4034972" y="5984552"/>
            <a:ext cx="1135169" cy="1135169"/>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2700">
              <a:solidFill>
                <a:srgbClr val="000000"/>
              </a:solidFill>
            </a:ln>
          </p:spPr>
          <p:txBody>
            <a:bodyPr/>
            <a:lstStyle/>
            <a:p>
              <a:endParaRPr lang="fr-FR"/>
            </a:p>
          </p:txBody>
        </p:sp>
      </p:grpSp>
      <p:grpSp>
        <p:nvGrpSpPr>
          <p:cNvPr id="17" name="Group 17"/>
          <p:cNvGrpSpPr/>
          <p:nvPr/>
        </p:nvGrpSpPr>
        <p:grpSpPr>
          <a:xfrm>
            <a:off x="4034972" y="7445757"/>
            <a:ext cx="1135169" cy="1135169"/>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2700">
              <a:solidFill>
                <a:srgbClr val="000000"/>
              </a:solidFill>
            </a:ln>
          </p:spPr>
          <p:txBody>
            <a:bodyPr/>
            <a:lstStyle/>
            <a:p>
              <a:endParaRPr lang="fr-FR"/>
            </a:p>
          </p:txBody>
        </p:sp>
      </p:grpSp>
      <p:sp>
        <p:nvSpPr>
          <p:cNvPr id="19" name="TextBox 19"/>
          <p:cNvSpPr txBox="1"/>
          <p:nvPr/>
        </p:nvSpPr>
        <p:spPr>
          <a:xfrm>
            <a:off x="17557637" y="9394438"/>
            <a:ext cx="240729" cy="509905"/>
          </a:xfrm>
          <a:prstGeom prst="rect">
            <a:avLst/>
          </a:prstGeom>
        </p:spPr>
        <p:txBody>
          <a:bodyPr lIns="0" tIns="0" rIns="0" bIns="0" rtlCol="0" anchor="t">
            <a:spAutoFit/>
          </a:bodyPr>
          <a:lstStyle/>
          <a:p>
            <a:pPr algn="ctr">
              <a:lnSpc>
                <a:spcPts val="3919"/>
              </a:lnSpc>
              <a:spcBef>
                <a:spcPct val="0"/>
              </a:spcBef>
            </a:pPr>
            <a:r>
              <a:rPr lang="en-US" sz="2799" b="1">
                <a:solidFill>
                  <a:srgbClr val="CE007F"/>
                </a:solidFill>
                <a:latin typeface="Poppins Bold"/>
                <a:ea typeface="Poppins Bold"/>
                <a:cs typeface="Poppins Bold"/>
                <a:sym typeface="Poppins Bold"/>
              </a:rPr>
              <a:t>4</a:t>
            </a:r>
          </a:p>
        </p:txBody>
      </p:sp>
      <p:sp>
        <p:nvSpPr>
          <p:cNvPr id="20" name="Freeform 20"/>
          <p:cNvSpPr/>
          <p:nvPr/>
        </p:nvSpPr>
        <p:spPr>
          <a:xfrm>
            <a:off x="4023929" y="4523347"/>
            <a:ext cx="1146212" cy="1146212"/>
          </a:xfrm>
          <a:custGeom>
            <a:avLst/>
            <a:gdLst/>
            <a:ahLst/>
            <a:cxnLst/>
            <a:rect l="l" t="t" r="r" b="b"/>
            <a:pathLst>
              <a:path w="1146212" h="1146212">
                <a:moveTo>
                  <a:pt x="0" y="0"/>
                </a:moveTo>
                <a:lnTo>
                  <a:pt x="1146212" y="0"/>
                </a:lnTo>
                <a:lnTo>
                  <a:pt x="1146212" y="1146212"/>
                </a:lnTo>
                <a:lnTo>
                  <a:pt x="0" y="1146212"/>
                </a:lnTo>
                <a:lnTo>
                  <a:pt x="0" y="0"/>
                </a:lnTo>
                <a:close/>
              </a:path>
            </a:pathLst>
          </a:custGeom>
          <a:blipFill>
            <a:blip r:embed="rId9" cstate="print">
              <a:extLst>
                <a:ext uri="{28A0092B-C50C-407E-A947-70E740481C1C}">
                  <a14:useLocalDpi xmlns:a14="http://schemas.microsoft.com/office/drawing/2010/main" val="0"/>
                </a:ext>
              </a:extLst>
            </a:blip>
            <a:stretch>
              <a:fillRect/>
            </a:stretch>
          </a:blipFill>
        </p:spPr>
        <p:txBody>
          <a:bodyPr/>
          <a:lstStyle/>
          <a:p>
            <a:endParaRPr lang="fr-FR"/>
          </a:p>
        </p:txBody>
      </p:sp>
      <p:sp>
        <p:nvSpPr>
          <p:cNvPr id="21" name="Freeform 21"/>
          <p:cNvSpPr/>
          <p:nvPr/>
        </p:nvSpPr>
        <p:spPr>
          <a:xfrm>
            <a:off x="4023929" y="3051029"/>
            <a:ext cx="1146212" cy="1146212"/>
          </a:xfrm>
          <a:custGeom>
            <a:avLst/>
            <a:gdLst/>
            <a:ahLst/>
            <a:cxnLst/>
            <a:rect l="l" t="t" r="r" b="b"/>
            <a:pathLst>
              <a:path w="1146212" h="1146212">
                <a:moveTo>
                  <a:pt x="0" y="0"/>
                </a:moveTo>
                <a:lnTo>
                  <a:pt x="1146212" y="0"/>
                </a:lnTo>
                <a:lnTo>
                  <a:pt x="1146212" y="1146212"/>
                </a:lnTo>
                <a:lnTo>
                  <a:pt x="0" y="1146212"/>
                </a:lnTo>
                <a:lnTo>
                  <a:pt x="0" y="0"/>
                </a:lnTo>
                <a:close/>
              </a:path>
            </a:pathLst>
          </a:custGeom>
          <a:blipFill>
            <a:blip r:embed="rId10" cstate="print">
              <a:extLst>
                <a:ext uri="{28A0092B-C50C-407E-A947-70E740481C1C}">
                  <a14:useLocalDpi xmlns:a14="http://schemas.microsoft.com/office/drawing/2010/main" val="0"/>
                </a:ext>
              </a:extLst>
            </a:blip>
            <a:stretch>
              <a:fillRect/>
            </a:stretch>
          </a:blipFill>
        </p:spPr>
        <p:txBody>
          <a:bodyPr/>
          <a:lstStyle/>
          <a:p>
            <a:endParaRPr lang="fr-FR"/>
          </a:p>
        </p:txBody>
      </p:sp>
      <p:sp>
        <p:nvSpPr>
          <p:cNvPr id="22" name="Freeform 22"/>
          <p:cNvSpPr/>
          <p:nvPr/>
        </p:nvSpPr>
        <p:spPr>
          <a:xfrm>
            <a:off x="4023929" y="5979031"/>
            <a:ext cx="1146212" cy="1146212"/>
          </a:xfrm>
          <a:custGeom>
            <a:avLst/>
            <a:gdLst/>
            <a:ahLst/>
            <a:cxnLst/>
            <a:rect l="l" t="t" r="r" b="b"/>
            <a:pathLst>
              <a:path w="1146212" h="1146212">
                <a:moveTo>
                  <a:pt x="0" y="0"/>
                </a:moveTo>
                <a:lnTo>
                  <a:pt x="1146212" y="0"/>
                </a:lnTo>
                <a:lnTo>
                  <a:pt x="1146212" y="1146212"/>
                </a:lnTo>
                <a:lnTo>
                  <a:pt x="0" y="114621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fr-FR"/>
          </a:p>
        </p:txBody>
      </p:sp>
      <p:sp>
        <p:nvSpPr>
          <p:cNvPr id="23" name="Freeform 23"/>
          <p:cNvSpPr/>
          <p:nvPr/>
        </p:nvSpPr>
        <p:spPr>
          <a:xfrm>
            <a:off x="4023929" y="7430043"/>
            <a:ext cx="1146212" cy="1146212"/>
          </a:xfrm>
          <a:custGeom>
            <a:avLst/>
            <a:gdLst/>
            <a:ahLst/>
            <a:cxnLst/>
            <a:rect l="l" t="t" r="r" b="b"/>
            <a:pathLst>
              <a:path w="1146212" h="1146212">
                <a:moveTo>
                  <a:pt x="0" y="0"/>
                </a:moveTo>
                <a:lnTo>
                  <a:pt x="1146212" y="0"/>
                </a:lnTo>
                <a:lnTo>
                  <a:pt x="1146212" y="1146212"/>
                </a:lnTo>
                <a:lnTo>
                  <a:pt x="0" y="114621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fr-FR"/>
          </a:p>
        </p:txBody>
      </p:sp>
    </p:spTree>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394390">
            <a:off x="14450916" y="-3034119"/>
            <a:ext cx="10454404" cy="7622211"/>
          </a:xfrm>
          <a:custGeom>
            <a:avLst/>
            <a:gdLst/>
            <a:ahLst/>
            <a:cxnLst/>
            <a:rect l="l" t="t" r="r" b="b"/>
            <a:pathLst>
              <a:path w="10454404" h="7622211">
                <a:moveTo>
                  <a:pt x="0" y="0"/>
                </a:moveTo>
                <a:lnTo>
                  <a:pt x="10454404" y="0"/>
                </a:lnTo>
                <a:lnTo>
                  <a:pt x="10454404" y="7622211"/>
                </a:lnTo>
                <a:lnTo>
                  <a:pt x="0" y="76222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3" name="Freeform 3"/>
          <p:cNvSpPr/>
          <p:nvPr/>
        </p:nvSpPr>
        <p:spPr>
          <a:xfrm rot="-1053307">
            <a:off x="15223516" y="1928313"/>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4" name="Freeform 4"/>
          <p:cNvSpPr/>
          <p:nvPr/>
        </p:nvSpPr>
        <p:spPr>
          <a:xfrm rot="-6619857">
            <a:off x="-6427673" y="5402609"/>
            <a:ext cx="9865950" cy="7193175"/>
          </a:xfrm>
          <a:custGeom>
            <a:avLst/>
            <a:gdLst/>
            <a:ahLst/>
            <a:cxnLst/>
            <a:rect l="l" t="t" r="r" b="b"/>
            <a:pathLst>
              <a:path w="9865950" h="7193175">
                <a:moveTo>
                  <a:pt x="0" y="0"/>
                </a:moveTo>
                <a:lnTo>
                  <a:pt x="9865950" y="0"/>
                </a:lnTo>
                <a:lnTo>
                  <a:pt x="9865950" y="7193175"/>
                </a:lnTo>
                <a:lnTo>
                  <a:pt x="0" y="719317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FR"/>
          </a:p>
        </p:txBody>
      </p:sp>
      <p:sp>
        <p:nvSpPr>
          <p:cNvPr id="5" name="Freeform 5"/>
          <p:cNvSpPr/>
          <p:nvPr/>
        </p:nvSpPr>
        <p:spPr>
          <a:xfrm rot="-3409206">
            <a:off x="-9545411" y="-1354871"/>
            <a:ext cx="12320380" cy="8957606"/>
          </a:xfrm>
          <a:custGeom>
            <a:avLst/>
            <a:gdLst/>
            <a:ahLst/>
            <a:cxnLst/>
            <a:rect l="l" t="t" r="r" b="b"/>
            <a:pathLst>
              <a:path w="12320380" h="8957606">
                <a:moveTo>
                  <a:pt x="0" y="0"/>
                </a:moveTo>
                <a:lnTo>
                  <a:pt x="12320380" y="0"/>
                </a:lnTo>
                <a:lnTo>
                  <a:pt x="12320380" y="8957607"/>
                </a:lnTo>
                <a:lnTo>
                  <a:pt x="0" y="895760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6" name="TextBox 6"/>
          <p:cNvSpPr txBox="1"/>
          <p:nvPr/>
        </p:nvSpPr>
        <p:spPr>
          <a:xfrm>
            <a:off x="4191595" y="923925"/>
            <a:ext cx="9904809" cy="1289685"/>
          </a:xfrm>
          <a:prstGeom prst="rect">
            <a:avLst/>
          </a:prstGeom>
        </p:spPr>
        <p:txBody>
          <a:bodyPr lIns="0" tIns="0" rIns="0" bIns="0" rtlCol="0" anchor="t">
            <a:spAutoFit/>
          </a:bodyPr>
          <a:lstStyle/>
          <a:p>
            <a:pPr algn="ctr">
              <a:lnSpc>
                <a:spcPts val="5040"/>
              </a:lnSpc>
            </a:pPr>
            <a:r>
              <a:rPr lang="en-US" sz="3600" b="1">
                <a:solidFill>
                  <a:srgbClr val="173D76"/>
                </a:solidFill>
                <a:latin typeface="Poppins Bold"/>
                <a:ea typeface="Poppins Bold"/>
                <a:cs typeface="Poppins Bold"/>
                <a:sym typeface="Poppins Bold"/>
              </a:rPr>
              <a:t>ENSEMBLE, AVEC VOUS,</a:t>
            </a:r>
          </a:p>
          <a:p>
            <a:pPr algn="ctr">
              <a:lnSpc>
                <a:spcPts val="5040"/>
              </a:lnSpc>
            </a:pPr>
            <a:r>
              <a:rPr lang="en-US" sz="3600" b="1">
                <a:solidFill>
                  <a:srgbClr val="173D76"/>
                </a:solidFill>
                <a:latin typeface="Poppins Bold"/>
                <a:ea typeface="Poppins Bold"/>
                <a:cs typeface="Poppins Bold"/>
                <a:sym typeface="Poppins Bold"/>
              </a:rPr>
              <a:t>POUR ACCOMPLIR LES 5 MISSIONS DE L’APEL</a:t>
            </a:r>
          </a:p>
        </p:txBody>
      </p:sp>
      <p:sp>
        <p:nvSpPr>
          <p:cNvPr id="7" name="AutoShape 7"/>
          <p:cNvSpPr/>
          <p:nvPr/>
        </p:nvSpPr>
        <p:spPr>
          <a:xfrm flipH="1">
            <a:off x="6484475" y="1573530"/>
            <a:ext cx="5268186" cy="0"/>
          </a:xfrm>
          <a:prstGeom prst="line">
            <a:avLst/>
          </a:prstGeom>
          <a:ln w="19050" cap="flat">
            <a:solidFill>
              <a:srgbClr val="CE007F"/>
            </a:solidFill>
            <a:prstDash val="solid"/>
            <a:headEnd type="none" w="sm" len="sm"/>
            <a:tailEnd type="none" w="sm" len="sm"/>
          </a:ln>
        </p:spPr>
        <p:txBody>
          <a:bodyPr/>
          <a:lstStyle/>
          <a:p>
            <a:endParaRPr lang="fr-FR"/>
          </a:p>
        </p:txBody>
      </p:sp>
      <p:sp>
        <p:nvSpPr>
          <p:cNvPr id="8" name="AutoShape 8"/>
          <p:cNvSpPr/>
          <p:nvPr/>
        </p:nvSpPr>
        <p:spPr>
          <a:xfrm flipH="1">
            <a:off x="4191595" y="2204085"/>
            <a:ext cx="9904809" cy="0"/>
          </a:xfrm>
          <a:prstGeom prst="line">
            <a:avLst/>
          </a:prstGeom>
          <a:ln w="19050" cap="flat">
            <a:solidFill>
              <a:srgbClr val="CE007F"/>
            </a:solidFill>
            <a:prstDash val="solid"/>
            <a:headEnd type="none" w="sm" len="sm"/>
            <a:tailEnd type="none" w="sm" len="sm"/>
          </a:ln>
        </p:spPr>
        <p:txBody>
          <a:bodyPr/>
          <a:lstStyle/>
          <a:p>
            <a:endParaRPr lang="fr-FR"/>
          </a:p>
        </p:txBody>
      </p:sp>
      <p:grpSp>
        <p:nvGrpSpPr>
          <p:cNvPr id="9" name="Group 9"/>
          <p:cNvGrpSpPr/>
          <p:nvPr/>
        </p:nvGrpSpPr>
        <p:grpSpPr>
          <a:xfrm>
            <a:off x="6509907" y="4817098"/>
            <a:ext cx="5268186" cy="4239284"/>
            <a:chOff x="83820" y="1018540"/>
            <a:chExt cx="13037820" cy="10491470"/>
          </a:xfrm>
        </p:grpSpPr>
        <p:sp>
          <p:nvSpPr>
            <p:cNvPr id="10" name="Freeform 10"/>
            <p:cNvSpPr/>
            <p:nvPr/>
          </p:nvSpPr>
          <p:spPr>
            <a:xfrm>
              <a:off x="0" y="0"/>
              <a:ext cx="13037820" cy="10491470"/>
            </a:xfrm>
            <a:custGeom>
              <a:avLst/>
              <a:gdLst/>
              <a:ahLst/>
              <a:cxnLst/>
              <a:rect l="l" t="t" r="r" b="b"/>
              <a:pathLst>
                <a:path w="13037820" h="10491470">
                  <a:moveTo>
                    <a:pt x="3798570" y="791210"/>
                  </a:moveTo>
                  <a:cubicBezTo>
                    <a:pt x="1548130" y="1852930"/>
                    <a:pt x="0" y="3540760"/>
                    <a:pt x="110490" y="6107430"/>
                  </a:cubicBezTo>
                  <a:cubicBezTo>
                    <a:pt x="134620" y="6667500"/>
                    <a:pt x="254000" y="7228840"/>
                    <a:pt x="515620" y="7724140"/>
                  </a:cubicBezTo>
                  <a:cubicBezTo>
                    <a:pt x="1178560" y="8980170"/>
                    <a:pt x="2620010" y="9602470"/>
                    <a:pt x="3995420" y="9954260"/>
                  </a:cubicBezTo>
                  <a:cubicBezTo>
                    <a:pt x="5419090" y="10318750"/>
                    <a:pt x="6921500" y="10491470"/>
                    <a:pt x="8359140" y="10189210"/>
                  </a:cubicBezTo>
                  <a:cubicBezTo>
                    <a:pt x="9796780" y="9885680"/>
                    <a:pt x="11168380" y="9057640"/>
                    <a:pt x="11893550" y="7780020"/>
                  </a:cubicBezTo>
                  <a:cubicBezTo>
                    <a:pt x="13037820" y="5765800"/>
                    <a:pt x="12245340" y="2998470"/>
                    <a:pt x="10411460" y="1581150"/>
                  </a:cubicBezTo>
                  <a:cubicBezTo>
                    <a:pt x="8577580" y="163830"/>
                    <a:pt x="5976620" y="0"/>
                    <a:pt x="3798570" y="791210"/>
                  </a:cubicBezTo>
                </a:path>
              </a:pathLst>
            </a:custGeom>
            <a:blipFill>
              <a:blip r:embed="rId9" cstate="print">
                <a:extLst>
                  <a:ext uri="{28A0092B-C50C-407E-A947-70E740481C1C}">
                    <a14:useLocalDpi xmlns:a14="http://schemas.microsoft.com/office/drawing/2010/main" val="0"/>
                  </a:ext>
                </a:extLst>
              </a:blip>
              <a:stretch>
                <a:fillRect/>
              </a:stretch>
            </a:blipFill>
          </p:spPr>
          <p:txBody>
            <a:bodyPr/>
            <a:lstStyle/>
            <a:p>
              <a:endParaRPr lang="fr-FR"/>
            </a:p>
          </p:txBody>
        </p:sp>
      </p:grpSp>
      <p:sp>
        <p:nvSpPr>
          <p:cNvPr id="11" name="TextBox 11"/>
          <p:cNvSpPr txBox="1"/>
          <p:nvPr/>
        </p:nvSpPr>
        <p:spPr>
          <a:xfrm>
            <a:off x="6588485" y="2571109"/>
            <a:ext cx="5079216" cy="1425575"/>
          </a:xfrm>
          <a:prstGeom prst="rect">
            <a:avLst/>
          </a:prstGeom>
        </p:spPr>
        <p:txBody>
          <a:bodyPr lIns="0" tIns="0" rIns="0" bIns="0" rtlCol="0" anchor="t">
            <a:spAutoFit/>
          </a:bodyPr>
          <a:lstStyle/>
          <a:p>
            <a:pPr algn="ctr">
              <a:lnSpc>
                <a:spcPts val="2800"/>
              </a:lnSpc>
            </a:pPr>
            <a:r>
              <a:rPr lang="en-US" sz="2000" b="1" spc="40">
                <a:solidFill>
                  <a:srgbClr val="173D76"/>
                </a:solidFill>
                <a:latin typeface="Poppins Bold"/>
                <a:ea typeface="Poppins Bold"/>
                <a:cs typeface="Poppins Bold"/>
                <a:sym typeface="Poppins Bold"/>
              </a:rPr>
              <a:t>· Défendre la liberté d’enseignement et le libre choix de l’école, promouvoir le caractère propre de l’Enseignement catholique</a:t>
            </a:r>
          </a:p>
        </p:txBody>
      </p:sp>
      <p:sp>
        <p:nvSpPr>
          <p:cNvPr id="12" name="TextBox 12"/>
          <p:cNvSpPr txBox="1"/>
          <p:nvPr/>
        </p:nvSpPr>
        <p:spPr>
          <a:xfrm>
            <a:off x="11506648" y="4070350"/>
            <a:ext cx="5752652" cy="1425575"/>
          </a:xfrm>
          <a:prstGeom prst="rect">
            <a:avLst/>
          </a:prstGeom>
        </p:spPr>
        <p:txBody>
          <a:bodyPr lIns="0" tIns="0" rIns="0" bIns="0" rtlCol="0" anchor="t">
            <a:spAutoFit/>
          </a:bodyPr>
          <a:lstStyle/>
          <a:p>
            <a:pPr algn="ctr">
              <a:lnSpc>
                <a:spcPts val="2800"/>
              </a:lnSpc>
            </a:pPr>
            <a:r>
              <a:rPr lang="en-US" sz="2000" b="1" spc="40">
                <a:solidFill>
                  <a:srgbClr val="173D76"/>
                </a:solidFill>
                <a:latin typeface="Poppins Bold"/>
                <a:ea typeface="Poppins Bold"/>
                <a:cs typeface="Poppins Bold"/>
                <a:sym typeface="Poppins Bold"/>
              </a:rPr>
              <a:t>· Représenter toutes les familles de l’établissement auprès de l’institution scolaire et des pouvoirs publics et de toutes les autorités civiles ou religieuses</a:t>
            </a:r>
          </a:p>
        </p:txBody>
      </p:sp>
      <p:sp>
        <p:nvSpPr>
          <p:cNvPr id="13" name="TextBox 13"/>
          <p:cNvSpPr txBox="1"/>
          <p:nvPr/>
        </p:nvSpPr>
        <p:spPr>
          <a:xfrm>
            <a:off x="2690327" y="8185150"/>
            <a:ext cx="3819580" cy="1073150"/>
          </a:xfrm>
          <a:prstGeom prst="rect">
            <a:avLst/>
          </a:prstGeom>
        </p:spPr>
        <p:txBody>
          <a:bodyPr lIns="0" tIns="0" rIns="0" bIns="0" rtlCol="0" anchor="t">
            <a:spAutoFit/>
          </a:bodyPr>
          <a:lstStyle/>
          <a:p>
            <a:pPr algn="ctr">
              <a:lnSpc>
                <a:spcPts val="2800"/>
              </a:lnSpc>
            </a:pPr>
            <a:r>
              <a:rPr lang="en-US" sz="2000" b="1" spc="40">
                <a:solidFill>
                  <a:srgbClr val="173D76"/>
                </a:solidFill>
                <a:latin typeface="Poppins Bold"/>
                <a:ea typeface="Poppins Bold"/>
                <a:cs typeface="Poppins Bold"/>
                <a:sym typeface="Poppins Bold"/>
              </a:rPr>
              <a:t>· Participer au débat éducatif en relation avec les pouvoirs publics</a:t>
            </a:r>
          </a:p>
        </p:txBody>
      </p:sp>
      <p:sp>
        <p:nvSpPr>
          <p:cNvPr id="14" name="TextBox 14"/>
          <p:cNvSpPr txBox="1"/>
          <p:nvPr/>
        </p:nvSpPr>
        <p:spPr>
          <a:xfrm>
            <a:off x="2070806" y="4749800"/>
            <a:ext cx="3701939" cy="1073150"/>
          </a:xfrm>
          <a:prstGeom prst="rect">
            <a:avLst/>
          </a:prstGeom>
        </p:spPr>
        <p:txBody>
          <a:bodyPr lIns="0" tIns="0" rIns="0" bIns="0" rtlCol="0" anchor="t">
            <a:spAutoFit/>
          </a:bodyPr>
          <a:lstStyle/>
          <a:p>
            <a:pPr algn="ctr">
              <a:lnSpc>
                <a:spcPts val="2800"/>
              </a:lnSpc>
            </a:pPr>
            <a:r>
              <a:rPr lang="en-US" sz="2000" b="1" spc="40">
                <a:solidFill>
                  <a:srgbClr val="173D76"/>
                </a:solidFill>
                <a:latin typeface="Poppins Bold"/>
                <a:ea typeface="Poppins Bold"/>
                <a:cs typeface="Poppins Bold"/>
                <a:sym typeface="Poppins Bold"/>
              </a:rPr>
              <a:t>· Apporter notre soutien à l’établissement et contribuer à son animation</a:t>
            </a:r>
          </a:p>
        </p:txBody>
      </p:sp>
      <p:sp>
        <p:nvSpPr>
          <p:cNvPr id="15" name="TextBox 15"/>
          <p:cNvSpPr txBox="1"/>
          <p:nvPr/>
        </p:nvSpPr>
        <p:spPr>
          <a:xfrm>
            <a:off x="11311249" y="8266679"/>
            <a:ext cx="4513001" cy="1425575"/>
          </a:xfrm>
          <a:prstGeom prst="rect">
            <a:avLst/>
          </a:prstGeom>
        </p:spPr>
        <p:txBody>
          <a:bodyPr lIns="0" tIns="0" rIns="0" bIns="0" rtlCol="0" anchor="t">
            <a:spAutoFit/>
          </a:bodyPr>
          <a:lstStyle/>
          <a:p>
            <a:pPr algn="ctr">
              <a:lnSpc>
                <a:spcPts val="2800"/>
              </a:lnSpc>
            </a:pPr>
            <a:r>
              <a:rPr lang="en-US" sz="2000" b="1" spc="40">
                <a:solidFill>
                  <a:srgbClr val="173D76"/>
                </a:solidFill>
                <a:latin typeface="Poppins Bold"/>
                <a:ea typeface="Poppins Bold"/>
                <a:cs typeface="Poppins Bold"/>
                <a:sym typeface="Poppins Bold"/>
              </a:rPr>
              <a:t>· Soutenir les parents dans l’exercice de leur responsabilité de premiers éducateurs, à l’école et en famille</a:t>
            </a:r>
          </a:p>
        </p:txBody>
      </p:sp>
      <p:sp>
        <p:nvSpPr>
          <p:cNvPr id="16" name="TextBox 16"/>
          <p:cNvSpPr txBox="1"/>
          <p:nvPr/>
        </p:nvSpPr>
        <p:spPr>
          <a:xfrm>
            <a:off x="17562437" y="9394438"/>
            <a:ext cx="231130" cy="509905"/>
          </a:xfrm>
          <a:prstGeom prst="rect">
            <a:avLst/>
          </a:prstGeom>
        </p:spPr>
        <p:txBody>
          <a:bodyPr lIns="0" tIns="0" rIns="0" bIns="0" rtlCol="0" anchor="t">
            <a:spAutoFit/>
          </a:bodyPr>
          <a:lstStyle/>
          <a:p>
            <a:pPr algn="ctr">
              <a:lnSpc>
                <a:spcPts val="3919"/>
              </a:lnSpc>
              <a:spcBef>
                <a:spcPct val="0"/>
              </a:spcBef>
            </a:pPr>
            <a:r>
              <a:rPr lang="en-US" sz="2799" b="1">
                <a:solidFill>
                  <a:srgbClr val="CE007F"/>
                </a:solidFill>
                <a:latin typeface="Poppins Bold"/>
                <a:ea typeface="Poppins Bold"/>
                <a:cs typeface="Poppins Bold"/>
                <a:sym typeface="Poppins Bold"/>
              </a:rPr>
              <a:t>5</a:t>
            </a:r>
          </a:p>
        </p:txBody>
      </p:sp>
    </p:spTree>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394390">
            <a:off x="14450916" y="-3034119"/>
            <a:ext cx="10454404" cy="7622211"/>
          </a:xfrm>
          <a:custGeom>
            <a:avLst/>
            <a:gdLst/>
            <a:ahLst/>
            <a:cxnLst/>
            <a:rect l="l" t="t" r="r" b="b"/>
            <a:pathLst>
              <a:path w="10454404" h="7622211">
                <a:moveTo>
                  <a:pt x="0" y="0"/>
                </a:moveTo>
                <a:lnTo>
                  <a:pt x="10454404" y="0"/>
                </a:lnTo>
                <a:lnTo>
                  <a:pt x="10454404" y="7622211"/>
                </a:lnTo>
                <a:lnTo>
                  <a:pt x="0" y="76222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Freeform 3"/>
          <p:cNvSpPr/>
          <p:nvPr/>
        </p:nvSpPr>
        <p:spPr>
          <a:xfrm rot="-1053307">
            <a:off x="15223516" y="1928313"/>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4" name="Freeform 4"/>
          <p:cNvSpPr/>
          <p:nvPr/>
        </p:nvSpPr>
        <p:spPr>
          <a:xfrm rot="-6619857">
            <a:off x="-6427673" y="5402609"/>
            <a:ext cx="9865950" cy="7193175"/>
          </a:xfrm>
          <a:custGeom>
            <a:avLst/>
            <a:gdLst/>
            <a:ahLst/>
            <a:cxnLst/>
            <a:rect l="l" t="t" r="r" b="b"/>
            <a:pathLst>
              <a:path w="9865950" h="7193175">
                <a:moveTo>
                  <a:pt x="0" y="0"/>
                </a:moveTo>
                <a:lnTo>
                  <a:pt x="9865950" y="0"/>
                </a:lnTo>
                <a:lnTo>
                  <a:pt x="9865950" y="7193175"/>
                </a:lnTo>
                <a:lnTo>
                  <a:pt x="0" y="71931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5" name="Freeform 5"/>
          <p:cNvSpPr/>
          <p:nvPr/>
        </p:nvSpPr>
        <p:spPr>
          <a:xfrm rot="-3409206">
            <a:off x="-9545411" y="-1354871"/>
            <a:ext cx="12320380" cy="8957606"/>
          </a:xfrm>
          <a:custGeom>
            <a:avLst/>
            <a:gdLst/>
            <a:ahLst/>
            <a:cxnLst/>
            <a:rect l="l" t="t" r="r" b="b"/>
            <a:pathLst>
              <a:path w="12320380" h="8957606">
                <a:moveTo>
                  <a:pt x="0" y="0"/>
                </a:moveTo>
                <a:lnTo>
                  <a:pt x="12320380" y="0"/>
                </a:lnTo>
                <a:lnTo>
                  <a:pt x="12320380" y="8957607"/>
                </a:lnTo>
                <a:lnTo>
                  <a:pt x="0" y="895760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6" name="TextBox 6"/>
          <p:cNvSpPr txBox="1"/>
          <p:nvPr/>
        </p:nvSpPr>
        <p:spPr>
          <a:xfrm>
            <a:off x="4523036" y="923925"/>
            <a:ext cx="9241929" cy="1927860"/>
          </a:xfrm>
          <a:prstGeom prst="rect">
            <a:avLst/>
          </a:prstGeom>
        </p:spPr>
        <p:txBody>
          <a:bodyPr lIns="0" tIns="0" rIns="0" bIns="0" rtlCol="0" anchor="t">
            <a:spAutoFit/>
          </a:bodyPr>
          <a:lstStyle/>
          <a:p>
            <a:pPr algn="ctr">
              <a:lnSpc>
                <a:spcPts val="5040"/>
              </a:lnSpc>
            </a:pPr>
            <a:r>
              <a:rPr lang="en-US" sz="3600" b="1">
                <a:solidFill>
                  <a:srgbClr val="173D76"/>
                </a:solidFill>
                <a:latin typeface="Poppins Bold"/>
                <a:ea typeface="Poppins Bold"/>
                <a:cs typeface="Poppins Bold"/>
                <a:sym typeface="Poppins Bold"/>
              </a:rPr>
              <a:t>ENSEMBLE, AVEC VOUS,</a:t>
            </a:r>
          </a:p>
          <a:p>
            <a:pPr algn="ctr">
              <a:lnSpc>
                <a:spcPts val="5040"/>
              </a:lnSpc>
            </a:pPr>
            <a:r>
              <a:rPr lang="en-US" sz="3600" b="1">
                <a:solidFill>
                  <a:srgbClr val="173D76"/>
                </a:solidFill>
                <a:latin typeface="Poppins Bold"/>
                <a:ea typeface="Poppins Bold"/>
                <a:cs typeface="Poppins Bold"/>
                <a:sym typeface="Poppins Bold"/>
              </a:rPr>
              <a:t>DANS UN MOUVEMENT NATIONAL</a:t>
            </a:r>
          </a:p>
          <a:p>
            <a:pPr algn="ctr">
              <a:lnSpc>
                <a:spcPts val="5040"/>
              </a:lnSpc>
            </a:pPr>
            <a:r>
              <a:rPr lang="en-US" sz="3600" b="1">
                <a:solidFill>
                  <a:srgbClr val="173D76"/>
                </a:solidFill>
                <a:latin typeface="Poppins Bold"/>
                <a:ea typeface="Poppins Bold"/>
                <a:cs typeface="Poppins Bold"/>
                <a:sym typeface="Poppins Bold"/>
              </a:rPr>
              <a:t>QUI REUNIT PLUS D’1 MILLION DE PARENTS</a:t>
            </a:r>
          </a:p>
        </p:txBody>
      </p:sp>
      <p:sp>
        <p:nvSpPr>
          <p:cNvPr id="7" name="AutoShape 7"/>
          <p:cNvSpPr/>
          <p:nvPr/>
        </p:nvSpPr>
        <p:spPr>
          <a:xfrm flipH="1">
            <a:off x="6484475" y="1573530"/>
            <a:ext cx="5268186" cy="0"/>
          </a:xfrm>
          <a:prstGeom prst="line">
            <a:avLst/>
          </a:prstGeom>
          <a:ln w="19050" cap="flat">
            <a:solidFill>
              <a:srgbClr val="CE007F"/>
            </a:solidFill>
            <a:prstDash val="solid"/>
            <a:headEnd type="none" w="sm" len="sm"/>
            <a:tailEnd type="none" w="sm" len="sm"/>
          </a:ln>
        </p:spPr>
        <p:txBody>
          <a:bodyPr/>
          <a:lstStyle/>
          <a:p>
            <a:endParaRPr lang="fr-FR"/>
          </a:p>
        </p:txBody>
      </p:sp>
      <p:sp>
        <p:nvSpPr>
          <p:cNvPr id="8" name="AutoShape 8"/>
          <p:cNvSpPr/>
          <p:nvPr/>
        </p:nvSpPr>
        <p:spPr>
          <a:xfrm flipH="1">
            <a:off x="5355342" y="2204085"/>
            <a:ext cx="7589050" cy="0"/>
          </a:xfrm>
          <a:prstGeom prst="line">
            <a:avLst/>
          </a:prstGeom>
          <a:ln w="19050" cap="flat">
            <a:solidFill>
              <a:srgbClr val="CE007F"/>
            </a:solidFill>
            <a:prstDash val="solid"/>
            <a:headEnd type="none" w="sm" len="sm"/>
            <a:tailEnd type="none" w="sm" len="sm"/>
          </a:ln>
        </p:spPr>
        <p:txBody>
          <a:bodyPr/>
          <a:lstStyle/>
          <a:p>
            <a:endParaRPr lang="fr-FR"/>
          </a:p>
        </p:txBody>
      </p:sp>
      <p:grpSp>
        <p:nvGrpSpPr>
          <p:cNvPr id="9" name="Group 9"/>
          <p:cNvGrpSpPr/>
          <p:nvPr/>
        </p:nvGrpSpPr>
        <p:grpSpPr>
          <a:xfrm>
            <a:off x="2435374" y="4083172"/>
            <a:ext cx="5977096" cy="4809740"/>
            <a:chOff x="83820" y="1018540"/>
            <a:chExt cx="13037820" cy="10491470"/>
          </a:xfrm>
        </p:grpSpPr>
        <p:sp>
          <p:nvSpPr>
            <p:cNvPr id="10" name="Freeform 10"/>
            <p:cNvSpPr/>
            <p:nvPr/>
          </p:nvSpPr>
          <p:spPr>
            <a:xfrm>
              <a:off x="0" y="0"/>
              <a:ext cx="13037820" cy="10491470"/>
            </a:xfrm>
            <a:custGeom>
              <a:avLst/>
              <a:gdLst/>
              <a:ahLst/>
              <a:cxnLst/>
              <a:rect l="l" t="t" r="r" b="b"/>
              <a:pathLst>
                <a:path w="13037820" h="10491470">
                  <a:moveTo>
                    <a:pt x="3798570" y="791210"/>
                  </a:moveTo>
                  <a:cubicBezTo>
                    <a:pt x="1548130" y="1852930"/>
                    <a:pt x="0" y="3540760"/>
                    <a:pt x="110490" y="6107430"/>
                  </a:cubicBezTo>
                  <a:cubicBezTo>
                    <a:pt x="134620" y="6667500"/>
                    <a:pt x="254000" y="7228840"/>
                    <a:pt x="515620" y="7724140"/>
                  </a:cubicBezTo>
                  <a:cubicBezTo>
                    <a:pt x="1178560" y="8980170"/>
                    <a:pt x="2620010" y="9602470"/>
                    <a:pt x="3995420" y="9954260"/>
                  </a:cubicBezTo>
                  <a:cubicBezTo>
                    <a:pt x="5419090" y="10318750"/>
                    <a:pt x="6921500" y="10491470"/>
                    <a:pt x="8359140" y="10189210"/>
                  </a:cubicBezTo>
                  <a:cubicBezTo>
                    <a:pt x="9796780" y="9885680"/>
                    <a:pt x="11168380" y="9057640"/>
                    <a:pt x="11893550" y="7780020"/>
                  </a:cubicBezTo>
                  <a:cubicBezTo>
                    <a:pt x="13037820" y="5765800"/>
                    <a:pt x="12245340" y="2998470"/>
                    <a:pt x="10411460" y="1581150"/>
                  </a:cubicBezTo>
                  <a:cubicBezTo>
                    <a:pt x="8577580" y="163830"/>
                    <a:pt x="5976620" y="0"/>
                    <a:pt x="3798570" y="791210"/>
                  </a:cubicBezTo>
                </a:path>
              </a:pathLst>
            </a:custGeom>
            <a:blipFill>
              <a:blip r:embed="rId8" cstate="print">
                <a:extLst>
                  <a:ext uri="{28A0092B-C50C-407E-A947-70E740481C1C}">
                    <a14:useLocalDpi xmlns:a14="http://schemas.microsoft.com/office/drawing/2010/main" val="0"/>
                  </a:ext>
                </a:extLst>
              </a:blip>
              <a:stretch>
                <a:fillRect/>
              </a:stretch>
            </a:blipFill>
          </p:spPr>
          <p:txBody>
            <a:bodyPr/>
            <a:lstStyle/>
            <a:p>
              <a:endParaRPr lang="fr-FR"/>
            </a:p>
          </p:txBody>
        </p:sp>
      </p:grpSp>
      <p:sp>
        <p:nvSpPr>
          <p:cNvPr id="11" name="AutoShape 11"/>
          <p:cNvSpPr/>
          <p:nvPr/>
        </p:nvSpPr>
        <p:spPr>
          <a:xfrm flipH="1">
            <a:off x="4523036" y="2861310"/>
            <a:ext cx="9241929" cy="0"/>
          </a:xfrm>
          <a:prstGeom prst="line">
            <a:avLst/>
          </a:prstGeom>
          <a:ln w="19050" cap="flat">
            <a:solidFill>
              <a:srgbClr val="CE007F"/>
            </a:solidFill>
            <a:prstDash val="solid"/>
            <a:headEnd type="none" w="sm" len="sm"/>
            <a:tailEnd type="none" w="sm" len="sm"/>
          </a:ln>
        </p:spPr>
        <p:txBody>
          <a:bodyPr/>
          <a:lstStyle/>
          <a:p>
            <a:endParaRPr lang="fr-FR"/>
          </a:p>
        </p:txBody>
      </p:sp>
      <p:sp>
        <p:nvSpPr>
          <p:cNvPr id="12" name="TextBox 12"/>
          <p:cNvSpPr txBox="1"/>
          <p:nvPr/>
        </p:nvSpPr>
        <p:spPr>
          <a:xfrm>
            <a:off x="9741737" y="5238997"/>
            <a:ext cx="5883068" cy="1425575"/>
          </a:xfrm>
          <a:prstGeom prst="rect">
            <a:avLst/>
          </a:prstGeom>
        </p:spPr>
        <p:txBody>
          <a:bodyPr lIns="0" tIns="0" rIns="0" bIns="0" rtlCol="0" anchor="t">
            <a:spAutoFit/>
          </a:bodyPr>
          <a:lstStyle/>
          <a:p>
            <a:pPr algn="ctr">
              <a:lnSpc>
                <a:spcPts val="2800"/>
              </a:lnSpc>
            </a:pPr>
            <a:r>
              <a:rPr lang="en-US" sz="2000" b="1" spc="40">
                <a:solidFill>
                  <a:srgbClr val="173D76"/>
                </a:solidFill>
                <a:latin typeface="Poppins Bold"/>
                <a:ea typeface="Poppins Bold"/>
                <a:cs typeface="Poppins Bold"/>
                <a:sym typeface="Poppins Bold"/>
              </a:rPr>
              <a:t>· La première Apel a été créée à Marseille en 1930, par des parents d'élèves désireux d'être associés à la vie des établissements scolaires de leurs enfants.</a:t>
            </a:r>
          </a:p>
        </p:txBody>
      </p:sp>
      <p:sp>
        <p:nvSpPr>
          <p:cNvPr id="13" name="TextBox 13"/>
          <p:cNvSpPr txBox="1"/>
          <p:nvPr/>
        </p:nvSpPr>
        <p:spPr>
          <a:xfrm>
            <a:off x="17564744" y="9394438"/>
            <a:ext cx="226516" cy="509905"/>
          </a:xfrm>
          <a:prstGeom prst="rect">
            <a:avLst/>
          </a:prstGeom>
        </p:spPr>
        <p:txBody>
          <a:bodyPr lIns="0" tIns="0" rIns="0" bIns="0" rtlCol="0" anchor="t">
            <a:spAutoFit/>
          </a:bodyPr>
          <a:lstStyle/>
          <a:p>
            <a:pPr algn="ctr">
              <a:lnSpc>
                <a:spcPts val="3919"/>
              </a:lnSpc>
              <a:spcBef>
                <a:spcPct val="0"/>
              </a:spcBef>
            </a:pPr>
            <a:r>
              <a:rPr lang="en-US" sz="2799" b="1">
                <a:solidFill>
                  <a:srgbClr val="CE007F"/>
                </a:solidFill>
                <a:latin typeface="Poppins Bold"/>
                <a:ea typeface="Poppins Bold"/>
                <a:cs typeface="Poppins Bold"/>
                <a:sym typeface="Poppins Bold"/>
              </a:rPr>
              <a:t>6</a:t>
            </a:r>
          </a:p>
        </p:txBody>
      </p:sp>
      <p:sp>
        <p:nvSpPr>
          <p:cNvPr id="14" name="TextBox 14"/>
          <p:cNvSpPr txBox="1"/>
          <p:nvPr/>
        </p:nvSpPr>
        <p:spPr>
          <a:xfrm>
            <a:off x="9428986" y="7105580"/>
            <a:ext cx="6508570" cy="1073150"/>
          </a:xfrm>
          <a:prstGeom prst="rect">
            <a:avLst/>
          </a:prstGeom>
        </p:spPr>
        <p:txBody>
          <a:bodyPr lIns="0" tIns="0" rIns="0" bIns="0" rtlCol="0" anchor="t">
            <a:spAutoFit/>
          </a:bodyPr>
          <a:lstStyle/>
          <a:p>
            <a:pPr algn="ctr">
              <a:lnSpc>
                <a:spcPts val="2800"/>
              </a:lnSpc>
            </a:pPr>
            <a:r>
              <a:rPr lang="en-US" sz="2000" b="1" spc="40">
                <a:solidFill>
                  <a:srgbClr val="173D76"/>
                </a:solidFill>
                <a:latin typeface="Poppins Bold"/>
                <a:ea typeface="Poppins Bold"/>
                <a:cs typeface="Poppins Bold"/>
                <a:sym typeface="Poppins Bold"/>
              </a:rPr>
              <a:t>· </a:t>
            </a:r>
            <a:r>
              <a:rPr lang="en-US" sz="2000" b="1" u="none" strike="noStrike" spc="40">
                <a:solidFill>
                  <a:srgbClr val="173D76"/>
                </a:solidFill>
                <a:latin typeface="Poppins Bold"/>
                <a:ea typeface="Poppins Bold"/>
                <a:cs typeface="Poppins Bold"/>
                <a:sym typeface="Poppins Bold"/>
              </a:rPr>
              <a:t>Chaque jour, des milliers de bénévoles collaborent activement aux projets éducatifs des établissements.</a:t>
            </a:r>
          </a:p>
        </p:txBody>
      </p:sp>
      <p:sp>
        <p:nvSpPr>
          <p:cNvPr id="15" name="TextBox 15"/>
          <p:cNvSpPr txBox="1"/>
          <p:nvPr/>
        </p:nvSpPr>
        <p:spPr>
          <a:xfrm>
            <a:off x="9144000" y="3724840"/>
            <a:ext cx="7078543" cy="1073150"/>
          </a:xfrm>
          <a:prstGeom prst="rect">
            <a:avLst/>
          </a:prstGeom>
        </p:spPr>
        <p:txBody>
          <a:bodyPr lIns="0" tIns="0" rIns="0" bIns="0" rtlCol="0" anchor="t">
            <a:spAutoFit/>
          </a:bodyPr>
          <a:lstStyle/>
          <a:p>
            <a:pPr marL="0" lvl="1" indent="0" algn="ctr">
              <a:lnSpc>
                <a:spcPts val="2800"/>
              </a:lnSpc>
              <a:spcBef>
                <a:spcPct val="0"/>
              </a:spcBef>
            </a:pPr>
            <a:r>
              <a:rPr lang="en-US" sz="2000" b="1" spc="40">
                <a:solidFill>
                  <a:srgbClr val="173D76"/>
                </a:solidFill>
                <a:latin typeface="Poppins Bold"/>
                <a:ea typeface="Poppins Bold"/>
                <a:cs typeface="Poppins Bold"/>
                <a:sym typeface="Poppins Bold"/>
              </a:rPr>
              <a:t>· </a:t>
            </a:r>
            <a:r>
              <a:rPr lang="en-US" sz="2000" b="1" u="none" strike="noStrike" spc="40">
                <a:solidFill>
                  <a:srgbClr val="173D76"/>
                </a:solidFill>
                <a:latin typeface="Poppins Bold"/>
                <a:ea typeface="Poppins Bold"/>
                <a:cs typeface="Poppins Bold"/>
                <a:sym typeface="Poppins Bold"/>
              </a:rPr>
              <a:t>Nous nous engageons pour l'avenir de 2 millions d'enfants dont les parents ont librement choisi un établissement scolaire et son projet éducatif.</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394390">
            <a:off x="14624735" y="-2425232"/>
            <a:ext cx="10454404" cy="7622211"/>
          </a:xfrm>
          <a:custGeom>
            <a:avLst/>
            <a:gdLst/>
            <a:ahLst/>
            <a:cxnLst/>
            <a:rect l="l" t="t" r="r" b="b"/>
            <a:pathLst>
              <a:path w="10454404" h="7622211">
                <a:moveTo>
                  <a:pt x="0" y="0"/>
                </a:moveTo>
                <a:lnTo>
                  <a:pt x="10454405" y="0"/>
                </a:lnTo>
                <a:lnTo>
                  <a:pt x="10454405" y="7622211"/>
                </a:lnTo>
                <a:lnTo>
                  <a:pt x="0" y="76222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3" name="Freeform 3"/>
          <p:cNvSpPr/>
          <p:nvPr/>
        </p:nvSpPr>
        <p:spPr>
          <a:xfrm rot="-1053307">
            <a:off x="11872399" y="3775934"/>
            <a:ext cx="12320380" cy="8957606"/>
          </a:xfrm>
          <a:custGeom>
            <a:avLst/>
            <a:gdLst/>
            <a:ahLst/>
            <a:cxnLst/>
            <a:rect l="l" t="t" r="r" b="b"/>
            <a:pathLst>
              <a:path w="12320380" h="8957606">
                <a:moveTo>
                  <a:pt x="0" y="0"/>
                </a:moveTo>
                <a:lnTo>
                  <a:pt x="12320379" y="0"/>
                </a:lnTo>
                <a:lnTo>
                  <a:pt x="12320379" y="8957606"/>
                </a:lnTo>
                <a:lnTo>
                  <a:pt x="0" y="895760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4" name="Freeform 4"/>
          <p:cNvSpPr/>
          <p:nvPr/>
        </p:nvSpPr>
        <p:spPr>
          <a:xfrm rot="-6619857">
            <a:off x="-6820624" y="4405145"/>
            <a:ext cx="9865950" cy="7193175"/>
          </a:xfrm>
          <a:custGeom>
            <a:avLst/>
            <a:gdLst/>
            <a:ahLst/>
            <a:cxnLst/>
            <a:rect l="l" t="t" r="r" b="b"/>
            <a:pathLst>
              <a:path w="9865950" h="7193175">
                <a:moveTo>
                  <a:pt x="0" y="0"/>
                </a:moveTo>
                <a:lnTo>
                  <a:pt x="9865950" y="0"/>
                </a:lnTo>
                <a:lnTo>
                  <a:pt x="9865950" y="7193174"/>
                </a:lnTo>
                <a:lnTo>
                  <a:pt x="0" y="719317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FR"/>
          </a:p>
        </p:txBody>
      </p:sp>
      <p:sp>
        <p:nvSpPr>
          <p:cNvPr id="5" name="Freeform 5"/>
          <p:cNvSpPr/>
          <p:nvPr/>
        </p:nvSpPr>
        <p:spPr>
          <a:xfrm rot="-3409206">
            <a:off x="-6160190" y="-3717109"/>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6" name="TextBox 6"/>
          <p:cNvSpPr txBox="1"/>
          <p:nvPr/>
        </p:nvSpPr>
        <p:spPr>
          <a:xfrm>
            <a:off x="17582864" y="9394438"/>
            <a:ext cx="190277" cy="509905"/>
          </a:xfrm>
          <a:prstGeom prst="rect">
            <a:avLst/>
          </a:prstGeom>
        </p:spPr>
        <p:txBody>
          <a:bodyPr lIns="0" tIns="0" rIns="0" bIns="0" rtlCol="0" anchor="t">
            <a:spAutoFit/>
          </a:bodyPr>
          <a:lstStyle/>
          <a:p>
            <a:pPr algn="ctr">
              <a:lnSpc>
                <a:spcPts val="3919"/>
              </a:lnSpc>
              <a:spcBef>
                <a:spcPct val="0"/>
              </a:spcBef>
            </a:pPr>
            <a:r>
              <a:rPr lang="en-US" sz="2799" b="1">
                <a:solidFill>
                  <a:srgbClr val="CE007F"/>
                </a:solidFill>
                <a:latin typeface="Poppins Bold"/>
                <a:ea typeface="Poppins Bold"/>
                <a:cs typeface="Poppins Bold"/>
                <a:sym typeface="Poppins Bold"/>
              </a:rPr>
              <a:t>7</a:t>
            </a:r>
          </a:p>
        </p:txBody>
      </p:sp>
      <p:sp>
        <p:nvSpPr>
          <p:cNvPr id="7" name="TextBox 7"/>
          <p:cNvSpPr txBox="1"/>
          <p:nvPr/>
        </p:nvSpPr>
        <p:spPr>
          <a:xfrm>
            <a:off x="4991736" y="914400"/>
            <a:ext cx="9104036" cy="754701"/>
          </a:xfrm>
          <a:prstGeom prst="rect">
            <a:avLst/>
          </a:prstGeom>
        </p:spPr>
        <p:txBody>
          <a:bodyPr lIns="0" tIns="0" rIns="0" bIns="0" rtlCol="0" anchor="t">
            <a:spAutoFit/>
          </a:bodyPr>
          <a:lstStyle/>
          <a:p>
            <a:pPr algn="l">
              <a:lnSpc>
                <a:spcPts val="6008"/>
              </a:lnSpc>
            </a:pPr>
            <a:r>
              <a:rPr lang="en-US" sz="4291" b="1" i="1" dirty="0" err="1">
                <a:solidFill>
                  <a:srgbClr val="173D76"/>
                </a:solidFill>
                <a:latin typeface="Poppins Bold Italics"/>
                <a:ea typeface="Poppins Bold Italics"/>
                <a:cs typeface="Poppins Bold Italics"/>
                <a:sym typeface="Poppins Bold Italics"/>
              </a:rPr>
              <a:t>Découvrez</a:t>
            </a:r>
            <a:r>
              <a:rPr lang="en-US" sz="4291" b="1" i="1" dirty="0">
                <a:solidFill>
                  <a:srgbClr val="173D76"/>
                </a:solidFill>
                <a:latin typeface="Poppins Bold Italics"/>
                <a:ea typeface="Poppins Bold Italics"/>
                <a:cs typeface="Poppins Bold Italics"/>
                <a:sym typeface="Poppins Bold Italics"/>
              </a:rPr>
              <a:t> Famille &amp; Education</a:t>
            </a:r>
          </a:p>
        </p:txBody>
      </p:sp>
      <p:sp>
        <p:nvSpPr>
          <p:cNvPr id="9" name="TextBox 9"/>
          <p:cNvSpPr txBox="1"/>
          <p:nvPr/>
        </p:nvSpPr>
        <p:spPr>
          <a:xfrm>
            <a:off x="5963132" y="1800843"/>
            <a:ext cx="7161244" cy="325625"/>
          </a:xfrm>
          <a:prstGeom prst="rect">
            <a:avLst/>
          </a:prstGeom>
        </p:spPr>
        <p:txBody>
          <a:bodyPr lIns="0" tIns="0" rIns="0" bIns="0" rtlCol="0" anchor="t">
            <a:spAutoFit/>
          </a:bodyPr>
          <a:lstStyle/>
          <a:p>
            <a:pPr algn="ctr">
              <a:lnSpc>
                <a:spcPts val="2519"/>
              </a:lnSpc>
            </a:pPr>
            <a:r>
              <a:rPr lang="en-US" sz="2050" dirty="0" err="1">
                <a:solidFill>
                  <a:srgbClr val="173D76"/>
                </a:solidFill>
                <a:latin typeface="Poppins"/>
                <a:ea typeface="Poppins"/>
                <a:cs typeface="Poppins"/>
                <a:sym typeface="Poppins"/>
              </a:rPr>
              <a:t>Votre</a:t>
            </a:r>
            <a:r>
              <a:rPr lang="en-US" sz="2050" dirty="0">
                <a:solidFill>
                  <a:srgbClr val="173D76"/>
                </a:solidFill>
                <a:latin typeface="Poppins"/>
                <a:ea typeface="Poppins"/>
                <a:cs typeface="Poppins"/>
                <a:sym typeface="Poppins"/>
              </a:rPr>
              <a:t> magazine, </a:t>
            </a:r>
            <a:r>
              <a:rPr lang="en-US" sz="2050" dirty="0" err="1">
                <a:solidFill>
                  <a:srgbClr val="173D76"/>
                </a:solidFill>
                <a:latin typeface="Poppins"/>
                <a:ea typeface="Poppins"/>
                <a:cs typeface="Poppins"/>
                <a:sym typeface="Poppins"/>
              </a:rPr>
              <a:t>adressé</a:t>
            </a:r>
            <a:r>
              <a:rPr lang="en-US" sz="2050" dirty="0">
                <a:solidFill>
                  <a:srgbClr val="173D76"/>
                </a:solidFill>
                <a:latin typeface="Poppins"/>
                <a:ea typeface="Poppins"/>
                <a:cs typeface="Poppins"/>
                <a:sym typeface="Poppins"/>
              </a:rPr>
              <a:t> chez </a:t>
            </a:r>
            <a:r>
              <a:rPr lang="en-US" sz="2050" dirty="0" err="1">
                <a:solidFill>
                  <a:srgbClr val="173D76"/>
                </a:solidFill>
                <a:latin typeface="Poppins"/>
                <a:ea typeface="Poppins"/>
                <a:cs typeface="Poppins"/>
                <a:sym typeface="Poppins"/>
              </a:rPr>
              <a:t>vous</a:t>
            </a:r>
            <a:r>
              <a:rPr lang="en-US" sz="2050" dirty="0">
                <a:solidFill>
                  <a:srgbClr val="173D76"/>
                </a:solidFill>
                <a:latin typeface="Poppins"/>
                <a:ea typeface="Poppins"/>
                <a:cs typeface="Poppins"/>
                <a:sym typeface="Poppins"/>
              </a:rPr>
              <a:t> par </a:t>
            </a:r>
            <a:r>
              <a:rPr lang="en-US" sz="2050" dirty="0" err="1">
                <a:solidFill>
                  <a:srgbClr val="173D76"/>
                </a:solidFill>
                <a:latin typeface="Poppins"/>
                <a:ea typeface="Poppins"/>
                <a:cs typeface="Poppins"/>
                <a:sym typeface="Poppins"/>
              </a:rPr>
              <a:t>l’Apel</a:t>
            </a:r>
            <a:endParaRPr lang="en-US" sz="2050" dirty="0">
              <a:solidFill>
                <a:srgbClr val="173D76"/>
              </a:solidFill>
              <a:latin typeface="Poppins"/>
              <a:ea typeface="Poppins"/>
              <a:cs typeface="Poppins"/>
            </a:endParaRPr>
          </a:p>
        </p:txBody>
      </p:sp>
      <p:pic>
        <p:nvPicPr>
          <p:cNvPr id="10" name="Média en ligne 9" title="FE video atelier YOUTUBE 2020 0623">
            <a:hlinkClick r:id="" action="ppaction://media"/>
            <a:extLst>
              <a:ext uri="{FF2B5EF4-FFF2-40B4-BE49-F238E27FC236}">
                <a16:creationId xmlns:a16="http://schemas.microsoft.com/office/drawing/2014/main" id="{912CBC0B-A0D8-2B2B-F8D8-D01CD6A83977}"/>
              </a:ext>
            </a:extLst>
          </p:cNvPr>
          <p:cNvPicPr>
            <a:picLocks noRot="1" noChangeAspect="1"/>
          </p:cNvPicPr>
          <p:nvPr>
            <a:videoFile r:link="rId1"/>
          </p:nvPr>
        </p:nvPicPr>
        <p:blipFill>
          <a:blip r:embed="rId9"/>
          <a:stretch>
            <a:fillRect/>
          </a:stretch>
        </p:blipFill>
        <p:spPr>
          <a:xfrm>
            <a:off x="4618262" y="3197468"/>
            <a:ext cx="9846774" cy="562121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394390">
            <a:off x="14624735" y="-2425232"/>
            <a:ext cx="10454404" cy="7622211"/>
          </a:xfrm>
          <a:custGeom>
            <a:avLst/>
            <a:gdLst/>
            <a:ahLst/>
            <a:cxnLst/>
            <a:rect l="l" t="t" r="r" b="b"/>
            <a:pathLst>
              <a:path w="10454404" h="7622211">
                <a:moveTo>
                  <a:pt x="0" y="0"/>
                </a:moveTo>
                <a:lnTo>
                  <a:pt x="10454405" y="0"/>
                </a:lnTo>
                <a:lnTo>
                  <a:pt x="10454405" y="7622211"/>
                </a:lnTo>
                <a:lnTo>
                  <a:pt x="0" y="76222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Freeform 3"/>
          <p:cNvSpPr/>
          <p:nvPr/>
        </p:nvSpPr>
        <p:spPr>
          <a:xfrm rot="-1053307">
            <a:off x="11872399" y="3775934"/>
            <a:ext cx="12320380" cy="8957606"/>
          </a:xfrm>
          <a:custGeom>
            <a:avLst/>
            <a:gdLst/>
            <a:ahLst/>
            <a:cxnLst/>
            <a:rect l="l" t="t" r="r" b="b"/>
            <a:pathLst>
              <a:path w="12320380" h="8957606">
                <a:moveTo>
                  <a:pt x="0" y="0"/>
                </a:moveTo>
                <a:lnTo>
                  <a:pt x="12320379" y="0"/>
                </a:lnTo>
                <a:lnTo>
                  <a:pt x="12320379" y="8957606"/>
                </a:lnTo>
                <a:lnTo>
                  <a:pt x="0" y="89576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4" name="Freeform 4"/>
          <p:cNvSpPr/>
          <p:nvPr/>
        </p:nvSpPr>
        <p:spPr>
          <a:xfrm rot="-6619857">
            <a:off x="-6820624" y="4405145"/>
            <a:ext cx="9865950" cy="7193175"/>
          </a:xfrm>
          <a:custGeom>
            <a:avLst/>
            <a:gdLst/>
            <a:ahLst/>
            <a:cxnLst/>
            <a:rect l="l" t="t" r="r" b="b"/>
            <a:pathLst>
              <a:path w="9865950" h="7193175">
                <a:moveTo>
                  <a:pt x="0" y="0"/>
                </a:moveTo>
                <a:lnTo>
                  <a:pt x="9865950" y="0"/>
                </a:lnTo>
                <a:lnTo>
                  <a:pt x="9865950" y="7193174"/>
                </a:lnTo>
                <a:lnTo>
                  <a:pt x="0" y="719317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5" name="Freeform 5"/>
          <p:cNvSpPr/>
          <p:nvPr/>
        </p:nvSpPr>
        <p:spPr>
          <a:xfrm rot="-3409206">
            <a:off x="-6160190" y="-3717109"/>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6" name="Freeform 6"/>
          <p:cNvSpPr/>
          <p:nvPr/>
        </p:nvSpPr>
        <p:spPr>
          <a:xfrm>
            <a:off x="3317058" y="2818119"/>
            <a:ext cx="5879634" cy="5879634"/>
          </a:xfrm>
          <a:custGeom>
            <a:avLst/>
            <a:gdLst/>
            <a:ahLst/>
            <a:cxnLst/>
            <a:rect l="l" t="t" r="r" b="b"/>
            <a:pathLst>
              <a:path w="5879634" h="5879634">
                <a:moveTo>
                  <a:pt x="0" y="0"/>
                </a:moveTo>
                <a:lnTo>
                  <a:pt x="5879634" y="0"/>
                </a:lnTo>
                <a:lnTo>
                  <a:pt x="5879634" y="5879635"/>
                </a:lnTo>
                <a:lnTo>
                  <a:pt x="0" y="5879635"/>
                </a:lnTo>
                <a:lnTo>
                  <a:pt x="0" y="0"/>
                </a:lnTo>
                <a:close/>
              </a:path>
            </a:pathLst>
          </a:custGeom>
          <a:blipFill>
            <a:blip r:embed="rId8">
              <a:extLst>
                <a:ext uri="{28A0092B-C50C-407E-A947-70E740481C1C}">
                  <a14:useLocalDpi xmlns:a14="http://schemas.microsoft.com/office/drawing/2010/main" val="0"/>
                </a:ext>
              </a:extLst>
            </a:blip>
            <a:stretch>
              <a:fillRect/>
            </a:stretch>
          </a:blipFill>
        </p:spPr>
        <p:txBody>
          <a:bodyPr/>
          <a:lstStyle/>
          <a:p>
            <a:endParaRPr lang="fr-FR"/>
          </a:p>
        </p:txBody>
      </p:sp>
      <p:sp>
        <p:nvSpPr>
          <p:cNvPr id="7" name="Freeform 7"/>
          <p:cNvSpPr/>
          <p:nvPr/>
        </p:nvSpPr>
        <p:spPr>
          <a:xfrm>
            <a:off x="9182748" y="2818119"/>
            <a:ext cx="5879634" cy="5879634"/>
          </a:xfrm>
          <a:custGeom>
            <a:avLst/>
            <a:gdLst/>
            <a:ahLst/>
            <a:cxnLst/>
            <a:rect l="l" t="t" r="r" b="b"/>
            <a:pathLst>
              <a:path w="5879634" h="5879634">
                <a:moveTo>
                  <a:pt x="0" y="0"/>
                </a:moveTo>
                <a:lnTo>
                  <a:pt x="5879634" y="0"/>
                </a:lnTo>
                <a:lnTo>
                  <a:pt x="5879634" y="5879635"/>
                </a:lnTo>
                <a:lnTo>
                  <a:pt x="0" y="5879635"/>
                </a:lnTo>
                <a:lnTo>
                  <a:pt x="0" y="0"/>
                </a:lnTo>
                <a:close/>
              </a:path>
            </a:pathLst>
          </a:custGeom>
          <a:blipFill>
            <a:blip r:embed="rId9">
              <a:extLst>
                <a:ext uri="{28A0092B-C50C-407E-A947-70E740481C1C}">
                  <a14:useLocalDpi xmlns:a14="http://schemas.microsoft.com/office/drawing/2010/main" val="0"/>
                </a:ext>
              </a:extLst>
            </a:blip>
            <a:stretch>
              <a:fillRect/>
            </a:stretch>
          </a:blipFill>
        </p:spPr>
        <p:txBody>
          <a:bodyPr/>
          <a:lstStyle/>
          <a:p>
            <a:endParaRPr lang="fr-FR"/>
          </a:p>
        </p:txBody>
      </p:sp>
      <p:sp>
        <p:nvSpPr>
          <p:cNvPr id="8" name="TextBox 8"/>
          <p:cNvSpPr txBox="1"/>
          <p:nvPr/>
        </p:nvSpPr>
        <p:spPr>
          <a:xfrm>
            <a:off x="17562772" y="9394438"/>
            <a:ext cx="230460" cy="509905"/>
          </a:xfrm>
          <a:prstGeom prst="rect">
            <a:avLst/>
          </a:prstGeom>
        </p:spPr>
        <p:txBody>
          <a:bodyPr lIns="0" tIns="0" rIns="0" bIns="0" rtlCol="0" anchor="t">
            <a:spAutoFit/>
          </a:bodyPr>
          <a:lstStyle/>
          <a:p>
            <a:pPr algn="ctr">
              <a:lnSpc>
                <a:spcPts val="3919"/>
              </a:lnSpc>
              <a:spcBef>
                <a:spcPct val="0"/>
              </a:spcBef>
            </a:pPr>
            <a:r>
              <a:rPr lang="en-US" sz="2799" b="1">
                <a:solidFill>
                  <a:srgbClr val="CE007F"/>
                </a:solidFill>
                <a:latin typeface="Poppins Bold"/>
                <a:ea typeface="Poppins Bold"/>
                <a:cs typeface="Poppins Bold"/>
                <a:sym typeface="Poppins Bold"/>
              </a:rPr>
              <a:t>8</a:t>
            </a:r>
          </a:p>
        </p:txBody>
      </p:sp>
      <p:sp>
        <p:nvSpPr>
          <p:cNvPr id="9" name="TextBox 9"/>
          <p:cNvSpPr txBox="1"/>
          <p:nvPr/>
        </p:nvSpPr>
        <p:spPr>
          <a:xfrm>
            <a:off x="5233917" y="914400"/>
            <a:ext cx="7834110" cy="754701"/>
          </a:xfrm>
          <a:prstGeom prst="rect">
            <a:avLst/>
          </a:prstGeom>
        </p:spPr>
        <p:txBody>
          <a:bodyPr lIns="0" tIns="0" rIns="0" bIns="0" rtlCol="0" anchor="t">
            <a:spAutoFit/>
          </a:bodyPr>
          <a:lstStyle/>
          <a:p>
            <a:pPr algn="l">
              <a:lnSpc>
                <a:spcPts val="6008"/>
              </a:lnSpc>
            </a:pPr>
            <a:r>
              <a:rPr lang="en-US" sz="4291" b="1" i="1">
                <a:solidFill>
                  <a:srgbClr val="173D76"/>
                </a:solidFill>
                <a:latin typeface="Poppins Bold Italics"/>
                <a:ea typeface="Poppins Bold Italics"/>
                <a:cs typeface="Poppins Bold Italics"/>
                <a:sym typeface="Poppins Bold Italics"/>
              </a:rPr>
              <a:t>Découvrez la ligne d’écoute</a:t>
            </a:r>
          </a:p>
        </p:txBody>
      </p:sp>
      <p:sp>
        <p:nvSpPr>
          <p:cNvPr id="10" name="TextBox 10"/>
          <p:cNvSpPr txBox="1"/>
          <p:nvPr/>
        </p:nvSpPr>
        <p:spPr>
          <a:xfrm>
            <a:off x="5570351" y="1800843"/>
            <a:ext cx="7161244" cy="325625"/>
          </a:xfrm>
          <a:prstGeom prst="rect">
            <a:avLst/>
          </a:prstGeom>
        </p:spPr>
        <p:txBody>
          <a:bodyPr lIns="0" tIns="0" rIns="0" bIns="0" rtlCol="0" anchor="t">
            <a:spAutoFit/>
          </a:bodyPr>
          <a:lstStyle/>
          <a:p>
            <a:pPr algn="ctr">
              <a:lnSpc>
                <a:spcPts val="2519"/>
              </a:lnSpc>
            </a:pPr>
            <a:r>
              <a:rPr lang="en-US" sz="2099">
                <a:solidFill>
                  <a:srgbClr val="173D76"/>
                </a:solidFill>
                <a:latin typeface="Poppins"/>
                <a:ea typeface="Poppins"/>
                <a:cs typeface="Poppins"/>
                <a:sym typeface="Poppins"/>
              </a:rPr>
              <a:t>de l’Apel</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B3E53C7FA0EF14E9D81E7AC0DEE94DF" ma:contentTypeVersion="13" ma:contentTypeDescription="Crée un document." ma:contentTypeScope="" ma:versionID="c585612f0d491452cb1c6f37342d60d9">
  <xsd:schema xmlns:xsd="http://www.w3.org/2001/XMLSchema" xmlns:xs="http://www.w3.org/2001/XMLSchema" xmlns:p="http://schemas.microsoft.com/office/2006/metadata/properties" xmlns:ns2="b6b6520b-487b-4aa1-9000-17f3778d48b2" xmlns:ns3="c1b2d5f3-48cd-4a88-81f4-681fcb45ef28" targetNamespace="http://schemas.microsoft.com/office/2006/metadata/properties" ma:root="true" ma:fieldsID="db8e2025578e1179b2aae117af08a67f" ns2:_="" ns3:_="">
    <xsd:import namespace="b6b6520b-487b-4aa1-9000-17f3778d48b2"/>
    <xsd:import namespace="c1b2d5f3-48cd-4a88-81f4-681fcb45ef28"/>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MediaServiceOCR" minOccurs="0"/>
                <xsd:element ref="ns3:SharedWithUsers" minOccurs="0"/>
                <xsd:element ref="ns3: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b6520b-487b-4aa1-9000-17f3778d48b2"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b2d5f3-48cd-4a88-81f4-681fcb45ef28" elementFormDefault="qualified">
    <xsd:import namespace="http://schemas.microsoft.com/office/2006/documentManagement/types"/>
    <xsd:import namespace="http://schemas.microsoft.com/office/infopath/2007/PartnerControls"/>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EA1B41-F273-443A-811F-615F7C237C6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F9727AC-DEE1-4F39-818E-39BDF2321A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b6520b-487b-4aa1-9000-17f3778d48b2"/>
    <ds:schemaRef ds:uri="c1b2d5f3-48cd-4a88-81f4-681fcb45ef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389B9C0-3E8B-4007-AAA4-2AAF46C1D8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1119</Words>
  <Application>Microsoft Office PowerPoint</Application>
  <PresentationFormat>Personnalisé</PresentationFormat>
  <Paragraphs>216</Paragraphs>
  <Slides>27</Slides>
  <Notes>0</Notes>
  <HiddenSlides>0</HiddenSlides>
  <MMClips>1</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27</vt:i4>
      </vt:variant>
    </vt:vector>
  </HeadingPairs>
  <TitlesOfParts>
    <vt:vector size="37" baseType="lpstr">
      <vt:lpstr>Poppins Bold Italics</vt:lpstr>
      <vt:lpstr>Arimo</vt:lpstr>
      <vt:lpstr>Sanchez</vt:lpstr>
      <vt:lpstr>Poppins</vt:lpstr>
      <vt:lpstr>Poppins Italics</vt:lpstr>
      <vt:lpstr>Poppins Bold</vt:lpstr>
      <vt:lpstr>Arial</vt:lpstr>
      <vt:lpstr>Calibri</vt:lpstr>
      <vt:lpstr>League Spartan</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 ETABLISSEMENT</dc:title>
  <cp:lastModifiedBy>Marc GUIDONI</cp:lastModifiedBy>
  <cp:revision>68</cp:revision>
  <dcterms:created xsi:type="dcterms:W3CDTF">2006-08-16T00:00:00Z</dcterms:created>
  <dcterms:modified xsi:type="dcterms:W3CDTF">2024-09-05T13:01:12Z</dcterms:modified>
  <dc:identifier>DAGLSKZchek</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0x0101002B3E53C7FA0EF14E9D81E7AC0DEE94DF</vt:lpwstr>
  </property>
</Properties>
</file>