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32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8288000" cy="10287000"/>
  <p:notesSz cx="6858000" cy="9144000"/>
  <p:embeddedFontLst>
    <p:embeddedFont>
      <p:font typeface="Calibri (MS) Bold" charset="1" panose="020F0702030404030204"/>
      <p:regular r:id="rId24"/>
    </p:embeddedFont>
    <p:embeddedFont>
      <p:font typeface="Martel Sans Bold" charset="1" panose="00000800000000000000"/>
      <p:regular r:id="rId25"/>
    </p:embeddedFont>
    <p:embeddedFont>
      <p:font typeface="Arial" charset="1" panose="020B0502020202020204"/>
      <p:regular r:id="rId26"/>
    </p:embeddedFont>
    <p:embeddedFont>
      <p:font typeface="Arial Bold" charset="1" panose="020B0802020202020204"/>
      <p:regular r:id="rId27"/>
    </p:embeddedFont>
    <p:embeddedFont>
      <p:font typeface="Arial Italics" charset="1" panose="020B0502020202090204"/>
      <p:regular r:id="rId28"/>
    </p:embeddedFont>
    <p:embeddedFont>
      <p:font typeface="Arial Bold Italics" charset="1" panose="020B0802020202090204"/>
      <p:regular r:id="rId29"/>
    </p:embeddedFont>
    <p:embeddedFont>
      <p:font typeface="Martel Sans" charset="1" panose="00000500000000000000"/>
      <p:regular r:id="rId30"/>
    </p:embeddedFont>
    <p:embeddedFont>
      <p:font typeface="Calibri (MS) Bold Italics" charset="1" panose="020F07020304040A0204"/>
      <p:regular r:id="rId31"/>
    </p:embeddedFont>
    <p:embeddedFont>
      <p:font typeface="Avenir Bold" charset="1" panose="020B0703020203020204"/>
      <p:regular r:id="rId35"/>
    </p:embeddedFont>
    <p:embeddedFont>
      <p:font typeface="Avenir Bold Italics" charset="1" panose="020B0703020203090204"/>
      <p:regular r:id="rId36"/>
    </p:embeddedFont>
    <p:embeddedFont>
      <p:font typeface="Avenir" charset="1" panose="020B0503020203020204"/>
      <p:regular r:id="rId37"/>
    </p:embeddedFont>
    <p:embeddedFont>
      <p:font typeface="Avenir Italics" charset="1" panose="020B0503020203090204"/>
      <p:regular r:id="rId38"/>
    </p:embeddedFont>
    <p:embeddedFont>
      <p:font typeface="Calibri (MS)" charset="1" panose="020F0502020204030204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notesMasters/notesMaster1.xml" Type="http://schemas.openxmlformats.org/officeDocument/2006/relationships/notesMaster"/><Relationship Id="rId33" Target="theme/theme2.xml" Type="http://schemas.openxmlformats.org/officeDocument/2006/relationships/theme"/><Relationship Id="rId34" Target="notesSlides/notesSlide1.xml" Type="http://schemas.openxmlformats.org/officeDocument/2006/relationships/notesSlide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notesSlides/notesSlide2.xml" Type="http://schemas.openxmlformats.org/officeDocument/2006/relationships/notesSlide"/><Relationship Id="rId4" Target="theme/theme1.xml" Type="http://schemas.openxmlformats.org/officeDocument/2006/relationships/theme"/><Relationship Id="rId40" Target="notesSlides/notesSlide3.xml" Type="http://schemas.openxmlformats.org/officeDocument/2006/relationships/notesSlide"/><Relationship Id="rId41" Target="notesSlides/notesSlide4.xml" Type="http://schemas.openxmlformats.org/officeDocument/2006/relationships/notesSlide"/><Relationship Id="rId42" Target="fonts/font42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Cela montre qu’il n’y a pas de CE au conseil d’administration,, ni de membre OGEC. </a:t>
            </a:r>
          </a:p>
          <a:p>
            <a:r>
              <a:rPr lang="en-US"/>
              <a:t>Le membre de droit doit recevoir les convocations, comptes-rendus et toute autre information de la même façon que tous les membres du CA élus.</a:t>
            </a:r>
          </a:p>
          <a:p>
            <a:r>
              <a:rPr lang="en-US"/>
              <a:t>Il doit être déclaré en préfecture de la même façon que tous les membres du CA élus</a:t>
            </a:r>
          </a:p>
          <a:p>
            <a:r>
              <a:rPr lang="en-US"/>
              <a:t/>
            </a:r>
          </a:p>
          <a:p>
            <a:r>
              <a:rPr lang="en-US"/>
              <a:t>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Cela montre qu’il n’y a pas de CE au conseil d’administration,, ni de membre OGEC. </a:t>
            </a:r>
          </a:p>
          <a:p>
            <a:r>
              <a:rPr lang="en-US"/>
              <a:t>Le membre de droit doit recevoir les convocations, comptes-rendus et toute autre information de la même façon que tous les membres du CA élus.</a:t>
            </a:r>
          </a:p>
          <a:p>
            <a:r>
              <a:rPr lang="en-US"/>
              <a:t>Il doit être déclaré en préfecture de la même façon que tous les membres du CA élus</a:t>
            </a:r>
          </a:p>
          <a:p>
            <a:r>
              <a:rPr lang="en-US"/>
              <a:t/>
            </a:r>
          </a:p>
          <a:p>
            <a:r>
              <a:rPr lang="en-US"/>
              <a:t>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Cela montre qu’il n’y a pas de CE au conseil d’administration,, ni de membre OGEC. </a:t>
            </a:r>
          </a:p>
          <a:p>
            <a:r>
              <a:rPr lang="en-US"/>
              <a:t>Le membre de droit doit recevoir les convocations, comptes-rendus et toute autre information de la même façon que tous les membres du CA élus.</a:t>
            </a:r>
          </a:p>
          <a:p>
            <a:r>
              <a:rPr lang="en-US"/>
              <a:t>Il doit être déclaré en préfecture de la même façon que tous les membres du CA élus</a:t>
            </a:r>
          </a:p>
          <a:p>
            <a:r>
              <a:rPr lang="en-US"/>
              <a:t/>
            </a:r>
          </a:p>
          <a:p>
            <a:r>
              <a:rPr lang="en-US"/>
              <a:t>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Cela montre qu’il n’y a pas de CE au conseil d’administration,, ni de membre OGEC. </a:t>
            </a:r>
          </a:p>
          <a:p>
            <a:r>
              <a:rPr lang="en-US"/>
              <a:t>Le membre de droit doit recevoir les convocations, comptes-rendus et toute autre information de la même façon que tous les membres du CA élus.</a:t>
            </a:r>
          </a:p>
          <a:p>
            <a:r>
              <a:rPr lang="en-US"/>
              <a:t>Il doit être déclaré en préfecture de la même façon que tous les membres du CA élus</a:t>
            </a:r>
          </a:p>
          <a:p>
            <a:r>
              <a:rPr lang="en-US"/>
              <a:t/>
            </a:r>
          </a:p>
          <a:p>
            <a:r>
              <a:rPr lang="en-US"/>
              <a:t>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2.png" Type="http://schemas.openxmlformats.org/officeDocument/2006/relationships/image"/><Relationship Id="rId4" Target="../media/image16.png" Type="http://schemas.openxmlformats.org/officeDocument/2006/relationships/image"/><Relationship Id="rId5" Target="https://youtu.be/foOnl1phBVg" TargetMode="External" Type="http://schemas.openxmlformats.org/officeDocument/2006/relationships/hyperlink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7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7.png" Type="http://schemas.openxmlformats.org/officeDocument/2006/relationships/image"/><Relationship Id="rId4" Target="https://www.apel.fr/actualites" TargetMode="External" Type="http://schemas.openxmlformats.org/officeDocument/2006/relationships/hyperlink"/><Relationship Id="rId5" Target="https://www.apel.fr/espace-b%C3%A9n%C3%A9voles/agir-en-apel-d-%C3%A9tablissement/la-semaine-des-apel/participer-la-semaine-des-apel" TargetMode="External" Type="http://schemas.openxmlformats.org/officeDocument/2006/relationships/hyperlink"/><Relationship Id="rId6" Target="https://www.apel.fr/articles/reussir-son-assemblee-generale-la-rentree" TargetMode="External" Type="http://schemas.openxmlformats.org/officeDocument/2006/relationships/hyperlink"/><Relationship Id="rId7" Target="https://www.apel.fr/s-engager/initiatives-dapel-detablissement" TargetMode="External" Type="http://schemas.openxmlformats.org/officeDocument/2006/relationships/hyperlink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7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2.png" Type="http://schemas.openxmlformats.org/officeDocument/2006/relationships/image"/><Relationship Id="rId4" Target="../media/image1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2.png" Type="http://schemas.openxmlformats.org/officeDocument/2006/relationships/image"/><Relationship Id="rId4" Target="../media/image6.png" Type="http://schemas.openxmlformats.org/officeDocument/2006/relationships/image"/><Relationship Id="rId5" Target="https://youtu.be/eVkLxLMfIiA" TargetMode="External" Type="http://schemas.openxmlformats.org/officeDocument/2006/relationships/hyperlink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enseignement-catholique.fr/wp-content/uploads/2019/05/statutEC2013_MAJ-2019_Web.pdf" TargetMode="External" Type="http://schemas.openxmlformats.org/officeDocument/2006/relationships/hyperlink"/><Relationship Id="rId3" Target="https://enseignement-catholique.fr/wp-content/uploads/2019/05/statutEC2013_MAJ-2019_Web.pdf" TargetMode="External" Type="http://schemas.openxmlformats.org/officeDocument/2006/relationships/hyperlink"/><Relationship Id="rId4" Target="https://www.apel.fr/espace-prive/capsule-comprendre-le-fonctionnement-d-un-etablissement-de-l-enseignement-catholique" TargetMode="External" Type="http://schemas.openxmlformats.org/officeDocument/2006/relationships/hyperlink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https://enseignement-catholique.fr/wp-content/uploads/2019/05/statutEC2013_MAJ-2019_Web.pdf" TargetMode="External" Type="http://schemas.openxmlformats.org/officeDocument/2006/relationships/hyperlink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2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2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2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www.apel.fr/sites/default/files/2024-10/infographie%20mouvement.pdf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050" y="0"/>
            <a:ext cx="18490801" cy="10401075"/>
          </a:xfrm>
          <a:custGeom>
            <a:avLst/>
            <a:gdLst/>
            <a:ahLst/>
            <a:cxnLst/>
            <a:rect r="r" b="b" t="t" l="l"/>
            <a:pathLst>
              <a:path h="10401075" w="18490801">
                <a:moveTo>
                  <a:pt x="0" y="0"/>
                </a:moveTo>
                <a:lnTo>
                  <a:pt x="18490801" y="0"/>
                </a:lnTo>
                <a:lnTo>
                  <a:pt x="18490801" y="10401075"/>
                </a:lnTo>
                <a:lnTo>
                  <a:pt x="0" y="104010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0152" t="0" r="-28644" b="-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260695" y="715008"/>
            <a:ext cx="16964407" cy="4149716"/>
            <a:chOff x="0" y="0"/>
            <a:chExt cx="22619210" cy="553295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2619153" cy="5533009"/>
            </a:xfrm>
            <a:custGeom>
              <a:avLst/>
              <a:gdLst/>
              <a:ahLst/>
              <a:cxnLst/>
              <a:rect r="r" b="b" t="t" l="l"/>
              <a:pathLst>
                <a:path h="5533009" w="22619153">
                  <a:moveTo>
                    <a:pt x="0" y="0"/>
                  </a:moveTo>
                  <a:lnTo>
                    <a:pt x="22619153" y="0"/>
                  </a:lnTo>
                  <a:lnTo>
                    <a:pt x="22619153" y="5533009"/>
                  </a:lnTo>
                  <a:lnTo>
                    <a:pt x="0" y="5533009"/>
                  </a:lnTo>
                  <a:close/>
                </a:path>
              </a:pathLst>
            </a:custGeom>
            <a:solidFill>
              <a:srgbClr val="21CDC9">
                <a:alpha val="61961"/>
              </a:srgbClr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4140741" y="1083879"/>
            <a:ext cx="12050877" cy="3431023"/>
            <a:chOff x="0" y="0"/>
            <a:chExt cx="15467802" cy="440386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467802" cy="4403861"/>
            </a:xfrm>
            <a:custGeom>
              <a:avLst/>
              <a:gdLst/>
              <a:ahLst/>
              <a:cxnLst/>
              <a:rect r="r" b="b" t="t" l="l"/>
              <a:pathLst>
                <a:path h="4403861" w="15467802">
                  <a:moveTo>
                    <a:pt x="0" y="0"/>
                  </a:moveTo>
                  <a:lnTo>
                    <a:pt x="15467802" y="0"/>
                  </a:lnTo>
                  <a:lnTo>
                    <a:pt x="15467802" y="4403861"/>
                  </a:lnTo>
                  <a:lnTo>
                    <a:pt x="0" y="44038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47625"/>
              <a:ext cx="15467802" cy="435623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9935"/>
                </a:lnSpc>
              </a:pPr>
              <a:r>
                <a:rPr lang="en-US" b="true" sz="10799">
                  <a:solidFill>
                    <a:srgbClr val="CE007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Les fondamentaux</a:t>
              </a:r>
            </a:p>
            <a:p>
              <a:pPr algn="r">
                <a:lnSpc>
                  <a:spcPts val="9935"/>
                </a:lnSpc>
              </a:pPr>
              <a:r>
                <a:rPr lang="en-US" b="true" sz="10799">
                  <a:solidFill>
                    <a:srgbClr val="CE007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du mouvement</a:t>
              </a:r>
            </a:p>
          </p:txBody>
        </p:sp>
      </p:grpSp>
      <p:sp>
        <p:nvSpPr>
          <p:cNvPr name="Freeform 8" id="8" descr="Une image contenant logo  Description générée automatiquement"/>
          <p:cNvSpPr/>
          <p:nvPr/>
        </p:nvSpPr>
        <p:spPr>
          <a:xfrm flipH="false" flipV="false" rot="0">
            <a:off x="925476" y="1363080"/>
            <a:ext cx="3300990" cy="2574040"/>
          </a:xfrm>
          <a:custGeom>
            <a:avLst/>
            <a:gdLst/>
            <a:ahLst/>
            <a:cxnLst/>
            <a:rect r="r" b="b" t="t" l="l"/>
            <a:pathLst>
              <a:path h="2574040" w="3300990">
                <a:moveTo>
                  <a:pt x="0" y="0"/>
                </a:moveTo>
                <a:lnTo>
                  <a:pt x="3300990" y="0"/>
                </a:lnTo>
                <a:lnTo>
                  <a:pt x="3300990" y="2574040"/>
                </a:lnTo>
                <a:lnTo>
                  <a:pt x="0" y="25740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Une image contenant graphique  Description générée automatiquement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980204" y="1281033"/>
            <a:ext cx="6264696" cy="8291245"/>
          </a:xfrm>
          <a:custGeom>
            <a:avLst/>
            <a:gdLst/>
            <a:ahLst/>
            <a:cxnLst/>
            <a:rect r="r" b="b" t="t" l="l"/>
            <a:pathLst>
              <a:path h="8291245" w="6264696">
                <a:moveTo>
                  <a:pt x="0" y="0"/>
                </a:moveTo>
                <a:lnTo>
                  <a:pt x="6264696" y="0"/>
                </a:lnTo>
                <a:lnTo>
                  <a:pt x="6264696" y="8291245"/>
                </a:lnTo>
                <a:lnTo>
                  <a:pt x="0" y="82912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64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213886" y="5575548"/>
            <a:ext cx="6930113" cy="4190763"/>
            <a:chOff x="0" y="0"/>
            <a:chExt cx="9240150" cy="558768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240150" cy="5587684"/>
            </a:xfrm>
            <a:custGeom>
              <a:avLst/>
              <a:gdLst/>
              <a:ahLst/>
              <a:cxnLst/>
              <a:rect r="r" b="b" t="t" l="l"/>
              <a:pathLst>
                <a:path h="5587684" w="9240150">
                  <a:moveTo>
                    <a:pt x="0" y="0"/>
                  </a:moveTo>
                  <a:lnTo>
                    <a:pt x="9240150" y="0"/>
                  </a:lnTo>
                  <a:lnTo>
                    <a:pt x="9240150" y="5587684"/>
                  </a:lnTo>
                  <a:lnTo>
                    <a:pt x="0" y="55876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276225"/>
              <a:ext cx="9240150" cy="586390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651510" indent="-325755" lvl="1">
                <a:lnSpc>
                  <a:spcPts val="6480"/>
                </a:lnSpc>
                <a:buFont typeface="Arial"/>
                <a:buChar char="•"/>
              </a:pPr>
              <a:r>
                <a:rPr lang="en-US" b="true" sz="3600">
                  <a:solidFill>
                    <a:srgbClr val="20A69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Identité de l’association</a:t>
              </a:r>
            </a:p>
            <a:p>
              <a:pPr algn="just" marL="651510" indent="-325755" lvl="1">
                <a:lnSpc>
                  <a:spcPts val="6480"/>
                </a:lnSpc>
                <a:buFont typeface="Arial"/>
                <a:buChar char="•"/>
              </a:pPr>
              <a:r>
                <a:rPr lang="en-US" b="true" sz="3600">
                  <a:solidFill>
                    <a:srgbClr val="20A69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Objet de l’association</a:t>
              </a:r>
            </a:p>
            <a:p>
              <a:pPr algn="just" marL="651510" indent="-325755" lvl="1">
                <a:lnSpc>
                  <a:spcPts val="6480"/>
                </a:lnSpc>
                <a:buFont typeface="Arial"/>
                <a:buChar char="•"/>
              </a:pPr>
              <a:r>
                <a:rPr lang="en-US" b="true" sz="3600">
                  <a:solidFill>
                    <a:srgbClr val="20A69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Membres et gouvernance</a:t>
              </a:r>
            </a:p>
            <a:p>
              <a:pPr algn="just" marL="651510" indent="-325755" lvl="1">
                <a:lnSpc>
                  <a:spcPts val="6480"/>
                </a:lnSpc>
                <a:buFont typeface="Arial"/>
                <a:buChar char="•"/>
              </a:pPr>
              <a:r>
                <a:rPr lang="en-US" b="true" sz="3600">
                  <a:solidFill>
                    <a:srgbClr val="20A69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Modalités financières</a:t>
              </a:r>
            </a:p>
            <a:p>
              <a:pPr algn="just" marL="651510" indent="-325755" lvl="1">
                <a:lnSpc>
                  <a:spcPts val="6480"/>
                </a:lnSpc>
                <a:buFont typeface="Arial"/>
                <a:buChar char="•"/>
              </a:pPr>
              <a:r>
                <a:rPr lang="en-US" b="true" sz="3600">
                  <a:solidFill>
                    <a:srgbClr val="20A69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 Instances et décisions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11052" y="1903140"/>
            <a:ext cx="9146331" cy="2124596"/>
            <a:chOff x="0" y="0"/>
            <a:chExt cx="12195108" cy="283279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195108" cy="2832795"/>
            </a:xfrm>
            <a:custGeom>
              <a:avLst/>
              <a:gdLst/>
              <a:ahLst/>
              <a:cxnLst/>
              <a:rect r="r" b="b" t="t" l="l"/>
              <a:pathLst>
                <a:path h="2832795" w="12195108">
                  <a:moveTo>
                    <a:pt x="0" y="0"/>
                  </a:moveTo>
                  <a:lnTo>
                    <a:pt x="12195108" y="0"/>
                  </a:lnTo>
                  <a:lnTo>
                    <a:pt x="12195108" y="2832795"/>
                  </a:lnTo>
                  <a:lnTo>
                    <a:pt x="0" y="283279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23825"/>
              <a:ext cx="12195108" cy="295662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r">
                <a:lnSpc>
                  <a:spcPts val="7200"/>
                </a:lnSpc>
              </a:pPr>
              <a:r>
                <a:rPr lang="en-US" b="true" sz="6000">
                  <a:solidFill>
                    <a:srgbClr val="C40B74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Des statuts-types pour un fonctionnement efficace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852963" y="409296"/>
            <a:ext cx="20135985" cy="1158522"/>
            <a:chOff x="0" y="0"/>
            <a:chExt cx="26847980" cy="1544696"/>
          </a:xfrm>
        </p:grpSpPr>
        <p:sp>
          <p:nvSpPr>
            <p:cNvPr name="Freeform 3" id="3" descr="Le contexte "/>
            <p:cNvSpPr/>
            <p:nvPr/>
          </p:nvSpPr>
          <p:spPr>
            <a:xfrm flipH="false" flipV="false" rot="0">
              <a:off x="0" y="0"/>
              <a:ext cx="26847927" cy="1544701"/>
            </a:xfrm>
            <a:custGeom>
              <a:avLst/>
              <a:gdLst/>
              <a:ahLst/>
              <a:cxnLst/>
              <a:rect r="r" b="b" t="t" l="l"/>
              <a:pathLst>
                <a:path h="1544701" w="26847927">
                  <a:moveTo>
                    <a:pt x="0" y="0"/>
                  </a:moveTo>
                  <a:lnTo>
                    <a:pt x="26847927" y="0"/>
                  </a:lnTo>
                  <a:lnTo>
                    <a:pt x="26847927" y="1544701"/>
                  </a:lnTo>
                  <a:lnTo>
                    <a:pt x="0" y="1544701"/>
                  </a:lnTo>
                  <a:close/>
                </a:path>
              </a:pathLst>
            </a:custGeom>
            <a:solidFill>
              <a:srgbClr val="1DB3A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26847980" cy="16208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4320"/>
                </a:lnSpc>
              </a:pPr>
              <a:r>
                <a:rPr lang="en-US" b="true" sz="3600">
                  <a:solidFill>
                    <a:srgbClr val="FFFFFF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L’ADMINISTRATION DE MON APEL                      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74316" y="-194684"/>
            <a:ext cx="2072241" cy="1973657"/>
            <a:chOff x="0" y="0"/>
            <a:chExt cx="2762988" cy="263154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63012" cy="2631567"/>
            </a:xfrm>
            <a:custGeom>
              <a:avLst/>
              <a:gdLst/>
              <a:ahLst/>
              <a:cxnLst/>
              <a:rect r="r" b="b" t="t" l="l"/>
              <a:pathLst>
                <a:path h="2631567" w="2763012">
                  <a:moveTo>
                    <a:pt x="0" y="0"/>
                  </a:moveTo>
                  <a:lnTo>
                    <a:pt x="2763012" y="0"/>
                  </a:lnTo>
                  <a:lnTo>
                    <a:pt x="2763012" y="2631567"/>
                  </a:lnTo>
                  <a:lnTo>
                    <a:pt x="0" y="263156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709790" y="41612"/>
            <a:ext cx="1632894" cy="1290513"/>
          </a:xfrm>
          <a:custGeom>
            <a:avLst/>
            <a:gdLst/>
            <a:ahLst/>
            <a:cxnLst/>
            <a:rect r="r" b="b" t="t" l="l"/>
            <a:pathLst>
              <a:path h="1290513" w="1632894">
                <a:moveTo>
                  <a:pt x="0" y="0"/>
                </a:moveTo>
                <a:lnTo>
                  <a:pt x="1632894" y="0"/>
                </a:lnTo>
                <a:lnTo>
                  <a:pt x="1632894" y="1290512"/>
                </a:lnTo>
                <a:lnTo>
                  <a:pt x="0" y="12905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AutoShape 8" id="8"/>
          <p:cNvSpPr/>
          <p:nvPr/>
        </p:nvSpPr>
        <p:spPr>
          <a:xfrm>
            <a:off x="6579320" y="3048388"/>
            <a:ext cx="2593570" cy="28575"/>
          </a:xfrm>
          <a:prstGeom prst="line">
            <a:avLst/>
          </a:prstGeom>
          <a:ln cap="rnd" w="28575">
            <a:solidFill>
              <a:srgbClr val="CE007F"/>
            </a:solidFill>
            <a:prstDash val="solid"/>
            <a:headEnd type="triangle" len="med" w="lg"/>
            <a:tailEnd type="triangle" len="med" w="lg"/>
          </a:ln>
        </p:spPr>
      </p:sp>
      <p:grpSp>
        <p:nvGrpSpPr>
          <p:cNvPr name="Group 9" id="9"/>
          <p:cNvGrpSpPr/>
          <p:nvPr/>
        </p:nvGrpSpPr>
        <p:grpSpPr>
          <a:xfrm rot="0">
            <a:off x="438636" y="8769622"/>
            <a:ext cx="7750526" cy="877162"/>
            <a:chOff x="0" y="0"/>
            <a:chExt cx="10334034" cy="116955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334034" cy="1169550"/>
            </a:xfrm>
            <a:custGeom>
              <a:avLst/>
              <a:gdLst/>
              <a:ahLst/>
              <a:cxnLst/>
              <a:rect r="r" b="b" t="t" l="l"/>
              <a:pathLst>
                <a:path h="1169550" w="10334034">
                  <a:moveTo>
                    <a:pt x="0" y="0"/>
                  </a:moveTo>
                  <a:lnTo>
                    <a:pt x="10334034" y="0"/>
                  </a:lnTo>
                  <a:lnTo>
                    <a:pt x="10334034" y="1169550"/>
                  </a:lnTo>
                  <a:lnTo>
                    <a:pt x="0" y="11695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10334034" cy="121717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2879"/>
                </a:lnSpc>
              </a:pPr>
              <a:r>
                <a:rPr lang="en-US" b="true" sz="2400" i="true">
                  <a:solidFill>
                    <a:srgbClr val="262626"/>
                  </a:solidFill>
                  <a:latin typeface="Avenir Bold Italics"/>
                  <a:ea typeface="Avenir Bold Italics"/>
                  <a:cs typeface="Avenir Bold Italics"/>
                  <a:sym typeface="Avenir Bold Italics"/>
                </a:rPr>
                <a:t>*Tous sont élus individuellement (1 an au bureau et 3 ans au conseil d’administration) et rééligibles.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338224" y="1944330"/>
            <a:ext cx="5128260" cy="6398340"/>
            <a:chOff x="0" y="0"/>
            <a:chExt cx="6837680" cy="853112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12700" y="12700"/>
              <a:ext cx="6812280" cy="8505699"/>
            </a:xfrm>
            <a:custGeom>
              <a:avLst/>
              <a:gdLst/>
              <a:ahLst/>
              <a:cxnLst/>
              <a:rect r="r" b="b" t="t" l="l"/>
              <a:pathLst>
                <a:path h="8505699" w="6812280">
                  <a:moveTo>
                    <a:pt x="0" y="1136269"/>
                  </a:moveTo>
                  <a:cubicBezTo>
                    <a:pt x="0" y="508762"/>
                    <a:pt x="508381" y="0"/>
                    <a:pt x="1135380" y="0"/>
                  </a:cubicBezTo>
                  <a:lnTo>
                    <a:pt x="5676900" y="0"/>
                  </a:lnTo>
                  <a:cubicBezTo>
                    <a:pt x="6304026" y="0"/>
                    <a:pt x="6812280" y="508762"/>
                    <a:pt x="6812280" y="1136269"/>
                  </a:cubicBezTo>
                  <a:lnTo>
                    <a:pt x="6812280" y="7369429"/>
                  </a:lnTo>
                  <a:cubicBezTo>
                    <a:pt x="6812280" y="7996936"/>
                    <a:pt x="6303899" y="8505699"/>
                    <a:pt x="5676900" y="8505699"/>
                  </a:cubicBezTo>
                  <a:lnTo>
                    <a:pt x="1135380" y="8505699"/>
                  </a:lnTo>
                  <a:cubicBezTo>
                    <a:pt x="508381" y="8505698"/>
                    <a:pt x="0" y="7997063"/>
                    <a:pt x="0" y="73694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837680" cy="8531099"/>
            </a:xfrm>
            <a:custGeom>
              <a:avLst/>
              <a:gdLst/>
              <a:ahLst/>
              <a:cxnLst/>
              <a:rect r="r" b="b" t="t" l="l"/>
              <a:pathLst>
                <a:path h="8531099" w="6837680">
                  <a:moveTo>
                    <a:pt x="0" y="1148969"/>
                  </a:moveTo>
                  <a:cubicBezTo>
                    <a:pt x="0" y="514350"/>
                    <a:pt x="513969" y="0"/>
                    <a:pt x="1148080" y="0"/>
                  </a:cubicBezTo>
                  <a:lnTo>
                    <a:pt x="5689600" y="0"/>
                  </a:lnTo>
                  <a:lnTo>
                    <a:pt x="5689600" y="12700"/>
                  </a:lnTo>
                  <a:lnTo>
                    <a:pt x="5689600" y="0"/>
                  </a:lnTo>
                  <a:cubicBezTo>
                    <a:pt x="6323711" y="0"/>
                    <a:pt x="6837680" y="514350"/>
                    <a:pt x="6837680" y="1148969"/>
                  </a:cubicBezTo>
                  <a:lnTo>
                    <a:pt x="6824980" y="1148969"/>
                  </a:lnTo>
                  <a:lnTo>
                    <a:pt x="6837680" y="1148969"/>
                  </a:lnTo>
                  <a:lnTo>
                    <a:pt x="6837680" y="7382129"/>
                  </a:lnTo>
                  <a:lnTo>
                    <a:pt x="6824980" y="7382129"/>
                  </a:lnTo>
                  <a:lnTo>
                    <a:pt x="6837680" y="7382129"/>
                  </a:lnTo>
                  <a:cubicBezTo>
                    <a:pt x="6837680" y="8016622"/>
                    <a:pt x="6323711" y="8531099"/>
                    <a:pt x="5689600" y="8531099"/>
                  </a:cubicBezTo>
                  <a:lnTo>
                    <a:pt x="5689600" y="8518399"/>
                  </a:lnTo>
                  <a:lnTo>
                    <a:pt x="5689600" y="8531099"/>
                  </a:lnTo>
                  <a:lnTo>
                    <a:pt x="1148080" y="8531099"/>
                  </a:lnTo>
                  <a:lnTo>
                    <a:pt x="1148080" y="8518399"/>
                  </a:lnTo>
                  <a:lnTo>
                    <a:pt x="1148080" y="8531099"/>
                  </a:lnTo>
                  <a:cubicBezTo>
                    <a:pt x="513969" y="8531099"/>
                    <a:pt x="0" y="8016749"/>
                    <a:pt x="0" y="7382129"/>
                  </a:cubicBezTo>
                  <a:lnTo>
                    <a:pt x="0" y="1148969"/>
                  </a:lnTo>
                  <a:lnTo>
                    <a:pt x="12700" y="1148969"/>
                  </a:lnTo>
                  <a:lnTo>
                    <a:pt x="0" y="1148969"/>
                  </a:lnTo>
                  <a:moveTo>
                    <a:pt x="25400" y="1148969"/>
                  </a:moveTo>
                  <a:lnTo>
                    <a:pt x="25400" y="7382129"/>
                  </a:lnTo>
                  <a:lnTo>
                    <a:pt x="12700" y="7382129"/>
                  </a:lnTo>
                  <a:lnTo>
                    <a:pt x="25400" y="7382129"/>
                  </a:lnTo>
                  <a:cubicBezTo>
                    <a:pt x="25400" y="8002651"/>
                    <a:pt x="528066" y="8505699"/>
                    <a:pt x="1148080" y="8505699"/>
                  </a:cubicBezTo>
                  <a:lnTo>
                    <a:pt x="5689600" y="8505699"/>
                  </a:lnTo>
                  <a:cubicBezTo>
                    <a:pt x="6309614" y="8505699"/>
                    <a:pt x="6812280" y="8002651"/>
                    <a:pt x="6812280" y="7382129"/>
                  </a:cubicBezTo>
                  <a:lnTo>
                    <a:pt x="6812280" y="1148969"/>
                  </a:lnTo>
                  <a:cubicBezTo>
                    <a:pt x="6812280" y="528447"/>
                    <a:pt x="6309614" y="25400"/>
                    <a:pt x="5689600" y="25400"/>
                  </a:cubicBezTo>
                  <a:lnTo>
                    <a:pt x="1148080" y="25400"/>
                  </a:lnTo>
                  <a:lnTo>
                    <a:pt x="1148080" y="12700"/>
                  </a:lnTo>
                  <a:lnTo>
                    <a:pt x="1148080" y="25400"/>
                  </a:lnTo>
                  <a:cubicBezTo>
                    <a:pt x="528066" y="25400"/>
                    <a:pt x="25400" y="528447"/>
                    <a:pt x="25400" y="114896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708472" y="2289897"/>
            <a:ext cx="4417642" cy="3531756"/>
            <a:chOff x="0" y="0"/>
            <a:chExt cx="5890190" cy="4709008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12700" y="12700"/>
              <a:ext cx="5864733" cy="4683633"/>
            </a:xfrm>
            <a:custGeom>
              <a:avLst/>
              <a:gdLst/>
              <a:ahLst/>
              <a:cxnLst/>
              <a:rect r="r" b="b" t="t" l="l"/>
              <a:pathLst>
                <a:path h="4683633" w="5864733">
                  <a:moveTo>
                    <a:pt x="0" y="780669"/>
                  </a:moveTo>
                  <a:cubicBezTo>
                    <a:pt x="0" y="349504"/>
                    <a:pt x="349885" y="0"/>
                    <a:pt x="781431" y="0"/>
                  </a:cubicBezTo>
                  <a:lnTo>
                    <a:pt x="5083302" y="0"/>
                  </a:lnTo>
                  <a:cubicBezTo>
                    <a:pt x="5514848" y="0"/>
                    <a:pt x="5864733" y="349504"/>
                    <a:pt x="5864733" y="780669"/>
                  </a:cubicBezTo>
                  <a:lnTo>
                    <a:pt x="5864733" y="3902964"/>
                  </a:lnTo>
                  <a:cubicBezTo>
                    <a:pt x="5864733" y="4334129"/>
                    <a:pt x="5514848" y="4683633"/>
                    <a:pt x="5083302" y="4683633"/>
                  </a:cubicBezTo>
                  <a:lnTo>
                    <a:pt x="781431" y="4683633"/>
                  </a:lnTo>
                  <a:cubicBezTo>
                    <a:pt x="349885" y="4683633"/>
                    <a:pt x="0" y="4334129"/>
                    <a:pt x="0" y="3902964"/>
                  </a:cubicBezTo>
                  <a:close/>
                </a:path>
              </a:pathLst>
            </a:custGeom>
            <a:solidFill>
              <a:srgbClr val="1DB3AE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5890133" cy="4709033"/>
            </a:xfrm>
            <a:custGeom>
              <a:avLst/>
              <a:gdLst/>
              <a:ahLst/>
              <a:cxnLst/>
              <a:rect r="r" b="b" t="t" l="l"/>
              <a:pathLst>
                <a:path h="4709033" w="5890133">
                  <a:moveTo>
                    <a:pt x="0" y="793369"/>
                  </a:moveTo>
                  <a:cubicBezTo>
                    <a:pt x="0" y="355219"/>
                    <a:pt x="355600" y="0"/>
                    <a:pt x="794131" y="0"/>
                  </a:cubicBezTo>
                  <a:lnTo>
                    <a:pt x="5096002" y="0"/>
                  </a:lnTo>
                  <a:lnTo>
                    <a:pt x="5096002" y="12700"/>
                  </a:lnTo>
                  <a:lnTo>
                    <a:pt x="5096002" y="0"/>
                  </a:lnTo>
                  <a:cubicBezTo>
                    <a:pt x="5534533" y="0"/>
                    <a:pt x="5890133" y="355219"/>
                    <a:pt x="5890133" y="793369"/>
                  </a:cubicBezTo>
                  <a:lnTo>
                    <a:pt x="5877433" y="793369"/>
                  </a:lnTo>
                  <a:lnTo>
                    <a:pt x="5890133" y="793369"/>
                  </a:lnTo>
                  <a:lnTo>
                    <a:pt x="5890133" y="3915664"/>
                  </a:lnTo>
                  <a:lnTo>
                    <a:pt x="5877433" y="3915664"/>
                  </a:lnTo>
                  <a:lnTo>
                    <a:pt x="5890133" y="3915664"/>
                  </a:lnTo>
                  <a:cubicBezTo>
                    <a:pt x="5890133" y="4353814"/>
                    <a:pt x="5534533" y="4709033"/>
                    <a:pt x="5096002" y="4709033"/>
                  </a:cubicBezTo>
                  <a:lnTo>
                    <a:pt x="5096002" y="4696333"/>
                  </a:lnTo>
                  <a:lnTo>
                    <a:pt x="5096002" y="4709033"/>
                  </a:lnTo>
                  <a:lnTo>
                    <a:pt x="794131" y="4709033"/>
                  </a:lnTo>
                  <a:lnTo>
                    <a:pt x="794131" y="4696333"/>
                  </a:lnTo>
                  <a:lnTo>
                    <a:pt x="794131" y="4709033"/>
                  </a:lnTo>
                  <a:cubicBezTo>
                    <a:pt x="355600" y="4709033"/>
                    <a:pt x="0" y="4353814"/>
                    <a:pt x="0" y="3915664"/>
                  </a:cubicBezTo>
                  <a:lnTo>
                    <a:pt x="0" y="793369"/>
                  </a:lnTo>
                  <a:lnTo>
                    <a:pt x="12700" y="793369"/>
                  </a:lnTo>
                  <a:lnTo>
                    <a:pt x="0" y="793369"/>
                  </a:lnTo>
                  <a:moveTo>
                    <a:pt x="25400" y="793369"/>
                  </a:moveTo>
                  <a:lnTo>
                    <a:pt x="25400" y="3915664"/>
                  </a:lnTo>
                  <a:lnTo>
                    <a:pt x="12700" y="3915664"/>
                  </a:lnTo>
                  <a:lnTo>
                    <a:pt x="25400" y="3915664"/>
                  </a:lnTo>
                  <a:cubicBezTo>
                    <a:pt x="25400" y="4339717"/>
                    <a:pt x="369570" y="4683633"/>
                    <a:pt x="794131" y="4683633"/>
                  </a:cubicBezTo>
                  <a:lnTo>
                    <a:pt x="5096002" y="4683633"/>
                  </a:lnTo>
                  <a:cubicBezTo>
                    <a:pt x="5520563" y="4683633"/>
                    <a:pt x="5864733" y="4339844"/>
                    <a:pt x="5864733" y="3915664"/>
                  </a:cubicBezTo>
                  <a:lnTo>
                    <a:pt x="5864733" y="793369"/>
                  </a:lnTo>
                  <a:cubicBezTo>
                    <a:pt x="5864733" y="369189"/>
                    <a:pt x="5520563" y="25400"/>
                    <a:pt x="5096002" y="25400"/>
                  </a:cubicBezTo>
                  <a:lnTo>
                    <a:pt x="794131" y="25400"/>
                  </a:lnTo>
                  <a:lnTo>
                    <a:pt x="794131" y="12700"/>
                  </a:lnTo>
                  <a:lnTo>
                    <a:pt x="794131" y="25400"/>
                  </a:lnTo>
                  <a:cubicBezTo>
                    <a:pt x="369570" y="25400"/>
                    <a:pt x="25400" y="369189"/>
                    <a:pt x="25400" y="793369"/>
                  </a:cubicBezTo>
                  <a:close/>
                </a:path>
              </a:pathLst>
            </a:custGeom>
            <a:solidFill>
              <a:srgbClr val="1DB3AE"/>
            </a:solidFill>
          </p:spPr>
        </p:sp>
      </p:grpSp>
      <p:grpSp>
        <p:nvGrpSpPr>
          <p:cNvPr name="Group 18" id="18"/>
          <p:cNvGrpSpPr/>
          <p:nvPr/>
        </p:nvGrpSpPr>
        <p:grpSpPr>
          <a:xfrm rot="-5400000">
            <a:off x="3623696" y="6040749"/>
            <a:ext cx="587191" cy="596563"/>
            <a:chOff x="0" y="0"/>
            <a:chExt cx="782922" cy="79541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12700" y="12700"/>
              <a:ext cx="757555" cy="770001"/>
            </a:xfrm>
            <a:custGeom>
              <a:avLst/>
              <a:gdLst/>
              <a:ahLst/>
              <a:cxnLst/>
              <a:rect r="r" b="b" t="t" l="l"/>
              <a:pathLst>
                <a:path h="770001" w="757555">
                  <a:moveTo>
                    <a:pt x="0" y="192532"/>
                  </a:moveTo>
                  <a:lnTo>
                    <a:pt x="378714" y="192532"/>
                  </a:lnTo>
                  <a:lnTo>
                    <a:pt x="378714" y="0"/>
                  </a:lnTo>
                  <a:lnTo>
                    <a:pt x="757555" y="385064"/>
                  </a:lnTo>
                  <a:lnTo>
                    <a:pt x="378714" y="770001"/>
                  </a:lnTo>
                  <a:lnTo>
                    <a:pt x="378714" y="577469"/>
                  </a:lnTo>
                  <a:lnTo>
                    <a:pt x="0" y="57746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-1143"/>
              <a:ext cx="784098" cy="797560"/>
            </a:xfrm>
            <a:custGeom>
              <a:avLst/>
              <a:gdLst/>
              <a:ahLst/>
              <a:cxnLst/>
              <a:rect r="r" b="b" t="t" l="l"/>
              <a:pathLst>
                <a:path h="797560" w="784098">
                  <a:moveTo>
                    <a:pt x="12700" y="193675"/>
                  </a:moveTo>
                  <a:lnTo>
                    <a:pt x="391414" y="193675"/>
                  </a:lnTo>
                  <a:lnTo>
                    <a:pt x="391414" y="206375"/>
                  </a:lnTo>
                  <a:lnTo>
                    <a:pt x="378714" y="206375"/>
                  </a:lnTo>
                  <a:lnTo>
                    <a:pt x="378714" y="13843"/>
                  </a:lnTo>
                  <a:cubicBezTo>
                    <a:pt x="378714" y="8636"/>
                    <a:pt x="381889" y="4064"/>
                    <a:pt x="386588" y="2032"/>
                  </a:cubicBezTo>
                  <a:cubicBezTo>
                    <a:pt x="391287" y="0"/>
                    <a:pt x="396875" y="1143"/>
                    <a:pt x="400431" y="4826"/>
                  </a:cubicBezTo>
                  <a:lnTo>
                    <a:pt x="779272" y="389890"/>
                  </a:lnTo>
                  <a:cubicBezTo>
                    <a:pt x="784098" y="394843"/>
                    <a:pt x="784098" y="402717"/>
                    <a:pt x="779272" y="407670"/>
                  </a:cubicBezTo>
                  <a:lnTo>
                    <a:pt x="400558" y="792734"/>
                  </a:lnTo>
                  <a:cubicBezTo>
                    <a:pt x="397002" y="796417"/>
                    <a:pt x="391414" y="797560"/>
                    <a:pt x="386715" y="795528"/>
                  </a:cubicBezTo>
                  <a:cubicBezTo>
                    <a:pt x="382016" y="793496"/>
                    <a:pt x="378841" y="788924"/>
                    <a:pt x="378841" y="783717"/>
                  </a:cubicBezTo>
                  <a:lnTo>
                    <a:pt x="378841" y="591312"/>
                  </a:lnTo>
                  <a:lnTo>
                    <a:pt x="391541" y="591312"/>
                  </a:lnTo>
                  <a:lnTo>
                    <a:pt x="391541" y="604012"/>
                  </a:lnTo>
                  <a:lnTo>
                    <a:pt x="12700" y="604012"/>
                  </a:lnTo>
                  <a:cubicBezTo>
                    <a:pt x="5715" y="604012"/>
                    <a:pt x="0" y="598297"/>
                    <a:pt x="0" y="591312"/>
                  </a:cubicBezTo>
                  <a:lnTo>
                    <a:pt x="0" y="206375"/>
                  </a:lnTo>
                  <a:cubicBezTo>
                    <a:pt x="0" y="199390"/>
                    <a:pt x="5715" y="193675"/>
                    <a:pt x="12700" y="193675"/>
                  </a:cubicBezTo>
                  <a:moveTo>
                    <a:pt x="12700" y="219075"/>
                  </a:moveTo>
                  <a:lnTo>
                    <a:pt x="12700" y="206375"/>
                  </a:lnTo>
                  <a:lnTo>
                    <a:pt x="25400" y="206375"/>
                  </a:lnTo>
                  <a:lnTo>
                    <a:pt x="25400" y="591312"/>
                  </a:lnTo>
                  <a:lnTo>
                    <a:pt x="12700" y="591312"/>
                  </a:lnTo>
                  <a:lnTo>
                    <a:pt x="12700" y="578612"/>
                  </a:lnTo>
                  <a:lnTo>
                    <a:pt x="391414" y="578612"/>
                  </a:lnTo>
                  <a:cubicBezTo>
                    <a:pt x="398399" y="578612"/>
                    <a:pt x="404114" y="584327"/>
                    <a:pt x="404114" y="591312"/>
                  </a:cubicBezTo>
                  <a:lnTo>
                    <a:pt x="404114" y="783844"/>
                  </a:lnTo>
                  <a:lnTo>
                    <a:pt x="391414" y="783844"/>
                  </a:lnTo>
                  <a:lnTo>
                    <a:pt x="382397" y="774954"/>
                  </a:lnTo>
                  <a:lnTo>
                    <a:pt x="761111" y="389890"/>
                  </a:lnTo>
                  <a:lnTo>
                    <a:pt x="770128" y="398780"/>
                  </a:lnTo>
                  <a:lnTo>
                    <a:pt x="761111" y="407670"/>
                  </a:lnTo>
                  <a:lnTo>
                    <a:pt x="382397" y="22733"/>
                  </a:lnTo>
                  <a:lnTo>
                    <a:pt x="391414" y="13843"/>
                  </a:lnTo>
                  <a:lnTo>
                    <a:pt x="404114" y="13843"/>
                  </a:lnTo>
                  <a:lnTo>
                    <a:pt x="404114" y="206375"/>
                  </a:lnTo>
                  <a:cubicBezTo>
                    <a:pt x="404114" y="213360"/>
                    <a:pt x="398399" y="219075"/>
                    <a:pt x="391414" y="219075"/>
                  </a:cubicBezTo>
                  <a:lnTo>
                    <a:pt x="12700" y="21907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1" id="21"/>
          <p:cNvGrpSpPr/>
          <p:nvPr/>
        </p:nvGrpSpPr>
        <p:grpSpPr>
          <a:xfrm rot="-5400000">
            <a:off x="3664599" y="4129525"/>
            <a:ext cx="505387" cy="432106"/>
            <a:chOff x="0" y="0"/>
            <a:chExt cx="673850" cy="57614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12700" y="12700"/>
              <a:ext cx="648462" cy="550799"/>
            </a:xfrm>
            <a:custGeom>
              <a:avLst/>
              <a:gdLst/>
              <a:ahLst/>
              <a:cxnLst/>
              <a:rect r="r" b="b" t="t" l="l"/>
              <a:pathLst>
                <a:path h="550799" w="648462">
                  <a:moveTo>
                    <a:pt x="0" y="137668"/>
                  </a:moveTo>
                  <a:lnTo>
                    <a:pt x="371221" y="137668"/>
                  </a:lnTo>
                  <a:lnTo>
                    <a:pt x="371221" y="0"/>
                  </a:lnTo>
                  <a:lnTo>
                    <a:pt x="648462" y="275336"/>
                  </a:lnTo>
                  <a:lnTo>
                    <a:pt x="371221" y="550799"/>
                  </a:lnTo>
                  <a:lnTo>
                    <a:pt x="371221" y="413004"/>
                  </a:lnTo>
                  <a:lnTo>
                    <a:pt x="0" y="41300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-889"/>
              <a:ext cx="673862" cy="577977"/>
            </a:xfrm>
            <a:custGeom>
              <a:avLst/>
              <a:gdLst/>
              <a:ahLst/>
              <a:cxnLst/>
              <a:rect r="r" b="b" t="t" l="l"/>
              <a:pathLst>
                <a:path h="577977" w="673862">
                  <a:moveTo>
                    <a:pt x="12700" y="138557"/>
                  </a:moveTo>
                  <a:lnTo>
                    <a:pt x="383921" y="138557"/>
                  </a:lnTo>
                  <a:lnTo>
                    <a:pt x="383921" y="151257"/>
                  </a:lnTo>
                  <a:lnTo>
                    <a:pt x="371221" y="151257"/>
                  </a:lnTo>
                  <a:lnTo>
                    <a:pt x="371221" y="13589"/>
                  </a:lnTo>
                  <a:cubicBezTo>
                    <a:pt x="371221" y="8509"/>
                    <a:pt x="374269" y="3810"/>
                    <a:pt x="379095" y="1905"/>
                  </a:cubicBezTo>
                  <a:cubicBezTo>
                    <a:pt x="383921" y="0"/>
                    <a:pt x="389255" y="1016"/>
                    <a:pt x="392938" y="4572"/>
                  </a:cubicBezTo>
                  <a:lnTo>
                    <a:pt x="670052" y="279908"/>
                  </a:lnTo>
                  <a:cubicBezTo>
                    <a:pt x="672465" y="282321"/>
                    <a:pt x="673862" y="285496"/>
                    <a:pt x="673862" y="288925"/>
                  </a:cubicBezTo>
                  <a:cubicBezTo>
                    <a:pt x="673862" y="292354"/>
                    <a:pt x="672465" y="295529"/>
                    <a:pt x="670052" y="297942"/>
                  </a:cubicBezTo>
                  <a:lnTo>
                    <a:pt x="392938" y="573278"/>
                  </a:lnTo>
                  <a:cubicBezTo>
                    <a:pt x="389255" y="576834"/>
                    <a:pt x="383794" y="577977"/>
                    <a:pt x="379095" y="575945"/>
                  </a:cubicBezTo>
                  <a:cubicBezTo>
                    <a:pt x="374396" y="573913"/>
                    <a:pt x="371221" y="569341"/>
                    <a:pt x="371221" y="564261"/>
                  </a:cubicBezTo>
                  <a:lnTo>
                    <a:pt x="371221" y="426593"/>
                  </a:lnTo>
                  <a:lnTo>
                    <a:pt x="383921" y="426593"/>
                  </a:lnTo>
                  <a:lnTo>
                    <a:pt x="383921" y="439293"/>
                  </a:lnTo>
                  <a:lnTo>
                    <a:pt x="12700" y="439293"/>
                  </a:lnTo>
                  <a:cubicBezTo>
                    <a:pt x="5715" y="439293"/>
                    <a:pt x="0" y="433578"/>
                    <a:pt x="0" y="426593"/>
                  </a:cubicBezTo>
                  <a:lnTo>
                    <a:pt x="0" y="151257"/>
                  </a:lnTo>
                  <a:cubicBezTo>
                    <a:pt x="0" y="144272"/>
                    <a:pt x="5715" y="138557"/>
                    <a:pt x="12700" y="138557"/>
                  </a:cubicBezTo>
                  <a:moveTo>
                    <a:pt x="12700" y="163957"/>
                  </a:moveTo>
                  <a:lnTo>
                    <a:pt x="12700" y="151257"/>
                  </a:lnTo>
                  <a:lnTo>
                    <a:pt x="25400" y="151257"/>
                  </a:lnTo>
                  <a:lnTo>
                    <a:pt x="25400" y="426593"/>
                  </a:lnTo>
                  <a:lnTo>
                    <a:pt x="12700" y="426593"/>
                  </a:lnTo>
                  <a:lnTo>
                    <a:pt x="12700" y="413893"/>
                  </a:lnTo>
                  <a:lnTo>
                    <a:pt x="383921" y="413893"/>
                  </a:lnTo>
                  <a:cubicBezTo>
                    <a:pt x="390906" y="413893"/>
                    <a:pt x="396621" y="419608"/>
                    <a:pt x="396621" y="426593"/>
                  </a:cubicBezTo>
                  <a:lnTo>
                    <a:pt x="396621" y="564388"/>
                  </a:lnTo>
                  <a:lnTo>
                    <a:pt x="383921" y="564388"/>
                  </a:lnTo>
                  <a:lnTo>
                    <a:pt x="375031" y="555371"/>
                  </a:lnTo>
                  <a:lnTo>
                    <a:pt x="652145" y="279908"/>
                  </a:lnTo>
                  <a:lnTo>
                    <a:pt x="661035" y="288925"/>
                  </a:lnTo>
                  <a:lnTo>
                    <a:pt x="652145" y="297942"/>
                  </a:lnTo>
                  <a:lnTo>
                    <a:pt x="375031" y="22606"/>
                  </a:lnTo>
                  <a:lnTo>
                    <a:pt x="383921" y="13589"/>
                  </a:lnTo>
                  <a:lnTo>
                    <a:pt x="396621" y="13589"/>
                  </a:lnTo>
                  <a:lnTo>
                    <a:pt x="396621" y="151257"/>
                  </a:lnTo>
                  <a:cubicBezTo>
                    <a:pt x="396621" y="158242"/>
                    <a:pt x="390906" y="163957"/>
                    <a:pt x="383921" y="163957"/>
                  </a:cubicBezTo>
                  <a:lnTo>
                    <a:pt x="12700" y="16395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1586496" y="6898909"/>
            <a:ext cx="4631714" cy="1292661"/>
            <a:chOff x="0" y="0"/>
            <a:chExt cx="6175618" cy="1723548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175618" cy="1723548"/>
            </a:xfrm>
            <a:custGeom>
              <a:avLst/>
              <a:gdLst/>
              <a:ahLst/>
              <a:cxnLst/>
              <a:rect r="r" b="b" t="t" l="l"/>
              <a:pathLst>
                <a:path h="1723548" w="6175618">
                  <a:moveTo>
                    <a:pt x="0" y="0"/>
                  </a:moveTo>
                  <a:lnTo>
                    <a:pt x="6175618" y="0"/>
                  </a:lnTo>
                  <a:lnTo>
                    <a:pt x="6175618" y="1723548"/>
                  </a:lnTo>
                  <a:lnTo>
                    <a:pt x="0" y="172354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57150"/>
              <a:ext cx="6175618" cy="178069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240"/>
                </a:lnSpc>
              </a:pPr>
              <a:r>
                <a:rPr lang="en-US" b="true" sz="2700">
                  <a:solidFill>
                    <a:srgbClr val="000000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Parents </a:t>
              </a:r>
              <a:r>
                <a:rPr lang="en-US" sz="2700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de l’établissement </a:t>
              </a:r>
            </a:p>
            <a:p>
              <a:pPr algn="ctr">
                <a:lnSpc>
                  <a:spcPts val="3240"/>
                </a:lnSpc>
              </a:pPr>
              <a:r>
                <a:rPr lang="en-US" b="true" sz="2700">
                  <a:solidFill>
                    <a:srgbClr val="000000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adhérents</a:t>
              </a:r>
              <a:r>
                <a:rPr lang="en-US" sz="2700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 de l’Apel </a:t>
              </a:r>
            </a:p>
            <a:p>
              <a:pPr algn="ctr">
                <a:lnSpc>
                  <a:spcPts val="2520"/>
                </a:lnSpc>
              </a:pPr>
              <a:r>
                <a:rPr lang="en-US" sz="2100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(Pouvoirs)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410436" y="4857142"/>
            <a:ext cx="5013711" cy="877162"/>
            <a:chOff x="0" y="0"/>
            <a:chExt cx="6684948" cy="116955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6684948" cy="1169550"/>
            </a:xfrm>
            <a:custGeom>
              <a:avLst/>
              <a:gdLst/>
              <a:ahLst/>
              <a:cxnLst/>
              <a:rect r="r" b="b" t="t" l="l"/>
              <a:pathLst>
                <a:path h="1169550" w="6684948">
                  <a:moveTo>
                    <a:pt x="0" y="0"/>
                  </a:moveTo>
                  <a:lnTo>
                    <a:pt x="6684948" y="0"/>
                  </a:lnTo>
                  <a:lnTo>
                    <a:pt x="6684948" y="1169550"/>
                  </a:lnTo>
                  <a:lnTo>
                    <a:pt x="0" y="11695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57150"/>
              <a:ext cx="6684948" cy="122670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240"/>
                </a:lnSpc>
              </a:pPr>
              <a:r>
                <a:rPr lang="en-US" b="true" sz="2700">
                  <a:solidFill>
                    <a:srgbClr val="FFFFFF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Conseil d’administration*</a:t>
              </a:r>
            </a:p>
            <a:p>
              <a:pPr algn="ctr">
                <a:lnSpc>
                  <a:spcPts val="2520"/>
                </a:lnSpc>
              </a:pPr>
              <a:r>
                <a:rPr lang="en-US" sz="21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(Pas de pouvoirs)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2035362" y="2520768"/>
            <a:ext cx="3763860" cy="1259118"/>
            <a:chOff x="0" y="0"/>
            <a:chExt cx="5018480" cy="1678824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12700" y="12700"/>
              <a:ext cx="4993132" cy="1653413"/>
            </a:xfrm>
            <a:custGeom>
              <a:avLst/>
              <a:gdLst/>
              <a:ahLst/>
              <a:cxnLst/>
              <a:rect r="r" b="b" t="t" l="l"/>
              <a:pathLst>
                <a:path h="1653413" w="4993132">
                  <a:moveTo>
                    <a:pt x="0" y="275590"/>
                  </a:moveTo>
                  <a:cubicBezTo>
                    <a:pt x="0" y="123317"/>
                    <a:pt x="124587" y="0"/>
                    <a:pt x="278384" y="0"/>
                  </a:cubicBezTo>
                  <a:lnTo>
                    <a:pt x="4714748" y="0"/>
                  </a:lnTo>
                  <a:cubicBezTo>
                    <a:pt x="4868545" y="0"/>
                    <a:pt x="4993132" y="123317"/>
                    <a:pt x="4993132" y="275590"/>
                  </a:cubicBezTo>
                  <a:lnTo>
                    <a:pt x="4993132" y="1377823"/>
                  </a:lnTo>
                  <a:cubicBezTo>
                    <a:pt x="4993132" y="1529969"/>
                    <a:pt x="4868545" y="1653413"/>
                    <a:pt x="4714748" y="1653413"/>
                  </a:cubicBezTo>
                  <a:lnTo>
                    <a:pt x="278384" y="1653413"/>
                  </a:lnTo>
                  <a:cubicBezTo>
                    <a:pt x="124587" y="1653413"/>
                    <a:pt x="0" y="1530096"/>
                    <a:pt x="0" y="1377823"/>
                  </a:cubicBezTo>
                  <a:close/>
                </a:path>
              </a:pathLst>
            </a:custGeom>
            <a:solidFill>
              <a:srgbClr val="CE007F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5018532" cy="1678813"/>
            </a:xfrm>
            <a:custGeom>
              <a:avLst/>
              <a:gdLst/>
              <a:ahLst/>
              <a:cxnLst/>
              <a:rect r="r" b="b" t="t" l="l"/>
              <a:pathLst>
                <a:path h="1678813" w="5018532">
                  <a:moveTo>
                    <a:pt x="0" y="288290"/>
                  </a:moveTo>
                  <a:cubicBezTo>
                    <a:pt x="0" y="128905"/>
                    <a:pt x="130429" y="0"/>
                    <a:pt x="291084" y="0"/>
                  </a:cubicBezTo>
                  <a:lnTo>
                    <a:pt x="4727448" y="0"/>
                  </a:lnTo>
                  <a:lnTo>
                    <a:pt x="4727448" y="12700"/>
                  </a:lnTo>
                  <a:lnTo>
                    <a:pt x="4727448" y="0"/>
                  </a:lnTo>
                  <a:cubicBezTo>
                    <a:pt x="4888103" y="0"/>
                    <a:pt x="5018532" y="128905"/>
                    <a:pt x="5018532" y="288290"/>
                  </a:cubicBezTo>
                  <a:lnTo>
                    <a:pt x="5005832" y="288290"/>
                  </a:lnTo>
                  <a:lnTo>
                    <a:pt x="5018532" y="288290"/>
                  </a:lnTo>
                  <a:lnTo>
                    <a:pt x="5018532" y="1390523"/>
                  </a:lnTo>
                  <a:lnTo>
                    <a:pt x="5005832" y="1390523"/>
                  </a:lnTo>
                  <a:lnTo>
                    <a:pt x="5018532" y="1390523"/>
                  </a:lnTo>
                  <a:cubicBezTo>
                    <a:pt x="5018532" y="1549908"/>
                    <a:pt x="4888103" y="1678813"/>
                    <a:pt x="4727448" y="1678813"/>
                  </a:cubicBezTo>
                  <a:lnTo>
                    <a:pt x="4727448" y="1666113"/>
                  </a:lnTo>
                  <a:lnTo>
                    <a:pt x="4727448" y="1678813"/>
                  </a:lnTo>
                  <a:lnTo>
                    <a:pt x="291084" y="1678813"/>
                  </a:lnTo>
                  <a:lnTo>
                    <a:pt x="291084" y="1666113"/>
                  </a:lnTo>
                  <a:lnTo>
                    <a:pt x="291084" y="1678813"/>
                  </a:lnTo>
                  <a:cubicBezTo>
                    <a:pt x="130429" y="1678813"/>
                    <a:pt x="0" y="1549908"/>
                    <a:pt x="0" y="1390523"/>
                  </a:cubicBezTo>
                  <a:lnTo>
                    <a:pt x="0" y="288290"/>
                  </a:lnTo>
                  <a:lnTo>
                    <a:pt x="12700" y="288290"/>
                  </a:lnTo>
                  <a:lnTo>
                    <a:pt x="0" y="288290"/>
                  </a:lnTo>
                  <a:moveTo>
                    <a:pt x="25400" y="288290"/>
                  </a:moveTo>
                  <a:lnTo>
                    <a:pt x="25400" y="1390523"/>
                  </a:lnTo>
                  <a:lnTo>
                    <a:pt x="12700" y="1390523"/>
                  </a:lnTo>
                  <a:lnTo>
                    <a:pt x="25400" y="1390523"/>
                  </a:lnTo>
                  <a:cubicBezTo>
                    <a:pt x="25400" y="1535557"/>
                    <a:pt x="144272" y="1653413"/>
                    <a:pt x="291084" y="1653413"/>
                  </a:cubicBezTo>
                  <a:lnTo>
                    <a:pt x="4727448" y="1653413"/>
                  </a:lnTo>
                  <a:cubicBezTo>
                    <a:pt x="4874260" y="1653413"/>
                    <a:pt x="4993132" y="1535557"/>
                    <a:pt x="4993132" y="1390523"/>
                  </a:cubicBezTo>
                  <a:lnTo>
                    <a:pt x="4993132" y="288290"/>
                  </a:lnTo>
                  <a:cubicBezTo>
                    <a:pt x="4993132" y="143256"/>
                    <a:pt x="4874260" y="25400"/>
                    <a:pt x="4727448" y="25400"/>
                  </a:cubicBezTo>
                  <a:lnTo>
                    <a:pt x="291084" y="25400"/>
                  </a:lnTo>
                  <a:lnTo>
                    <a:pt x="291084" y="12700"/>
                  </a:lnTo>
                  <a:lnTo>
                    <a:pt x="291084" y="25400"/>
                  </a:lnTo>
                  <a:cubicBezTo>
                    <a:pt x="144272" y="25400"/>
                    <a:pt x="25400" y="143256"/>
                    <a:pt x="25400" y="288290"/>
                  </a:cubicBezTo>
                  <a:close/>
                </a:path>
              </a:pathLst>
            </a:custGeom>
            <a:solidFill>
              <a:srgbClr val="CE007F"/>
            </a:solid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1362687" y="2895452"/>
            <a:ext cx="5109210" cy="572714"/>
            <a:chOff x="0" y="0"/>
            <a:chExt cx="6812280" cy="763618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6812280" cy="763618"/>
            </a:xfrm>
            <a:custGeom>
              <a:avLst/>
              <a:gdLst/>
              <a:ahLst/>
              <a:cxnLst/>
              <a:rect r="r" b="b" t="t" l="l"/>
              <a:pathLst>
                <a:path h="763618" w="6812280">
                  <a:moveTo>
                    <a:pt x="0" y="0"/>
                  </a:moveTo>
                  <a:lnTo>
                    <a:pt x="6812280" y="0"/>
                  </a:lnTo>
                  <a:lnTo>
                    <a:pt x="6812280" y="763618"/>
                  </a:lnTo>
                  <a:lnTo>
                    <a:pt x="0" y="7636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57150"/>
              <a:ext cx="6812280" cy="82076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240"/>
                </a:lnSpc>
              </a:pPr>
              <a:r>
                <a:rPr lang="en-US" b="true" sz="2700">
                  <a:solidFill>
                    <a:srgbClr val="FFFFFF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Bureau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9128547" y="7257384"/>
            <a:ext cx="8239505" cy="2789643"/>
            <a:chOff x="0" y="0"/>
            <a:chExt cx="10986006" cy="3719524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0986008" cy="3719576"/>
            </a:xfrm>
            <a:custGeom>
              <a:avLst/>
              <a:gdLst/>
              <a:ahLst/>
              <a:cxnLst/>
              <a:rect r="r" b="b" t="t" l="l"/>
              <a:pathLst>
                <a:path h="3719576" w="10986008">
                  <a:moveTo>
                    <a:pt x="0" y="290957"/>
                  </a:moveTo>
                  <a:cubicBezTo>
                    <a:pt x="0" y="130175"/>
                    <a:pt x="130810" y="0"/>
                    <a:pt x="292227" y="0"/>
                  </a:cubicBezTo>
                  <a:lnTo>
                    <a:pt x="10693781" y="0"/>
                  </a:lnTo>
                  <a:lnTo>
                    <a:pt x="10693781" y="12700"/>
                  </a:lnTo>
                  <a:lnTo>
                    <a:pt x="10693781" y="0"/>
                  </a:lnTo>
                  <a:cubicBezTo>
                    <a:pt x="10855072" y="0"/>
                    <a:pt x="10986008" y="130175"/>
                    <a:pt x="10986008" y="290957"/>
                  </a:cubicBezTo>
                  <a:lnTo>
                    <a:pt x="10973308" y="290957"/>
                  </a:lnTo>
                  <a:lnTo>
                    <a:pt x="10986008" y="290957"/>
                  </a:lnTo>
                  <a:lnTo>
                    <a:pt x="10986008" y="3428619"/>
                  </a:lnTo>
                  <a:lnTo>
                    <a:pt x="10973308" y="3428619"/>
                  </a:lnTo>
                  <a:lnTo>
                    <a:pt x="10986008" y="3428619"/>
                  </a:lnTo>
                  <a:cubicBezTo>
                    <a:pt x="10986008" y="3589274"/>
                    <a:pt x="10855199" y="3719576"/>
                    <a:pt x="10693781" y="3719576"/>
                  </a:cubicBezTo>
                  <a:lnTo>
                    <a:pt x="10693781" y="3706876"/>
                  </a:lnTo>
                  <a:lnTo>
                    <a:pt x="10693781" y="3719576"/>
                  </a:lnTo>
                  <a:lnTo>
                    <a:pt x="292227" y="3719576"/>
                  </a:lnTo>
                  <a:lnTo>
                    <a:pt x="292227" y="3706876"/>
                  </a:lnTo>
                  <a:lnTo>
                    <a:pt x="292227" y="3719576"/>
                  </a:lnTo>
                  <a:cubicBezTo>
                    <a:pt x="130810" y="3719576"/>
                    <a:pt x="0" y="3589274"/>
                    <a:pt x="0" y="3428619"/>
                  </a:cubicBezTo>
                  <a:lnTo>
                    <a:pt x="0" y="290957"/>
                  </a:lnTo>
                  <a:lnTo>
                    <a:pt x="12700" y="290957"/>
                  </a:lnTo>
                  <a:lnTo>
                    <a:pt x="0" y="290957"/>
                  </a:lnTo>
                  <a:moveTo>
                    <a:pt x="25400" y="290957"/>
                  </a:moveTo>
                  <a:lnTo>
                    <a:pt x="25400" y="3428619"/>
                  </a:lnTo>
                  <a:lnTo>
                    <a:pt x="12700" y="3428619"/>
                  </a:lnTo>
                  <a:lnTo>
                    <a:pt x="25400" y="3428619"/>
                  </a:lnTo>
                  <a:cubicBezTo>
                    <a:pt x="25400" y="3575177"/>
                    <a:pt x="144780" y="3694176"/>
                    <a:pt x="292227" y="3694176"/>
                  </a:cubicBezTo>
                  <a:lnTo>
                    <a:pt x="10693781" y="3694176"/>
                  </a:lnTo>
                  <a:cubicBezTo>
                    <a:pt x="10841228" y="3694176"/>
                    <a:pt x="10960608" y="3575304"/>
                    <a:pt x="10960608" y="3428619"/>
                  </a:cubicBezTo>
                  <a:lnTo>
                    <a:pt x="10960608" y="290957"/>
                  </a:lnTo>
                  <a:cubicBezTo>
                    <a:pt x="10960608" y="144399"/>
                    <a:pt x="10841228" y="25400"/>
                    <a:pt x="10693781" y="25400"/>
                  </a:cubicBezTo>
                  <a:lnTo>
                    <a:pt x="292227" y="25400"/>
                  </a:lnTo>
                  <a:lnTo>
                    <a:pt x="292227" y="12700"/>
                  </a:lnTo>
                  <a:lnTo>
                    <a:pt x="292227" y="25400"/>
                  </a:lnTo>
                  <a:cubicBezTo>
                    <a:pt x="144780" y="25400"/>
                    <a:pt x="25400" y="144272"/>
                    <a:pt x="25400" y="290957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38100"/>
              <a:ext cx="10986006" cy="3757624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2160"/>
                </a:lnSpc>
              </a:pPr>
              <a:r>
                <a:rPr lang="en-US" b="true" sz="18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En AG :</a:t>
              </a:r>
            </a:p>
            <a:p>
              <a:pPr algn="l" marL="325755" indent="-162878" lvl="1">
                <a:lnSpc>
                  <a:spcPts val="2160"/>
                </a:lnSpc>
                <a:buFont typeface="Arial"/>
                <a:buChar char="•"/>
              </a:pPr>
              <a:r>
                <a:rPr lang="en-US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 les comptes de l’exercice, les orientations, le budget prévisionnel, le montant de la cotisation de l’année scolaire suivante</a:t>
              </a:r>
            </a:p>
            <a:p>
              <a:pPr algn="l" marL="325755" indent="-162878" lvl="1">
                <a:lnSpc>
                  <a:spcPts val="2160"/>
                </a:lnSpc>
                <a:buFont typeface="Arial"/>
                <a:buChar char="•"/>
              </a:pPr>
              <a:r>
                <a:rPr lang="en-US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Approuve un règlement intérieur</a:t>
              </a:r>
            </a:p>
            <a:p>
              <a:pPr algn="l" marL="325755" indent="-162878" lvl="1">
                <a:lnSpc>
                  <a:spcPts val="2160"/>
                </a:lnSpc>
                <a:buFont typeface="Arial"/>
                <a:buChar char="•"/>
              </a:pPr>
              <a:r>
                <a:rPr lang="en-US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Elit les membres du conseil d’administration</a:t>
              </a:r>
            </a:p>
            <a:p>
              <a:pPr algn="l" marL="325755" indent="-162878" lvl="1">
                <a:lnSpc>
                  <a:spcPts val="2160"/>
                </a:lnSpc>
              </a:pPr>
            </a:p>
            <a:p>
              <a:pPr algn="l" marL="325755" indent="-162878" lvl="1">
                <a:lnSpc>
                  <a:spcPts val="2160"/>
                </a:lnSpc>
              </a:pPr>
              <a:r>
                <a:rPr lang="en-US" b="true" sz="18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En AGE : </a:t>
              </a:r>
            </a:p>
            <a:p>
              <a:pPr algn="l" marL="325755" indent="-162878" lvl="1">
                <a:lnSpc>
                  <a:spcPts val="2160"/>
                </a:lnSpc>
                <a:buFont typeface="Arial"/>
                <a:buChar char="•"/>
              </a:pPr>
              <a:r>
                <a:rPr lang="en-US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Approuve les nouveaux statuts</a:t>
              </a:r>
            </a:p>
            <a:p>
              <a:pPr algn="l" marL="325755" indent="-162878" lvl="1">
                <a:lnSpc>
                  <a:spcPts val="2160"/>
                </a:lnSpc>
                <a:buFont typeface="Arial"/>
                <a:buChar char="•"/>
              </a:pPr>
              <a:r>
                <a:rPr lang="en-US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Décide de la dissolution ou de la fusion de l’association</a:t>
              </a:r>
            </a:p>
          </p:txBody>
        </p:sp>
      </p:grpSp>
      <p:sp>
        <p:nvSpPr>
          <p:cNvPr name="AutoShape 39" id="39"/>
          <p:cNvSpPr/>
          <p:nvPr/>
        </p:nvSpPr>
        <p:spPr>
          <a:xfrm rot="73869">
            <a:off x="6507113" y="4645842"/>
            <a:ext cx="2659843" cy="0"/>
          </a:xfrm>
          <a:prstGeom prst="line">
            <a:avLst/>
          </a:prstGeom>
          <a:ln cap="rnd" w="28575">
            <a:solidFill>
              <a:srgbClr val="1DB3AE"/>
            </a:solidFill>
            <a:prstDash val="solid"/>
            <a:headEnd type="triangle" len="med" w="lg"/>
            <a:tailEnd type="triangle" len="med" w="lg"/>
          </a:ln>
        </p:spPr>
      </p:sp>
      <p:sp>
        <p:nvSpPr>
          <p:cNvPr name="AutoShape 40" id="40"/>
          <p:cNvSpPr/>
          <p:nvPr/>
        </p:nvSpPr>
        <p:spPr>
          <a:xfrm rot="721026">
            <a:off x="6517629" y="7676239"/>
            <a:ext cx="2678366" cy="0"/>
          </a:xfrm>
          <a:prstGeom prst="line">
            <a:avLst/>
          </a:prstGeom>
          <a:ln cap="rnd" w="28575">
            <a:solidFill>
              <a:srgbClr val="000000"/>
            </a:solidFill>
            <a:prstDash val="solid"/>
            <a:headEnd type="triangle" len="med" w="lg"/>
            <a:tailEnd type="triangle" len="med" w="lg"/>
          </a:ln>
        </p:spPr>
      </p:sp>
      <p:grpSp>
        <p:nvGrpSpPr>
          <p:cNvPr name="Group 41" id="41"/>
          <p:cNvGrpSpPr/>
          <p:nvPr/>
        </p:nvGrpSpPr>
        <p:grpSpPr>
          <a:xfrm rot="0">
            <a:off x="9134475" y="2349602"/>
            <a:ext cx="8239506" cy="1430276"/>
            <a:chOff x="0" y="0"/>
            <a:chExt cx="10986008" cy="1907034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10986008" cy="1907032"/>
            </a:xfrm>
            <a:custGeom>
              <a:avLst/>
              <a:gdLst/>
              <a:ahLst/>
              <a:cxnLst/>
              <a:rect r="r" b="b" t="t" l="l"/>
              <a:pathLst>
                <a:path h="1907032" w="10986008">
                  <a:moveTo>
                    <a:pt x="0" y="326263"/>
                  </a:moveTo>
                  <a:cubicBezTo>
                    <a:pt x="0" y="145923"/>
                    <a:pt x="147828" y="0"/>
                    <a:pt x="329819" y="0"/>
                  </a:cubicBezTo>
                  <a:lnTo>
                    <a:pt x="10656188" y="0"/>
                  </a:lnTo>
                  <a:lnTo>
                    <a:pt x="10656188" y="12700"/>
                  </a:lnTo>
                  <a:lnTo>
                    <a:pt x="10656188" y="0"/>
                  </a:lnTo>
                  <a:cubicBezTo>
                    <a:pt x="10838180" y="0"/>
                    <a:pt x="10986008" y="145923"/>
                    <a:pt x="10986008" y="326263"/>
                  </a:cubicBezTo>
                  <a:lnTo>
                    <a:pt x="10973308" y="326263"/>
                  </a:lnTo>
                  <a:lnTo>
                    <a:pt x="10986008" y="326263"/>
                  </a:lnTo>
                  <a:lnTo>
                    <a:pt x="10986008" y="1580642"/>
                  </a:lnTo>
                  <a:lnTo>
                    <a:pt x="10973308" y="1580642"/>
                  </a:lnTo>
                  <a:lnTo>
                    <a:pt x="10986008" y="1580642"/>
                  </a:lnTo>
                  <a:cubicBezTo>
                    <a:pt x="10986008" y="1760982"/>
                    <a:pt x="10838180" y="1906905"/>
                    <a:pt x="10656188" y="1906905"/>
                  </a:cubicBezTo>
                  <a:lnTo>
                    <a:pt x="10656188" y="1894205"/>
                  </a:lnTo>
                  <a:lnTo>
                    <a:pt x="10656188" y="1906905"/>
                  </a:lnTo>
                  <a:lnTo>
                    <a:pt x="329819" y="1906905"/>
                  </a:lnTo>
                  <a:lnTo>
                    <a:pt x="329819" y="1894205"/>
                  </a:lnTo>
                  <a:lnTo>
                    <a:pt x="329819" y="1906905"/>
                  </a:lnTo>
                  <a:cubicBezTo>
                    <a:pt x="147828" y="1907032"/>
                    <a:pt x="0" y="1761109"/>
                    <a:pt x="0" y="1580769"/>
                  </a:cubicBezTo>
                  <a:lnTo>
                    <a:pt x="0" y="326263"/>
                  </a:lnTo>
                  <a:lnTo>
                    <a:pt x="12700" y="326263"/>
                  </a:lnTo>
                  <a:lnTo>
                    <a:pt x="0" y="326263"/>
                  </a:lnTo>
                  <a:moveTo>
                    <a:pt x="25400" y="326263"/>
                  </a:moveTo>
                  <a:lnTo>
                    <a:pt x="25400" y="1580642"/>
                  </a:lnTo>
                  <a:lnTo>
                    <a:pt x="12700" y="1580642"/>
                  </a:lnTo>
                  <a:lnTo>
                    <a:pt x="25400" y="1580642"/>
                  </a:lnTo>
                  <a:cubicBezTo>
                    <a:pt x="25400" y="1746758"/>
                    <a:pt x="161544" y="1881505"/>
                    <a:pt x="329819" y="1881505"/>
                  </a:cubicBezTo>
                  <a:lnTo>
                    <a:pt x="10656188" y="1881505"/>
                  </a:lnTo>
                  <a:cubicBezTo>
                    <a:pt x="10824463" y="1881505"/>
                    <a:pt x="10960608" y="1746631"/>
                    <a:pt x="10960608" y="1580642"/>
                  </a:cubicBezTo>
                  <a:lnTo>
                    <a:pt x="10960608" y="326263"/>
                  </a:lnTo>
                  <a:cubicBezTo>
                    <a:pt x="10960608" y="160274"/>
                    <a:pt x="10824464" y="25400"/>
                    <a:pt x="10656189" y="25400"/>
                  </a:cubicBezTo>
                  <a:lnTo>
                    <a:pt x="329819" y="25400"/>
                  </a:lnTo>
                  <a:lnTo>
                    <a:pt x="329819" y="12700"/>
                  </a:lnTo>
                  <a:lnTo>
                    <a:pt x="329819" y="25400"/>
                  </a:lnTo>
                  <a:cubicBezTo>
                    <a:pt x="161544" y="25400"/>
                    <a:pt x="25400" y="160274"/>
                    <a:pt x="25400" y="326263"/>
                  </a:cubicBezTo>
                  <a:close/>
                </a:path>
              </a:pathLst>
            </a:custGeom>
            <a:solidFill>
              <a:srgbClr val="CE007F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47625"/>
              <a:ext cx="10986008" cy="19546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Dirige et veille au bon fonctionnement de l’association qu’il représente (président, secrétaire et trésorier)</a:t>
              </a: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9134474" y="3957072"/>
            <a:ext cx="8239506" cy="3143691"/>
            <a:chOff x="0" y="0"/>
            <a:chExt cx="10986008" cy="4191588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10986008" cy="4191635"/>
            </a:xfrm>
            <a:custGeom>
              <a:avLst/>
              <a:gdLst/>
              <a:ahLst/>
              <a:cxnLst/>
              <a:rect r="r" b="b" t="t" l="l"/>
              <a:pathLst>
                <a:path h="4191635" w="10986008">
                  <a:moveTo>
                    <a:pt x="0" y="396875"/>
                  </a:moveTo>
                  <a:cubicBezTo>
                    <a:pt x="0" y="177673"/>
                    <a:pt x="178308" y="0"/>
                    <a:pt x="398272" y="0"/>
                  </a:cubicBezTo>
                  <a:lnTo>
                    <a:pt x="10587736" y="0"/>
                  </a:lnTo>
                  <a:lnTo>
                    <a:pt x="10587736" y="12700"/>
                  </a:lnTo>
                  <a:lnTo>
                    <a:pt x="10587736" y="0"/>
                  </a:lnTo>
                  <a:cubicBezTo>
                    <a:pt x="10807700" y="0"/>
                    <a:pt x="10986008" y="177673"/>
                    <a:pt x="10986008" y="396875"/>
                  </a:cubicBezTo>
                  <a:lnTo>
                    <a:pt x="10973308" y="396875"/>
                  </a:lnTo>
                  <a:lnTo>
                    <a:pt x="10986008" y="396875"/>
                  </a:lnTo>
                  <a:lnTo>
                    <a:pt x="10986008" y="3794760"/>
                  </a:lnTo>
                  <a:lnTo>
                    <a:pt x="10973308" y="3794760"/>
                  </a:lnTo>
                  <a:lnTo>
                    <a:pt x="10986008" y="3794760"/>
                  </a:lnTo>
                  <a:cubicBezTo>
                    <a:pt x="10986008" y="4013962"/>
                    <a:pt x="10807700" y="4191635"/>
                    <a:pt x="10587736" y="4191635"/>
                  </a:cubicBezTo>
                  <a:lnTo>
                    <a:pt x="10587736" y="4178935"/>
                  </a:lnTo>
                  <a:lnTo>
                    <a:pt x="10587736" y="4191635"/>
                  </a:lnTo>
                  <a:lnTo>
                    <a:pt x="398272" y="4191635"/>
                  </a:lnTo>
                  <a:lnTo>
                    <a:pt x="398272" y="4178935"/>
                  </a:lnTo>
                  <a:lnTo>
                    <a:pt x="398272" y="4191635"/>
                  </a:lnTo>
                  <a:cubicBezTo>
                    <a:pt x="178308" y="4191635"/>
                    <a:pt x="0" y="4013962"/>
                    <a:pt x="0" y="3794760"/>
                  </a:cubicBezTo>
                  <a:lnTo>
                    <a:pt x="0" y="396875"/>
                  </a:lnTo>
                  <a:lnTo>
                    <a:pt x="12700" y="396875"/>
                  </a:lnTo>
                  <a:lnTo>
                    <a:pt x="0" y="396875"/>
                  </a:lnTo>
                  <a:moveTo>
                    <a:pt x="25400" y="396875"/>
                  </a:moveTo>
                  <a:lnTo>
                    <a:pt x="25400" y="3794760"/>
                  </a:lnTo>
                  <a:lnTo>
                    <a:pt x="12700" y="3794760"/>
                  </a:lnTo>
                  <a:lnTo>
                    <a:pt x="25400" y="3794760"/>
                  </a:lnTo>
                  <a:cubicBezTo>
                    <a:pt x="25400" y="3999865"/>
                    <a:pt x="192278" y="4166235"/>
                    <a:pt x="398272" y="4166235"/>
                  </a:cubicBezTo>
                  <a:lnTo>
                    <a:pt x="10587736" y="4166235"/>
                  </a:lnTo>
                  <a:cubicBezTo>
                    <a:pt x="10793730" y="4166235"/>
                    <a:pt x="10960608" y="3999865"/>
                    <a:pt x="10960608" y="3794760"/>
                  </a:cubicBezTo>
                  <a:lnTo>
                    <a:pt x="10960608" y="396875"/>
                  </a:lnTo>
                  <a:cubicBezTo>
                    <a:pt x="10960608" y="191770"/>
                    <a:pt x="10793730" y="25400"/>
                    <a:pt x="10587736" y="25400"/>
                  </a:cubicBezTo>
                  <a:lnTo>
                    <a:pt x="398272" y="25400"/>
                  </a:lnTo>
                  <a:lnTo>
                    <a:pt x="398272" y="12700"/>
                  </a:lnTo>
                  <a:lnTo>
                    <a:pt x="398272" y="25400"/>
                  </a:lnTo>
                  <a:cubicBezTo>
                    <a:pt x="192278" y="25400"/>
                    <a:pt x="25400" y="191770"/>
                    <a:pt x="25400" y="396875"/>
                  </a:cubicBezTo>
                  <a:close/>
                </a:path>
              </a:pathLst>
            </a:custGeom>
            <a:solidFill>
              <a:srgbClr val="1DB3AE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47625"/>
              <a:ext cx="10986008" cy="4239213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 marL="380048" indent="-190024" lvl="1">
                <a:lnSpc>
                  <a:spcPts val="2520"/>
                </a:lnSpc>
                <a:buFont typeface="Arial"/>
                <a:buChar char="•"/>
              </a:pPr>
              <a:r>
                <a:rPr lang="en-US" sz="2100">
                  <a:solidFill>
                    <a:srgbClr val="1DB3AE"/>
                  </a:solidFill>
                  <a:latin typeface="Avenir"/>
                  <a:ea typeface="Avenir"/>
                  <a:cs typeface="Avenir"/>
                  <a:sym typeface="Avenir"/>
                </a:rPr>
                <a:t>Elit les membres du bureau</a:t>
              </a:r>
            </a:p>
            <a:p>
              <a:pPr algn="l" marL="380048" indent="-190024" lvl="1">
                <a:lnSpc>
                  <a:spcPts val="2520"/>
                </a:lnSpc>
                <a:buFont typeface="Arial"/>
                <a:buChar char="•"/>
              </a:pPr>
              <a:r>
                <a:rPr lang="en-US" sz="2100">
                  <a:solidFill>
                    <a:srgbClr val="1DB3AE"/>
                  </a:solidFill>
                  <a:latin typeface="Avenir"/>
                  <a:ea typeface="Avenir"/>
                  <a:cs typeface="Avenir"/>
                  <a:sym typeface="Avenir"/>
                </a:rPr>
                <a:t>Suit les orientations votées en AG</a:t>
              </a:r>
            </a:p>
            <a:p>
              <a:pPr algn="l" marL="380048" indent="-190024" lvl="1">
                <a:lnSpc>
                  <a:spcPts val="2520"/>
                </a:lnSpc>
                <a:buFont typeface="Arial"/>
                <a:buChar char="•"/>
              </a:pPr>
              <a:r>
                <a:rPr lang="en-US" sz="2100">
                  <a:solidFill>
                    <a:srgbClr val="1DB3AE"/>
                  </a:solidFill>
                  <a:latin typeface="Avenir"/>
                  <a:ea typeface="Avenir"/>
                  <a:cs typeface="Avenir"/>
                  <a:sym typeface="Avenir"/>
                </a:rPr>
                <a:t>Vote les décisions du conseil d’administration (actions, dépenses, etc.)</a:t>
              </a:r>
            </a:p>
            <a:p>
              <a:pPr algn="l" marL="380048" indent="-190024" lvl="1">
                <a:lnSpc>
                  <a:spcPts val="2520"/>
                </a:lnSpc>
                <a:buFont typeface="Arial"/>
                <a:buChar char="•"/>
              </a:pPr>
              <a:r>
                <a:rPr lang="en-US" sz="2100">
                  <a:solidFill>
                    <a:srgbClr val="1DB3AE"/>
                  </a:solidFill>
                  <a:latin typeface="Avenir"/>
                  <a:ea typeface="Avenir"/>
                  <a:cs typeface="Avenir"/>
                  <a:sym typeface="Avenir"/>
                </a:rPr>
                <a:t>Valide les rapports financier et d’activité avant AG</a:t>
              </a:r>
            </a:p>
            <a:p>
              <a:pPr algn="l" marL="380048" indent="-190024" lvl="1">
                <a:lnSpc>
                  <a:spcPts val="2520"/>
                </a:lnSpc>
              </a:pPr>
            </a:p>
            <a:p>
              <a:pPr algn="l" marL="380048" indent="-190024" lvl="1">
                <a:lnSpc>
                  <a:spcPts val="2520"/>
                </a:lnSpc>
              </a:pPr>
              <a:r>
                <a:rPr lang="en-US" sz="2100" i="true">
                  <a:solidFill>
                    <a:srgbClr val="1DB3AE"/>
                  </a:solidFill>
                  <a:latin typeface="Avenir Italics"/>
                  <a:ea typeface="Avenir Italics"/>
                  <a:cs typeface="Avenir Italics"/>
                  <a:sym typeface="Avenir Italics"/>
                </a:rPr>
                <a:t>* Il comprend un membre de droit (non élu mais avec les mêmes droits et devoirs que tout membre du CA) : le président de l’Apel départementale.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Une image contenant graphique  Description générée automatiquement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 descr="Une image contenant logo  Description générée automatiquement"/>
          <p:cNvSpPr/>
          <p:nvPr/>
        </p:nvSpPr>
        <p:spPr>
          <a:xfrm flipH="false" flipV="false" rot="0">
            <a:off x="1583156" y="8781771"/>
            <a:ext cx="1322142" cy="1030977"/>
          </a:xfrm>
          <a:custGeom>
            <a:avLst/>
            <a:gdLst/>
            <a:ahLst/>
            <a:cxnLst/>
            <a:rect r="r" b="b" t="t" l="l"/>
            <a:pathLst>
              <a:path h="1030977" w="1322142">
                <a:moveTo>
                  <a:pt x="0" y="0"/>
                </a:moveTo>
                <a:lnTo>
                  <a:pt x="1322142" y="0"/>
                </a:lnTo>
                <a:lnTo>
                  <a:pt x="1322142" y="1030977"/>
                </a:lnTo>
                <a:lnTo>
                  <a:pt x="0" y="10309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583160" y="2983260"/>
            <a:ext cx="7094103" cy="3831818"/>
            <a:chOff x="0" y="0"/>
            <a:chExt cx="9458804" cy="51090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458804" cy="5109090"/>
            </a:xfrm>
            <a:custGeom>
              <a:avLst/>
              <a:gdLst/>
              <a:ahLst/>
              <a:cxnLst/>
              <a:rect r="r" b="b" t="t" l="l"/>
              <a:pathLst>
                <a:path h="5109090" w="9458804">
                  <a:moveTo>
                    <a:pt x="0" y="0"/>
                  </a:moveTo>
                  <a:lnTo>
                    <a:pt x="9458804" y="0"/>
                  </a:lnTo>
                  <a:lnTo>
                    <a:pt x="9458804" y="5109090"/>
                  </a:lnTo>
                  <a:lnTo>
                    <a:pt x="0" y="51090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42875"/>
              <a:ext cx="9458804" cy="525196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r">
                <a:lnSpc>
                  <a:spcPts val="8640"/>
                </a:lnSpc>
              </a:pPr>
              <a:r>
                <a:rPr lang="en-US" b="true" sz="7200">
                  <a:solidFill>
                    <a:srgbClr val="C40B74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Les Apel :</a:t>
              </a:r>
            </a:p>
            <a:p>
              <a:pPr algn="r">
                <a:lnSpc>
                  <a:spcPts val="5040"/>
                </a:lnSpc>
              </a:pPr>
              <a:r>
                <a:rPr lang="en-US" b="true" sz="4200" i="true">
                  <a:solidFill>
                    <a:srgbClr val="C40B74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Un projet mis en œuvre au coeur de communautés éducatives dans lesquelles</a:t>
              </a:r>
            </a:p>
            <a:p>
              <a:pPr algn="r">
                <a:lnSpc>
                  <a:spcPts val="5040"/>
                </a:lnSpc>
              </a:pPr>
              <a:r>
                <a:rPr lang="en-US" b="true" sz="4200" i="true">
                  <a:solidFill>
                    <a:srgbClr val="C40B74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les parents sont mobilisés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9144000" y="0"/>
            <a:ext cx="8100900" cy="2119164"/>
            <a:chOff x="0" y="0"/>
            <a:chExt cx="10801200" cy="282555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801223" cy="2825496"/>
            </a:xfrm>
            <a:custGeom>
              <a:avLst/>
              <a:gdLst/>
              <a:ahLst/>
              <a:cxnLst/>
              <a:rect r="r" b="b" t="t" l="l"/>
              <a:pathLst>
                <a:path h="2825496" w="10801223">
                  <a:moveTo>
                    <a:pt x="0" y="0"/>
                  </a:moveTo>
                  <a:lnTo>
                    <a:pt x="10801223" y="0"/>
                  </a:lnTo>
                  <a:lnTo>
                    <a:pt x="10801223" y="2825496"/>
                  </a:lnTo>
                  <a:lnTo>
                    <a:pt x="0" y="2825496"/>
                  </a:lnTo>
                  <a:close/>
                </a:path>
              </a:pathLst>
            </a:custGeom>
            <a:solidFill>
              <a:srgbClr val="CE007F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0294992" y="3034556"/>
            <a:ext cx="5798916" cy="6357663"/>
          </a:xfrm>
          <a:custGeom>
            <a:avLst/>
            <a:gdLst/>
            <a:ahLst/>
            <a:cxnLst/>
            <a:rect r="r" b="b" t="t" l="l"/>
            <a:pathLst>
              <a:path h="6357663" w="5798916">
                <a:moveTo>
                  <a:pt x="0" y="0"/>
                </a:moveTo>
                <a:lnTo>
                  <a:pt x="5798916" y="0"/>
                </a:lnTo>
                <a:lnTo>
                  <a:pt x="5798916" y="6357662"/>
                </a:lnTo>
                <a:lnTo>
                  <a:pt x="0" y="63576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8687" r="0" b="-18129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 descr="Une image contenant logo  Description générée automatiquement"/>
          <p:cNvSpPr/>
          <p:nvPr/>
        </p:nvSpPr>
        <p:spPr>
          <a:xfrm flipH="false" flipV="false" rot="0">
            <a:off x="16708163" y="8993746"/>
            <a:ext cx="1322142" cy="1030977"/>
          </a:xfrm>
          <a:custGeom>
            <a:avLst/>
            <a:gdLst/>
            <a:ahLst/>
            <a:cxnLst/>
            <a:rect r="r" b="b" t="t" l="l"/>
            <a:pathLst>
              <a:path h="1030977" w="1322142">
                <a:moveTo>
                  <a:pt x="0" y="0"/>
                </a:moveTo>
                <a:lnTo>
                  <a:pt x="1322142" y="0"/>
                </a:lnTo>
                <a:lnTo>
                  <a:pt x="1322142" y="1030978"/>
                </a:lnTo>
                <a:lnTo>
                  <a:pt x="0" y="10309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>
            <a:hlinkClick r:id="rId5" tooltip="https://youtu.be/foOnl1phBVg"/>
          </p:cNvPr>
          <p:cNvSpPr/>
          <p:nvPr/>
        </p:nvSpPr>
        <p:spPr>
          <a:xfrm flipH="false" flipV="false" rot="0">
            <a:off x="2232100" y="1478244"/>
            <a:ext cx="12960572" cy="7330510"/>
          </a:xfrm>
          <a:custGeom>
            <a:avLst/>
            <a:gdLst/>
            <a:ahLst/>
            <a:cxnLst/>
            <a:rect r="r" b="b" t="t" l="l"/>
            <a:pathLst>
              <a:path h="7330510" w="12960572">
                <a:moveTo>
                  <a:pt x="0" y="0"/>
                </a:moveTo>
                <a:lnTo>
                  <a:pt x="12960572" y="0"/>
                </a:lnTo>
                <a:lnTo>
                  <a:pt x="12960572" y="7330510"/>
                </a:lnTo>
                <a:lnTo>
                  <a:pt x="0" y="73305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852963" y="409296"/>
            <a:ext cx="20135985" cy="1158522"/>
            <a:chOff x="0" y="0"/>
            <a:chExt cx="26847980" cy="1544696"/>
          </a:xfrm>
        </p:grpSpPr>
        <p:sp>
          <p:nvSpPr>
            <p:cNvPr name="Freeform 3" id="3" descr="Le contexte "/>
            <p:cNvSpPr/>
            <p:nvPr/>
          </p:nvSpPr>
          <p:spPr>
            <a:xfrm flipH="false" flipV="false" rot="0">
              <a:off x="0" y="0"/>
              <a:ext cx="26847927" cy="1544701"/>
            </a:xfrm>
            <a:custGeom>
              <a:avLst/>
              <a:gdLst/>
              <a:ahLst/>
              <a:cxnLst/>
              <a:rect r="r" b="b" t="t" l="l"/>
              <a:pathLst>
                <a:path h="1544701" w="26847927">
                  <a:moveTo>
                    <a:pt x="0" y="0"/>
                  </a:moveTo>
                  <a:lnTo>
                    <a:pt x="26847927" y="0"/>
                  </a:lnTo>
                  <a:lnTo>
                    <a:pt x="26847927" y="1544701"/>
                  </a:lnTo>
                  <a:lnTo>
                    <a:pt x="0" y="1544701"/>
                  </a:lnTo>
                  <a:close/>
                </a:path>
              </a:pathLst>
            </a:custGeom>
            <a:solidFill>
              <a:srgbClr val="CE007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85725"/>
              <a:ext cx="26847980" cy="16304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5040"/>
                </a:lnSpc>
              </a:pPr>
              <a:r>
                <a:rPr lang="en-US" b="true" sz="4200">
                  <a:solidFill>
                    <a:srgbClr val="FFFFFF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ANIMER LA COMMUNAUTÉ ÉDUCATIVE		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74316" y="-194682"/>
            <a:ext cx="2072241" cy="2130186"/>
            <a:chOff x="0" y="0"/>
            <a:chExt cx="2762988" cy="284024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63012" cy="2840228"/>
            </a:xfrm>
            <a:custGeom>
              <a:avLst/>
              <a:gdLst/>
              <a:ahLst/>
              <a:cxnLst/>
              <a:rect r="r" b="b" t="t" l="l"/>
              <a:pathLst>
                <a:path h="2840228" w="2763012">
                  <a:moveTo>
                    <a:pt x="0" y="0"/>
                  </a:moveTo>
                  <a:lnTo>
                    <a:pt x="2763012" y="0"/>
                  </a:lnTo>
                  <a:lnTo>
                    <a:pt x="2763012" y="2840228"/>
                  </a:lnTo>
                  <a:lnTo>
                    <a:pt x="0" y="284022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709790" y="41612"/>
            <a:ext cx="1632894" cy="1290513"/>
          </a:xfrm>
          <a:custGeom>
            <a:avLst/>
            <a:gdLst/>
            <a:ahLst/>
            <a:cxnLst/>
            <a:rect r="r" b="b" t="t" l="l"/>
            <a:pathLst>
              <a:path h="1290513" w="1632894">
                <a:moveTo>
                  <a:pt x="0" y="0"/>
                </a:moveTo>
                <a:lnTo>
                  <a:pt x="1632894" y="0"/>
                </a:lnTo>
                <a:lnTo>
                  <a:pt x="1632894" y="1290512"/>
                </a:lnTo>
                <a:lnTo>
                  <a:pt x="0" y="12905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7090077" y="2252230"/>
            <a:ext cx="10884920" cy="7294305"/>
            <a:chOff x="0" y="0"/>
            <a:chExt cx="14513226" cy="972574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513226" cy="9725740"/>
            </a:xfrm>
            <a:custGeom>
              <a:avLst/>
              <a:gdLst/>
              <a:ahLst/>
              <a:cxnLst/>
              <a:rect r="r" b="b" t="t" l="l"/>
              <a:pathLst>
                <a:path h="9725740" w="14513226">
                  <a:moveTo>
                    <a:pt x="0" y="0"/>
                  </a:moveTo>
                  <a:lnTo>
                    <a:pt x="14513226" y="0"/>
                  </a:lnTo>
                  <a:lnTo>
                    <a:pt x="14513226" y="9725740"/>
                  </a:lnTo>
                  <a:lnTo>
                    <a:pt x="0" y="97257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14513226" cy="977336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434340" indent="-217170" lvl="1">
                <a:lnSpc>
                  <a:spcPts val="2879"/>
                </a:lnSpc>
                <a:buFont typeface="Arial"/>
                <a:buChar char="•"/>
              </a:pPr>
              <a:r>
                <a:rPr lang="en-US" b="true" sz="2400">
                  <a:solidFill>
                    <a:srgbClr val="1DB3A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Représenter tous les parents auprès du chef d’établissement, de l’OGEC, dans le conseil d’établissement</a:t>
              </a:r>
            </a:p>
            <a:p>
              <a:pPr algn="l" marL="1065848" indent="-355282" lvl="2">
                <a:lnSpc>
                  <a:spcPts val="2520"/>
                </a:lnSpc>
                <a:buFont typeface="Arial"/>
                <a:buChar char="⚬"/>
              </a:pPr>
              <a:r>
                <a:rPr lang="en-US"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Siéger dans les instances</a:t>
              </a:r>
            </a:p>
            <a:p>
              <a:pPr algn="l" marL="1065848" indent="-355282" lvl="2">
                <a:lnSpc>
                  <a:spcPts val="2520"/>
                </a:lnSpc>
                <a:buFont typeface="Arial"/>
                <a:buChar char="⚬"/>
              </a:pPr>
              <a:r>
                <a:rPr lang="en-US"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Organiser les parents correspondants de classe</a:t>
              </a:r>
            </a:p>
            <a:p>
              <a:pPr algn="l" marL="1065848" indent="-355282" lvl="2">
                <a:lnSpc>
                  <a:spcPts val="2520"/>
                </a:lnSpc>
                <a:buFont typeface="Arial"/>
                <a:buChar char="⚬"/>
              </a:pPr>
              <a:r>
                <a:rPr lang="en-US"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Soutenir les familles en cas de procédure de discipline ou d’appel</a:t>
              </a:r>
            </a:p>
            <a:p>
              <a:pPr algn="l" marL="1065848" indent="-355282" lvl="2">
                <a:lnSpc>
                  <a:spcPts val="2520"/>
                </a:lnSpc>
                <a:buFont typeface="Arial"/>
                <a:buChar char="⚬"/>
              </a:pPr>
              <a:r>
                <a:rPr lang="en-US"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Réagir positivement en cas de crise grave au sein de l’établissement </a:t>
              </a:r>
            </a:p>
            <a:p>
              <a:pPr algn="l" marL="1065848" indent="-355282" lvl="2">
                <a:lnSpc>
                  <a:spcPts val="2520"/>
                </a:lnSpc>
              </a:pPr>
            </a:p>
            <a:p>
              <a:pPr algn="l" marL="434340" indent="-217170" lvl="1">
                <a:lnSpc>
                  <a:spcPts val="2879"/>
                </a:lnSpc>
                <a:buFont typeface="Arial"/>
                <a:buChar char="•"/>
              </a:pPr>
              <a:r>
                <a:rPr lang="en-US" b="true" sz="2400">
                  <a:solidFill>
                    <a:srgbClr val="1DB3A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Soutenir tous les parents dans leur rôle d’éducateur</a:t>
              </a:r>
            </a:p>
            <a:p>
              <a:pPr algn="l" marL="1065847" indent="-355282" lvl="2">
                <a:lnSpc>
                  <a:spcPts val="2520"/>
                </a:lnSpc>
                <a:buFont typeface="Arial"/>
                <a:buChar char="⚬"/>
              </a:pPr>
              <a:r>
                <a:rPr lang="en-US"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Des conférences </a:t>
              </a:r>
            </a:p>
            <a:p>
              <a:pPr algn="l" marL="1065847" indent="-355282" lvl="2">
                <a:lnSpc>
                  <a:spcPts val="2520"/>
                </a:lnSpc>
                <a:buFont typeface="Arial"/>
                <a:buChar char="⚬"/>
              </a:pPr>
              <a:r>
                <a:rPr lang="en-US"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Des rencontres parents-école®</a:t>
              </a:r>
            </a:p>
            <a:p>
              <a:pPr algn="l" marL="1065847" indent="-355282" lvl="2">
                <a:lnSpc>
                  <a:spcPts val="2520"/>
                </a:lnSpc>
                <a:buFont typeface="Arial"/>
                <a:buChar char="⚬"/>
              </a:pPr>
              <a:r>
                <a:rPr lang="en-US"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 propos de la ligne d’écoute pour les parents</a:t>
              </a:r>
            </a:p>
            <a:p>
              <a:pPr algn="l" marL="1065847" indent="-355282" lvl="2">
                <a:lnSpc>
                  <a:spcPts val="2520"/>
                </a:lnSpc>
              </a:pPr>
            </a:p>
            <a:p>
              <a:pPr algn="l" marL="434340" indent="-217170" lvl="1">
                <a:lnSpc>
                  <a:spcPts val="2879"/>
                </a:lnSpc>
                <a:buFont typeface="Arial"/>
                <a:buChar char="•"/>
              </a:pPr>
              <a:r>
                <a:rPr lang="en-US" b="true" sz="2400">
                  <a:solidFill>
                    <a:srgbClr val="1DB3A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Soutenir les projets éducatifs et pédagogiques initiés par les enseignants</a:t>
              </a:r>
            </a:p>
            <a:p>
              <a:pPr algn="l" marL="1065848" indent="-355282" lvl="2">
                <a:lnSpc>
                  <a:spcPts val="2520"/>
                </a:lnSpc>
                <a:buFont typeface="Arial"/>
                <a:buChar char="⚬"/>
              </a:pPr>
              <a:r>
                <a:rPr lang="en-US"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Financer du matériel pédagogique</a:t>
              </a:r>
            </a:p>
            <a:p>
              <a:pPr algn="l" marL="1065848" indent="-355282" lvl="2">
                <a:lnSpc>
                  <a:spcPts val="2520"/>
                </a:lnSpc>
                <a:buFont typeface="Arial"/>
                <a:buChar char="⚬"/>
              </a:pPr>
              <a:r>
                <a:rPr lang="en-US"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Encadrer des ateliers, sorties, voyages</a:t>
              </a:r>
            </a:p>
            <a:p>
              <a:pPr algn="l" marL="1065848" indent="-355282" lvl="2">
                <a:lnSpc>
                  <a:spcPts val="2520"/>
                </a:lnSpc>
                <a:buFont typeface="Arial"/>
                <a:buChar char="⚬"/>
              </a:pPr>
              <a:r>
                <a:rPr lang="en-US"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Contacter les pouvoirs publics pour obtenir des aides</a:t>
              </a:r>
            </a:p>
            <a:p>
              <a:pPr algn="l" marL="1065848" indent="-355282" lvl="2">
                <a:lnSpc>
                  <a:spcPts val="2520"/>
                </a:lnSpc>
              </a:pPr>
            </a:p>
            <a:p>
              <a:pPr algn="l" marL="434340" indent="-217170" lvl="1">
                <a:lnSpc>
                  <a:spcPts val="2879"/>
                </a:lnSpc>
                <a:buFont typeface="Arial"/>
                <a:buChar char="•"/>
              </a:pPr>
              <a:r>
                <a:rPr lang="en-US" b="true" sz="2400">
                  <a:solidFill>
                    <a:srgbClr val="1DB3A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Soutenir le projet pastoral de l’établissement</a:t>
              </a:r>
            </a:p>
            <a:p>
              <a:pPr algn="l" marL="1065848" indent="-355282" lvl="2">
                <a:lnSpc>
                  <a:spcPts val="2520"/>
                </a:lnSpc>
                <a:buFont typeface="Arial"/>
                <a:buChar char="⚬"/>
              </a:pPr>
              <a:r>
                <a:rPr lang="en-US"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S’impliquer dans les activités d’éveil à la foi, de catéchèse, les célébrations</a:t>
              </a:r>
            </a:p>
            <a:p>
              <a:pPr algn="l" marL="1065848" indent="-355282" lvl="2">
                <a:lnSpc>
                  <a:spcPts val="2520"/>
                </a:lnSpc>
                <a:buFont typeface="Arial"/>
                <a:buChar char="⚬"/>
              </a:pPr>
              <a:r>
                <a:rPr lang="en-US"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Accompagner les actions de solidarité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30871" y="3233604"/>
            <a:ext cx="4569843" cy="5331559"/>
            <a:chOff x="0" y="0"/>
            <a:chExt cx="6093124" cy="710874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093079" cy="7108698"/>
            </a:xfrm>
            <a:custGeom>
              <a:avLst/>
              <a:gdLst/>
              <a:ahLst/>
              <a:cxnLst/>
              <a:rect r="r" b="b" t="t" l="l"/>
              <a:pathLst>
                <a:path h="7108698" w="6093079">
                  <a:moveTo>
                    <a:pt x="0" y="1015492"/>
                  </a:moveTo>
                  <a:cubicBezTo>
                    <a:pt x="560832" y="1015492"/>
                    <a:pt x="1015492" y="560832"/>
                    <a:pt x="1015492" y="0"/>
                  </a:cubicBezTo>
                  <a:lnTo>
                    <a:pt x="5077587" y="0"/>
                  </a:lnTo>
                  <a:cubicBezTo>
                    <a:pt x="5077587" y="560832"/>
                    <a:pt x="5532247" y="1015492"/>
                    <a:pt x="6093079" y="1015492"/>
                  </a:cubicBezTo>
                  <a:lnTo>
                    <a:pt x="6093079" y="6093206"/>
                  </a:lnTo>
                  <a:cubicBezTo>
                    <a:pt x="5532247" y="6093206"/>
                    <a:pt x="5077587" y="6547866"/>
                    <a:pt x="5077587" y="7108698"/>
                  </a:cubicBezTo>
                  <a:lnTo>
                    <a:pt x="1015492" y="7108698"/>
                  </a:lnTo>
                  <a:cubicBezTo>
                    <a:pt x="1015492" y="6547866"/>
                    <a:pt x="560832" y="6093206"/>
                    <a:pt x="0" y="6093206"/>
                  </a:cubicBezTo>
                  <a:close/>
                </a:path>
              </a:pathLst>
            </a:custGeom>
            <a:solidFill>
              <a:srgbClr val="1DB3AE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6093124" cy="71563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L’Apel a pour mission de « </a:t>
              </a:r>
              <a:r>
                <a:rPr lang="en-US" b="true" sz="2400">
                  <a:solidFill>
                    <a:srgbClr val="FFFFFF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participer activement à l’animation </a:t>
              </a:r>
              <a:r>
                <a:rPr lang="en-US" sz="24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» </a:t>
              </a:r>
              <a:r>
                <a:rPr lang="en-US" b="true" sz="2400">
                  <a:solidFill>
                    <a:srgbClr val="FFFFFF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de</a:t>
              </a:r>
              <a:r>
                <a:rPr lang="en-US" sz="24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 </a:t>
              </a:r>
              <a:r>
                <a:rPr lang="en-US" b="true" sz="2400">
                  <a:solidFill>
                    <a:srgbClr val="FFFFFF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la communauté éducative </a:t>
              </a:r>
              <a:r>
                <a:rPr lang="en-US" sz="24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pour soutenir les parents dans leur rôle de premier et ultime éducateur. </a:t>
              </a:r>
            </a:p>
            <a:p>
              <a:pPr algn="ctr">
                <a:lnSpc>
                  <a:spcPts val="1800"/>
                </a:lnSpc>
              </a:pPr>
              <a:r>
                <a:rPr lang="en-US" sz="1500" i="true">
                  <a:solidFill>
                    <a:srgbClr val="FFFFFF"/>
                  </a:solidFill>
                  <a:latin typeface="Avenir Italics"/>
                  <a:ea typeface="Avenir Italics"/>
                  <a:cs typeface="Avenir Italics"/>
                  <a:sym typeface="Avenir Italics"/>
                </a:rPr>
                <a:t>(article 48 du Statut</a:t>
              </a:r>
            </a:p>
            <a:p>
              <a:pPr algn="ctr">
                <a:lnSpc>
                  <a:spcPts val="1800"/>
                </a:lnSpc>
              </a:pPr>
              <a:r>
                <a:rPr lang="en-US" sz="1500" i="true">
                  <a:solidFill>
                    <a:srgbClr val="FFFFFF"/>
                  </a:solidFill>
                  <a:latin typeface="Avenir Italics"/>
                  <a:ea typeface="Avenir Italics"/>
                  <a:cs typeface="Avenir Italics"/>
                  <a:sym typeface="Avenir Italics"/>
                </a:rPr>
                <a:t>de l’Enseignement catholique) 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852963" y="409296"/>
            <a:ext cx="20135985" cy="1158522"/>
            <a:chOff x="0" y="0"/>
            <a:chExt cx="26847980" cy="1544696"/>
          </a:xfrm>
        </p:grpSpPr>
        <p:sp>
          <p:nvSpPr>
            <p:cNvPr name="Freeform 3" id="3" descr="Le contexte "/>
            <p:cNvSpPr/>
            <p:nvPr/>
          </p:nvSpPr>
          <p:spPr>
            <a:xfrm flipH="false" flipV="false" rot="0">
              <a:off x="0" y="0"/>
              <a:ext cx="26847927" cy="1544701"/>
            </a:xfrm>
            <a:custGeom>
              <a:avLst/>
              <a:gdLst/>
              <a:ahLst/>
              <a:cxnLst/>
              <a:rect r="r" b="b" t="t" l="l"/>
              <a:pathLst>
                <a:path h="1544701" w="26847927">
                  <a:moveTo>
                    <a:pt x="0" y="0"/>
                  </a:moveTo>
                  <a:lnTo>
                    <a:pt x="26847927" y="0"/>
                  </a:lnTo>
                  <a:lnTo>
                    <a:pt x="26847927" y="1544701"/>
                  </a:lnTo>
                  <a:lnTo>
                    <a:pt x="0" y="1544701"/>
                  </a:lnTo>
                  <a:close/>
                </a:path>
              </a:pathLst>
            </a:custGeom>
            <a:solidFill>
              <a:srgbClr val="CE007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85725"/>
              <a:ext cx="26847980" cy="16304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5040"/>
                </a:lnSpc>
              </a:pPr>
              <a:r>
                <a:rPr lang="en-US" b="true" sz="4200">
                  <a:solidFill>
                    <a:srgbClr val="FFFFFF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ANIMER LA COMMUNAUTÉ ÉDUCATIVE		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74316" y="-194682"/>
            <a:ext cx="2072241" cy="2130186"/>
            <a:chOff x="0" y="0"/>
            <a:chExt cx="2762988" cy="284024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63012" cy="2840228"/>
            </a:xfrm>
            <a:custGeom>
              <a:avLst/>
              <a:gdLst/>
              <a:ahLst/>
              <a:cxnLst/>
              <a:rect r="r" b="b" t="t" l="l"/>
              <a:pathLst>
                <a:path h="2840228" w="2763012">
                  <a:moveTo>
                    <a:pt x="0" y="0"/>
                  </a:moveTo>
                  <a:lnTo>
                    <a:pt x="2763012" y="0"/>
                  </a:lnTo>
                  <a:lnTo>
                    <a:pt x="2763012" y="2840228"/>
                  </a:lnTo>
                  <a:lnTo>
                    <a:pt x="0" y="284022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709790" y="41612"/>
            <a:ext cx="1632894" cy="1290513"/>
          </a:xfrm>
          <a:custGeom>
            <a:avLst/>
            <a:gdLst/>
            <a:ahLst/>
            <a:cxnLst/>
            <a:rect r="r" b="b" t="t" l="l"/>
            <a:pathLst>
              <a:path h="1290513" w="1632894">
                <a:moveTo>
                  <a:pt x="0" y="0"/>
                </a:moveTo>
                <a:lnTo>
                  <a:pt x="1632894" y="0"/>
                </a:lnTo>
                <a:lnTo>
                  <a:pt x="1632894" y="1290512"/>
                </a:lnTo>
                <a:lnTo>
                  <a:pt x="0" y="12905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6875748" y="2483063"/>
            <a:ext cx="10884920" cy="6832640"/>
            <a:chOff x="0" y="0"/>
            <a:chExt cx="14513226" cy="911018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513226" cy="9110186"/>
            </a:xfrm>
            <a:custGeom>
              <a:avLst/>
              <a:gdLst/>
              <a:ahLst/>
              <a:cxnLst/>
              <a:rect r="r" b="b" t="t" l="l"/>
              <a:pathLst>
                <a:path h="9110186" w="14513226">
                  <a:moveTo>
                    <a:pt x="0" y="0"/>
                  </a:moveTo>
                  <a:lnTo>
                    <a:pt x="14513226" y="0"/>
                  </a:lnTo>
                  <a:lnTo>
                    <a:pt x="14513226" y="9110186"/>
                  </a:lnTo>
                  <a:lnTo>
                    <a:pt x="0" y="911018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14513226" cy="91578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2520"/>
                </a:lnSpc>
              </a:pPr>
            </a:p>
            <a:p>
              <a:pPr algn="l" marL="434340" indent="-217170" lvl="1">
                <a:lnSpc>
                  <a:spcPts val="2879"/>
                </a:lnSpc>
                <a:buFont typeface="Arial"/>
                <a:buChar char="•"/>
              </a:pPr>
              <a:r>
                <a:rPr lang="en-US" b="true" sz="2400">
                  <a:solidFill>
                    <a:srgbClr val="1DB3A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Informer les familles</a:t>
              </a:r>
            </a:p>
            <a:p>
              <a:pPr algn="l" marL="1065848" indent="-355282" lvl="2">
                <a:lnSpc>
                  <a:spcPts val="2520"/>
                </a:lnSpc>
                <a:buFont typeface="Arial"/>
                <a:buChar char="⚬"/>
              </a:pPr>
              <a:r>
                <a:rPr lang="en-US"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Sur la vie de l’établissement, les projets en cours</a:t>
              </a:r>
            </a:p>
            <a:p>
              <a:pPr algn="l" marL="1065848" indent="-355282" lvl="2">
                <a:lnSpc>
                  <a:spcPts val="2520"/>
                </a:lnSpc>
                <a:buFont typeface="Arial"/>
                <a:buChar char="⚬"/>
              </a:pPr>
              <a:r>
                <a:rPr lang="en-US"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Sur les activités et services proposés par l’école, la direction diocésaine, l’Apel départementale</a:t>
              </a:r>
            </a:p>
            <a:p>
              <a:pPr algn="l" marL="1065848" indent="-355282" lvl="2">
                <a:lnSpc>
                  <a:spcPts val="2520"/>
                </a:lnSpc>
                <a:buFont typeface="Arial"/>
                <a:buChar char="⚬"/>
              </a:pPr>
              <a:r>
                <a:rPr lang="en-US"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Sur </a:t>
              </a:r>
              <a:r>
                <a:rPr lang="en-US" sz="2100" u="sng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hlinkClick r:id="rId4" tooltip="https://www.apel.fr/actualites"/>
                </a:rPr>
                <a:t>l’actualité éducative et scolaire</a:t>
              </a:r>
              <a:r>
                <a:rPr lang="en-US"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(orientation, réformes…) et les questions de société qui touchent les enfants et les jeunes (avec les outils de l’Apel !)</a:t>
              </a:r>
            </a:p>
            <a:p>
              <a:pPr algn="l" marL="1065848" indent="-355282" lvl="2">
                <a:lnSpc>
                  <a:spcPts val="2520"/>
                </a:lnSpc>
              </a:pPr>
            </a:p>
            <a:p>
              <a:pPr algn="l" marL="434340" indent="-217170" lvl="1">
                <a:lnSpc>
                  <a:spcPts val="2879"/>
                </a:lnSpc>
                <a:buFont typeface="Arial"/>
                <a:buChar char="•"/>
              </a:pPr>
              <a:r>
                <a:rPr lang="en-US" b="true" sz="2400">
                  <a:solidFill>
                    <a:srgbClr val="1DB3A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Donner de la visibilité à l’Apel à chaque occasion</a:t>
              </a:r>
            </a:p>
            <a:p>
              <a:pPr algn="l" marL="1065847" indent="-355282" lvl="2">
                <a:lnSpc>
                  <a:spcPts val="2520"/>
                </a:lnSpc>
                <a:buFont typeface="Arial"/>
                <a:buChar char="⚬"/>
              </a:pPr>
              <a:r>
                <a:rPr lang="en-US"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 </a:t>
              </a:r>
              <a:r>
                <a:rPr lang="en-US" sz="2100" u="sng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hlinkClick r:id="rId5" tooltip="https://www.apel.fr/espace-b%C3%A9n%C3%A9voles/agir-en-apel-d-%C3%A9tablissement/la-semaine-des-apel/participer-la-semaine-des-apel"/>
                </a:rPr>
                <a:t>Semaine des Apel </a:t>
              </a:r>
            </a:p>
            <a:p>
              <a:pPr algn="l" marL="1065847" indent="-355282" lvl="2">
                <a:lnSpc>
                  <a:spcPts val="2520"/>
                </a:lnSpc>
                <a:buFont typeface="Arial"/>
                <a:buChar char="⚬"/>
              </a:pPr>
              <a:r>
                <a:rPr lang="en-US"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Les réunions de rentrée</a:t>
              </a:r>
            </a:p>
            <a:p>
              <a:pPr algn="l" marL="1065847" indent="-355282" lvl="2">
                <a:lnSpc>
                  <a:spcPts val="2520"/>
                </a:lnSpc>
                <a:buFont typeface="Arial"/>
                <a:buChar char="⚬"/>
              </a:pPr>
              <a:r>
                <a:rPr lang="en-US" sz="2100" u="sng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hlinkClick r:id="rId6" tooltip="https://www.apel.fr/articles/reussir-son-assemblee-generale-la-rentree"/>
                </a:rPr>
                <a:t>L’assemblée générale</a:t>
              </a:r>
            </a:p>
            <a:p>
              <a:pPr algn="l" marL="1065847" indent="-355282" lvl="2">
                <a:lnSpc>
                  <a:spcPts val="2520"/>
                </a:lnSpc>
                <a:buFont typeface="Arial"/>
                <a:buChar char="⚬"/>
              </a:pPr>
              <a:r>
                <a:rPr lang="en-US"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Les projets (toutes les actions votées en CA)</a:t>
              </a:r>
            </a:p>
            <a:p>
              <a:pPr algn="l" marL="1065847" indent="-355282" lvl="2">
                <a:lnSpc>
                  <a:spcPts val="2520"/>
                </a:lnSpc>
                <a:buFont typeface="Arial"/>
                <a:buChar char="⚬"/>
              </a:pPr>
              <a:r>
                <a:rPr lang="en-US"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Les outils du RAP (le calendrier de l’Avent et le livret de Carême)</a:t>
              </a:r>
            </a:p>
            <a:p>
              <a:pPr algn="l" marL="1065847" indent="-355282" lvl="2">
                <a:lnSpc>
                  <a:spcPts val="2520"/>
                </a:lnSpc>
                <a:buFont typeface="Arial"/>
                <a:buChar char="⚬"/>
              </a:pPr>
              <a:r>
                <a:rPr lang="en-US"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L’éco parent</a:t>
              </a:r>
            </a:p>
            <a:p>
              <a:pPr algn="l" marL="1065847" indent="-355282" lvl="2">
                <a:lnSpc>
                  <a:spcPts val="2520"/>
                </a:lnSpc>
              </a:pPr>
            </a:p>
            <a:p>
              <a:pPr algn="l" marL="434340" indent="-217170" lvl="1">
                <a:lnSpc>
                  <a:spcPts val="2879"/>
                </a:lnSpc>
                <a:buFont typeface="Arial"/>
                <a:buChar char="•"/>
              </a:pPr>
              <a:r>
                <a:rPr lang="en-US" b="true" sz="2400">
                  <a:solidFill>
                    <a:srgbClr val="1DB3AE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Créer de la convivialité </a:t>
              </a:r>
            </a:p>
            <a:p>
              <a:pPr algn="l" marL="1065848" indent="-355282" lvl="2">
                <a:lnSpc>
                  <a:spcPts val="2520"/>
                </a:lnSpc>
                <a:buFont typeface="Arial"/>
                <a:buChar char="⚬"/>
              </a:pPr>
              <a:r>
                <a:rPr lang="en-US"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Rencontres informelles (apéritif de rentrée, diners, etc.)</a:t>
              </a:r>
            </a:p>
            <a:p>
              <a:pPr algn="l" marL="1065848" indent="-355282" lvl="2">
                <a:lnSpc>
                  <a:spcPts val="2520"/>
                </a:lnSpc>
                <a:buFont typeface="Arial"/>
                <a:buChar char="⚬"/>
              </a:pPr>
              <a:r>
                <a:rPr lang="en-US"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Marché de Noël, kermesse, bal…</a:t>
              </a:r>
            </a:p>
            <a:p>
              <a:pPr algn="l" marL="1065848" indent="-355282" lvl="2">
                <a:lnSpc>
                  <a:spcPts val="2520"/>
                </a:lnSpc>
                <a:buFont typeface="Arial"/>
                <a:buChar char="⚬"/>
              </a:pPr>
              <a:r>
                <a:rPr lang="en-US"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Et </a:t>
              </a:r>
              <a:r>
                <a:rPr lang="en-US" sz="2100" u="sng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hlinkClick r:id="rId7" tooltip="https://www.apel.fr/s-engager/initiatives-dapel-detablissement"/>
                </a:rPr>
                <a:t>toutes vos initiatives !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30871" y="3233604"/>
            <a:ext cx="4569843" cy="5331559"/>
            <a:chOff x="0" y="0"/>
            <a:chExt cx="6093124" cy="710874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093079" cy="7108698"/>
            </a:xfrm>
            <a:custGeom>
              <a:avLst/>
              <a:gdLst/>
              <a:ahLst/>
              <a:cxnLst/>
              <a:rect r="r" b="b" t="t" l="l"/>
              <a:pathLst>
                <a:path h="7108698" w="6093079">
                  <a:moveTo>
                    <a:pt x="0" y="1015492"/>
                  </a:moveTo>
                  <a:cubicBezTo>
                    <a:pt x="560832" y="1015492"/>
                    <a:pt x="1015492" y="560832"/>
                    <a:pt x="1015492" y="0"/>
                  </a:cubicBezTo>
                  <a:lnTo>
                    <a:pt x="5077587" y="0"/>
                  </a:lnTo>
                  <a:cubicBezTo>
                    <a:pt x="5077587" y="560832"/>
                    <a:pt x="5532247" y="1015492"/>
                    <a:pt x="6093079" y="1015492"/>
                  </a:cubicBezTo>
                  <a:lnTo>
                    <a:pt x="6093079" y="6093206"/>
                  </a:lnTo>
                  <a:cubicBezTo>
                    <a:pt x="5532247" y="6093206"/>
                    <a:pt x="5077587" y="6547866"/>
                    <a:pt x="5077587" y="7108698"/>
                  </a:cubicBezTo>
                  <a:lnTo>
                    <a:pt x="1015492" y="7108698"/>
                  </a:lnTo>
                  <a:cubicBezTo>
                    <a:pt x="1015492" y="6547866"/>
                    <a:pt x="560832" y="6093206"/>
                    <a:pt x="0" y="6093206"/>
                  </a:cubicBezTo>
                  <a:close/>
                </a:path>
              </a:pathLst>
            </a:custGeom>
            <a:solidFill>
              <a:srgbClr val="1DB3AE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6093124" cy="71563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L’Apel a pour mission de « </a:t>
              </a:r>
              <a:r>
                <a:rPr lang="en-US" b="true" sz="2400">
                  <a:solidFill>
                    <a:srgbClr val="FFFFFF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participer activement à l’animation </a:t>
              </a:r>
              <a:r>
                <a:rPr lang="en-US" sz="24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» </a:t>
              </a:r>
              <a:r>
                <a:rPr lang="en-US" b="true" sz="2400">
                  <a:solidFill>
                    <a:srgbClr val="FFFFFF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de</a:t>
              </a:r>
              <a:r>
                <a:rPr lang="en-US" sz="24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 </a:t>
              </a:r>
              <a:r>
                <a:rPr lang="en-US" b="true" sz="2400">
                  <a:solidFill>
                    <a:srgbClr val="FFFFFF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la communauté éducative </a:t>
              </a:r>
              <a:r>
                <a:rPr lang="en-US" sz="24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pour soutenir les parents dans leur rôle de premier et ultime éducateur. </a:t>
              </a:r>
            </a:p>
            <a:p>
              <a:pPr algn="ctr">
                <a:lnSpc>
                  <a:spcPts val="1800"/>
                </a:lnSpc>
              </a:pPr>
              <a:r>
                <a:rPr lang="en-US" sz="1500" i="true">
                  <a:solidFill>
                    <a:srgbClr val="FFFFFF"/>
                  </a:solidFill>
                  <a:latin typeface="Avenir Italics"/>
                  <a:ea typeface="Avenir Italics"/>
                  <a:cs typeface="Avenir Italics"/>
                  <a:sym typeface="Avenir Italics"/>
                </a:rPr>
                <a:t>(article 48 du Statut</a:t>
              </a:r>
            </a:p>
            <a:p>
              <a:pPr algn="ctr">
                <a:lnSpc>
                  <a:spcPts val="1800"/>
                </a:lnSpc>
              </a:pPr>
              <a:r>
                <a:rPr lang="en-US" sz="1500" i="true">
                  <a:solidFill>
                    <a:srgbClr val="FFFFFF"/>
                  </a:solidFill>
                  <a:latin typeface="Avenir Italics"/>
                  <a:ea typeface="Avenir Italics"/>
                  <a:cs typeface="Avenir Italics"/>
                  <a:sym typeface="Avenir Italics"/>
                </a:rPr>
                <a:t>de l’Enseignement catholique) 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06809" y="409296"/>
            <a:ext cx="20135985" cy="1158522"/>
            <a:chOff x="0" y="0"/>
            <a:chExt cx="26847980" cy="1544696"/>
          </a:xfrm>
        </p:grpSpPr>
        <p:sp>
          <p:nvSpPr>
            <p:cNvPr name="Freeform 3" id="3" descr="Le contexte "/>
            <p:cNvSpPr/>
            <p:nvPr/>
          </p:nvSpPr>
          <p:spPr>
            <a:xfrm flipH="false" flipV="false" rot="0">
              <a:off x="0" y="0"/>
              <a:ext cx="26847927" cy="1544701"/>
            </a:xfrm>
            <a:custGeom>
              <a:avLst/>
              <a:gdLst/>
              <a:ahLst/>
              <a:cxnLst/>
              <a:rect r="r" b="b" t="t" l="l"/>
              <a:pathLst>
                <a:path h="1544701" w="26847927">
                  <a:moveTo>
                    <a:pt x="0" y="0"/>
                  </a:moveTo>
                  <a:lnTo>
                    <a:pt x="26847927" y="0"/>
                  </a:lnTo>
                  <a:lnTo>
                    <a:pt x="26847927" y="1544701"/>
                  </a:lnTo>
                  <a:lnTo>
                    <a:pt x="0" y="1544701"/>
                  </a:lnTo>
                  <a:close/>
                </a:path>
              </a:pathLst>
            </a:custGeom>
            <a:solidFill>
              <a:srgbClr val="CE007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26847980" cy="16113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3600"/>
                </a:lnSpc>
              </a:pPr>
              <a:r>
                <a:rPr lang="en-US" b="true" sz="3000">
                  <a:solidFill>
                    <a:srgbClr val="FFFFFF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ENTRETENIR UNE RELATION DE CONFIANCE AVEC LE CHEF D’ETABLISSEMENT	 	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74316" y="-194682"/>
            <a:ext cx="2072241" cy="2130186"/>
            <a:chOff x="0" y="0"/>
            <a:chExt cx="2762988" cy="284024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63012" cy="2840228"/>
            </a:xfrm>
            <a:custGeom>
              <a:avLst/>
              <a:gdLst/>
              <a:ahLst/>
              <a:cxnLst/>
              <a:rect r="r" b="b" t="t" l="l"/>
              <a:pathLst>
                <a:path h="2840228" w="2763012">
                  <a:moveTo>
                    <a:pt x="0" y="0"/>
                  </a:moveTo>
                  <a:lnTo>
                    <a:pt x="2763012" y="0"/>
                  </a:lnTo>
                  <a:lnTo>
                    <a:pt x="2763012" y="2840228"/>
                  </a:lnTo>
                  <a:lnTo>
                    <a:pt x="0" y="284022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709790" y="41612"/>
            <a:ext cx="1632894" cy="1290513"/>
          </a:xfrm>
          <a:custGeom>
            <a:avLst/>
            <a:gdLst/>
            <a:ahLst/>
            <a:cxnLst/>
            <a:rect r="r" b="b" t="t" l="l"/>
            <a:pathLst>
              <a:path h="1290513" w="1632894">
                <a:moveTo>
                  <a:pt x="0" y="0"/>
                </a:moveTo>
                <a:lnTo>
                  <a:pt x="1632894" y="0"/>
                </a:lnTo>
                <a:lnTo>
                  <a:pt x="1632894" y="1290512"/>
                </a:lnTo>
                <a:lnTo>
                  <a:pt x="0" y="12905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151112" y="3091271"/>
            <a:ext cx="4569843" cy="5838594"/>
            <a:chOff x="0" y="0"/>
            <a:chExt cx="6093124" cy="778479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093079" cy="7784719"/>
            </a:xfrm>
            <a:custGeom>
              <a:avLst/>
              <a:gdLst/>
              <a:ahLst/>
              <a:cxnLst/>
              <a:rect r="r" b="b" t="t" l="l"/>
              <a:pathLst>
                <a:path h="7784719" w="6093079">
                  <a:moveTo>
                    <a:pt x="0" y="1015492"/>
                  </a:moveTo>
                  <a:cubicBezTo>
                    <a:pt x="560832" y="1015492"/>
                    <a:pt x="1015492" y="560832"/>
                    <a:pt x="1015492" y="0"/>
                  </a:cubicBezTo>
                  <a:lnTo>
                    <a:pt x="5077587" y="0"/>
                  </a:lnTo>
                  <a:cubicBezTo>
                    <a:pt x="5077587" y="560832"/>
                    <a:pt x="5532247" y="1015492"/>
                    <a:pt x="6093079" y="1015492"/>
                  </a:cubicBezTo>
                  <a:lnTo>
                    <a:pt x="6093079" y="6769227"/>
                  </a:lnTo>
                  <a:cubicBezTo>
                    <a:pt x="5532247" y="6769227"/>
                    <a:pt x="5077587" y="7223887"/>
                    <a:pt x="5077587" y="7784719"/>
                  </a:cubicBezTo>
                  <a:lnTo>
                    <a:pt x="1015492" y="7784719"/>
                  </a:lnTo>
                  <a:cubicBezTo>
                    <a:pt x="1015492" y="7223887"/>
                    <a:pt x="560832" y="6769227"/>
                    <a:pt x="0" y="6769227"/>
                  </a:cubicBezTo>
                  <a:close/>
                </a:path>
              </a:pathLst>
            </a:custGeom>
            <a:solidFill>
              <a:srgbClr val="1DB3AE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6093124" cy="78324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« (Les parents)  sont invités à entretenir des </a:t>
              </a:r>
              <a:r>
                <a:rPr lang="en-US" sz="2400" b="true">
                  <a:solidFill>
                    <a:srgbClr val="FFFFFF"/>
                  </a:solidFill>
                  <a:latin typeface="Avenir Bold"/>
                  <a:ea typeface="Avenir Bold"/>
                  <a:cs typeface="Avenir Bold"/>
                  <a:sym typeface="Avenir Bold"/>
                </a:rPr>
                <a:t>relations cordiales et constructives </a:t>
              </a:r>
              <a:r>
                <a:rPr lang="en-US" sz="24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avec les enseignants et les responsables des écoles. »</a:t>
              </a:r>
            </a:p>
            <a:p>
              <a:pPr algn="ctr">
                <a:lnSpc>
                  <a:spcPts val="2879"/>
                </a:lnSpc>
              </a:pPr>
            </a:p>
            <a:p>
              <a:pPr algn="ctr">
                <a:lnSpc>
                  <a:spcPts val="1800"/>
                </a:lnSpc>
              </a:pPr>
              <a:r>
                <a:rPr lang="en-US" sz="1500" i="true">
                  <a:solidFill>
                    <a:srgbClr val="FFFFFF"/>
                  </a:solidFill>
                  <a:latin typeface="Avenir Italics"/>
                  <a:ea typeface="Avenir Italics"/>
                  <a:cs typeface="Avenir Italics"/>
                  <a:sym typeface="Avenir Italics"/>
                </a:rPr>
                <a:t>(article 48 du Statut</a:t>
              </a:r>
            </a:p>
            <a:p>
              <a:pPr algn="ctr">
                <a:lnSpc>
                  <a:spcPts val="1800"/>
                </a:lnSpc>
              </a:pPr>
              <a:r>
                <a:rPr lang="en-US" sz="1500" i="true">
                  <a:solidFill>
                    <a:srgbClr val="FFFFFF"/>
                  </a:solidFill>
                  <a:latin typeface="Avenir Italics"/>
                  <a:ea typeface="Avenir Italics"/>
                  <a:cs typeface="Avenir Italics"/>
                  <a:sym typeface="Avenir Italics"/>
                </a:rPr>
                <a:t>de l’Enseignement catholique) 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6566112" y="3091270"/>
            <a:ext cx="10693188" cy="5742579"/>
            <a:chOff x="0" y="0"/>
            <a:chExt cx="14257584" cy="765677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4257584" cy="7656772"/>
            </a:xfrm>
            <a:custGeom>
              <a:avLst/>
              <a:gdLst/>
              <a:ahLst/>
              <a:cxnLst/>
              <a:rect r="r" b="b" t="t" l="l"/>
              <a:pathLst>
                <a:path h="7656772" w="14257584">
                  <a:moveTo>
                    <a:pt x="0" y="0"/>
                  </a:moveTo>
                  <a:lnTo>
                    <a:pt x="14257584" y="0"/>
                  </a:lnTo>
                  <a:lnTo>
                    <a:pt x="14257584" y="7656772"/>
                  </a:lnTo>
                  <a:lnTo>
                    <a:pt x="0" y="76567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66675"/>
              <a:ext cx="14257584" cy="772344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960"/>
                </a:lnSpc>
              </a:pPr>
            </a:p>
            <a:p>
              <a:pPr algn="l" marL="597217" indent="-298609" lvl="1">
                <a:lnSpc>
                  <a:spcPts val="3960"/>
                </a:lnSpc>
                <a:buFont typeface="Arial"/>
                <a:buChar char="•"/>
              </a:pPr>
              <a:r>
                <a:rPr lang="en-US" sz="33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Mettre en place une véritable </a:t>
              </a:r>
              <a:r>
                <a:rPr lang="en-US" b="true" sz="330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collaboration</a:t>
              </a:r>
              <a:r>
                <a:rPr lang="en-US" sz="33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avec le chef d'établissement.</a:t>
              </a:r>
            </a:p>
            <a:p>
              <a:pPr algn="l" marL="597217" indent="-298609" lvl="1">
                <a:lnSpc>
                  <a:spcPts val="3960"/>
                </a:lnSpc>
                <a:buFont typeface="Arial"/>
                <a:buChar char="•"/>
              </a:pPr>
              <a:r>
                <a:rPr lang="en-US" sz="33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L'Apel est </a:t>
              </a:r>
              <a:r>
                <a:rPr lang="en-US" b="true" sz="330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acteur</a:t>
              </a:r>
              <a:r>
                <a:rPr lang="en-US" sz="33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à part entière de la vie de l'établissement. </a:t>
              </a:r>
            </a:p>
            <a:p>
              <a:pPr algn="l" marL="597217" indent="-298609" lvl="1">
                <a:lnSpc>
                  <a:spcPts val="3960"/>
                </a:lnSpc>
                <a:buFont typeface="Arial"/>
                <a:buChar char="•"/>
              </a:pPr>
              <a:r>
                <a:rPr lang="en-US" sz="33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La relation se fonde sur le </a:t>
              </a:r>
              <a:r>
                <a:rPr lang="en-US" b="true" sz="330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dialogue</a:t>
              </a:r>
              <a:r>
                <a:rPr lang="en-US" sz="33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et la </a:t>
              </a:r>
              <a:r>
                <a:rPr lang="en-US" b="true" sz="330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confiance</a:t>
              </a:r>
              <a:r>
                <a:rPr lang="en-US" sz="33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.</a:t>
              </a:r>
            </a:p>
            <a:p>
              <a:pPr algn="l" marL="597217" indent="-298609" lvl="1">
                <a:lnSpc>
                  <a:spcPts val="3960"/>
                </a:lnSpc>
                <a:buFont typeface="Arial"/>
                <a:buChar char="•"/>
              </a:pPr>
              <a:r>
                <a:rPr lang="en-US" b="true" sz="330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Rencontres régulières </a:t>
              </a:r>
              <a:r>
                <a:rPr lang="en-US" sz="33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entre le président d’Apel et le chef d’établissement, renforcées par des </a:t>
              </a:r>
              <a:r>
                <a:rPr lang="en-US" b="true" sz="330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temps d'échange en équipe, </a:t>
              </a:r>
              <a:r>
                <a:rPr lang="en-US" sz="33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et des moments de </a:t>
              </a:r>
              <a:r>
                <a:rPr lang="en-US" b="true" sz="330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convivialité.</a:t>
              </a:r>
              <a:r>
                <a:rPr lang="en-US" sz="33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</a:p>
            <a:p>
              <a:pPr algn="l" marL="597217" indent="-298609" lvl="1">
                <a:lnSpc>
                  <a:spcPts val="3960"/>
                </a:lnSpc>
              </a:pPr>
              <a:r>
                <a:rPr lang="en-US" sz="33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Pour autant les missions de chacun sont différentes, et le président d'Apel doit savoir </a:t>
              </a:r>
              <a:r>
                <a:rPr lang="en-US" b="true" sz="330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garder la place qui est la sienne </a:t>
              </a:r>
              <a:r>
                <a:rPr lang="en-US" sz="33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au sein de l'établissement scolaire.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 descr="Une image contenant logo  Description générée automatiquement"/>
          <p:cNvSpPr/>
          <p:nvPr/>
        </p:nvSpPr>
        <p:spPr>
          <a:xfrm flipH="false" flipV="false" rot="0">
            <a:off x="16708163" y="8993746"/>
            <a:ext cx="1322142" cy="1030977"/>
          </a:xfrm>
          <a:custGeom>
            <a:avLst/>
            <a:gdLst/>
            <a:ahLst/>
            <a:cxnLst/>
            <a:rect r="r" b="b" t="t" l="l"/>
            <a:pathLst>
              <a:path h="1030977" w="1322142">
                <a:moveTo>
                  <a:pt x="0" y="0"/>
                </a:moveTo>
                <a:lnTo>
                  <a:pt x="1322142" y="0"/>
                </a:lnTo>
                <a:lnTo>
                  <a:pt x="1322142" y="1030978"/>
                </a:lnTo>
                <a:lnTo>
                  <a:pt x="0" y="10309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907196" y="1579104"/>
            <a:ext cx="13069452" cy="7340471"/>
            <a:chOff x="0" y="0"/>
            <a:chExt cx="17425936" cy="978729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7425936" cy="9787294"/>
            </a:xfrm>
            <a:custGeom>
              <a:avLst/>
              <a:gdLst/>
              <a:ahLst/>
              <a:cxnLst/>
              <a:rect r="r" b="b" t="t" l="l"/>
              <a:pathLst>
                <a:path h="9787294" w="17425936">
                  <a:moveTo>
                    <a:pt x="0" y="0"/>
                  </a:moveTo>
                  <a:lnTo>
                    <a:pt x="17425936" y="0"/>
                  </a:lnTo>
                  <a:lnTo>
                    <a:pt x="17425936" y="9787294"/>
                  </a:lnTo>
                  <a:lnTo>
                    <a:pt x="0" y="97872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66675"/>
              <a:ext cx="17425936" cy="985396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320"/>
                </a:lnSpc>
              </a:pPr>
              <a:r>
                <a:rPr lang="en-US" sz="3600" b="true">
                  <a:solidFill>
                    <a:srgbClr val="CE007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Membres à part entière de la communauté éducative</a:t>
              </a:r>
              <a:r>
                <a:rPr lang="en-US" sz="36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, les parents sont des </a:t>
              </a:r>
              <a:r>
                <a:rPr lang="en-US" sz="3600" b="true">
                  <a:solidFill>
                    <a:srgbClr val="CE007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partenaires</a:t>
              </a:r>
              <a:r>
                <a:rPr lang="en-US" sz="36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de l'établissement, et participent à ce titre à son fonctionnement.</a:t>
              </a:r>
            </a:p>
            <a:p>
              <a:pPr algn="l">
                <a:lnSpc>
                  <a:spcPts val="4320"/>
                </a:lnSpc>
              </a:pPr>
            </a:p>
            <a:p>
              <a:pPr algn="l">
                <a:lnSpc>
                  <a:spcPts val="4320"/>
                </a:lnSpc>
              </a:pPr>
              <a:r>
                <a:rPr lang="en-US" sz="36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Reconnue comme </a:t>
              </a:r>
              <a:r>
                <a:rPr lang="en-US" sz="3600" b="true">
                  <a:solidFill>
                    <a:srgbClr val="CE007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seule association officielle</a:t>
              </a:r>
              <a:r>
                <a:rPr lang="en-US" sz="36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de parents d'élèves par l'Enseignement catholique, </a:t>
              </a:r>
              <a:r>
                <a:rPr lang="en-US" sz="3600" b="true">
                  <a:solidFill>
                    <a:srgbClr val="CE007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l'Apel </a:t>
              </a:r>
              <a:r>
                <a:rPr lang="en-US" sz="36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tient une place spécifique au sein de chaque établissement scolaire en raison de son histoire.</a:t>
              </a:r>
            </a:p>
            <a:p>
              <a:pPr algn="l">
                <a:lnSpc>
                  <a:spcPts val="4320"/>
                </a:lnSpc>
              </a:pPr>
            </a:p>
            <a:p>
              <a:pPr algn="l">
                <a:lnSpc>
                  <a:spcPts val="4320"/>
                </a:lnSpc>
              </a:pPr>
              <a:r>
                <a:rPr lang="en-US" sz="36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Le rôle </a:t>
              </a:r>
              <a:r>
                <a:rPr lang="en-US" sz="3600" b="true">
                  <a:solidFill>
                    <a:srgbClr val="CE007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incontournable</a:t>
              </a:r>
              <a:r>
                <a:rPr lang="en-US" sz="36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de notre association continuera d’être possible tant que les parents agiront de manière </a:t>
              </a:r>
              <a:r>
                <a:rPr lang="en-US" sz="3600" b="true">
                  <a:solidFill>
                    <a:srgbClr val="CE007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constructive</a:t>
              </a:r>
              <a:r>
                <a:rPr lang="en-US" sz="36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et </a:t>
              </a:r>
              <a:r>
                <a:rPr lang="en-US" sz="3600" b="true">
                  <a:solidFill>
                    <a:srgbClr val="CE007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loyale</a:t>
              </a:r>
              <a:r>
                <a:rPr lang="en-US" sz="36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envers le projet éducatif de l’école, et inscriront leur engagement dans des relations de </a:t>
              </a:r>
              <a:r>
                <a:rPr lang="en-US" sz="3600" b="true">
                  <a:solidFill>
                    <a:srgbClr val="CE007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saine coopération</a:t>
              </a:r>
              <a:r>
                <a:rPr lang="en-US" sz="36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avec le chef d’établissement.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5400000">
            <a:off x="13930194" y="3862642"/>
            <a:ext cx="6878079" cy="1210196"/>
            <a:chOff x="0" y="0"/>
            <a:chExt cx="9170772" cy="161359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170772" cy="1613595"/>
            </a:xfrm>
            <a:custGeom>
              <a:avLst/>
              <a:gdLst/>
              <a:ahLst/>
              <a:cxnLst/>
              <a:rect r="r" b="b" t="t" l="l"/>
              <a:pathLst>
                <a:path h="1613595" w="9170772">
                  <a:moveTo>
                    <a:pt x="0" y="0"/>
                  </a:moveTo>
                  <a:lnTo>
                    <a:pt x="9170772" y="0"/>
                  </a:lnTo>
                  <a:lnTo>
                    <a:pt x="9170772" y="1613595"/>
                  </a:lnTo>
                  <a:lnTo>
                    <a:pt x="0" y="161359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23825"/>
              <a:ext cx="9170772" cy="173742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7200"/>
                </a:lnSpc>
              </a:pPr>
              <a:r>
                <a:rPr lang="en-US" b="true" sz="6000">
                  <a:solidFill>
                    <a:srgbClr val="C40B74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POUR CONCLURE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 descr="Une image contenant logo  Description générée automatiquement"/>
          <p:cNvSpPr/>
          <p:nvPr/>
        </p:nvSpPr>
        <p:spPr>
          <a:xfrm flipH="false" flipV="false" rot="0">
            <a:off x="16396436" y="552171"/>
            <a:ext cx="1322142" cy="1030977"/>
          </a:xfrm>
          <a:custGeom>
            <a:avLst/>
            <a:gdLst/>
            <a:ahLst/>
            <a:cxnLst/>
            <a:rect r="r" b="b" t="t" l="l"/>
            <a:pathLst>
              <a:path h="1030977" w="1322142">
                <a:moveTo>
                  <a:pt x="0" y="0"/>
                </a:moveTo>
                <a:lnTo>
                  <a:pt x="1322142" y="0"/>
                </a:lnTo>
                <a:lnTo>
                  <a:pt x="1322142" y="1030977"/>
                </a:lnTo>
                <a:lnTo>
                  <a:pt x="0" y="10309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475148" y="8501018"/>
            <a:ext cx="13933548" cy="1061829"/>
            <a:chOff x="0" y="0"/>
            <a:chExt cx="18578064" cy="141577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578064" cy="1415772"/>
            </a:xfrm>
            <a:custGeom>
              <a:avLst/>
              <a:gdLst/>
              <a:ahLst/>
              <a:cxnLst/>
              <a:rect r="r" b="b" t="t" l="l"/>
              <a:pathLst>
                <a:path h="1415772" w="18578064">
                  <a:moveTo>
                    <a:pt x="0" y="0"/>
                  </a:moveTo>
                  <a:lnTo>
                    <a:pt x="18578064" y="0"/>
                  </a:lnTo>
                  <a:lnTo>
                    <a:pt x="18578064" y="1415772"/>
                  </a:lnTo>
                  <a:lnTo>
                    <a:pt x="0" y="14157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23825"/>
              <a:ext cx="18578064" cy="153959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7200"/>
                </a:lnSpc>
              </a:pPr>
              <a:r>
                <a:rPr lang="en-US" b="true" sz="6000">
                  <a:solidFill>
                    <a:srgbClr val="C40B74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toute l’Apel en ligne à votre service !</a:t>
              </a:r>
            </a:p>
          </p:txBody>
        </p:sp>
      </p:grpSp>
      <p:sp>
        <p:nvSpPr>
          <p:cNvPr name="Freeform 7" id="7" descr="Une image contenant texte, capture d’écran, Marque, Police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Une image contenant graphique  Description générée automatiquement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 descr="Une image contenant logo  Description générée automatiquement"/>
          <p:cNvSpPr/>
          <p:nvPr/>
        </p:nvSpPr>
        <p:spPr>
          <a:xfrm flipH="false" flipV="false" rot="0">
            <a:off x="1583156" y="8781771"/>
            <a:ext cx="1322142" cy="1030977"/>
          </a:xfrm>
          <a:custGeom>
            <a:avLst/>
            <a:gdLst/>
            <a:ahLst/>
            <a:cxnLst/>
            <a:rect r="r" b="b" t="t" l="l"/>
            <a:pathLst>
              <a:path h="1030977" w="1322142">
                <a:moveTo>
                  <a:pt x="0" y="0"/>
                </a:moveTo>
                <a:lnTo>
                  <a:pt x="1322142" y="0"/>
                </a:lnTo>
                <a:lnTo>
                  <a:pt x="1322142" y="1030977"/>
                </a:lnTo>
                <a:lnTo>
                  <a:pt x="0" y="10309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632587" y="2578598"/>
            <a:ext cx="5184576" cy="7217194"/>
          </a:xfrm>
          <a:custGeom>
            <a:avLst/>
            <a:gdLst/>
            <a:ahLst/>
            <a:cxnLst/>
            <a:rect r="r" b="b" t="t" l="l"/>
            <a:pathLst>
              <a:path h="7217194" w="5184576">
                <a:moveTo>
                  <a:pt x="0" y="0"/>
                </a:moveTo>
                <a:lnTo>
                  <a:pt x="5184576" y="0"/>
                </a:lnTo>
                <a:lnTo>
                  <a:pt x="5184576" y="7217194"/>
                </a:lnTo>
                <a:lnTo>
                  <a:pt x="0" y="72171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39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475148" y="2578598"/>
            <a:ext cx="7128792" cy="3831818"/>
            <a:chOff x="0" y="0"/>
            <a:chExt cx="9505056" cy="510909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505056" cy="5109090"/>
            </a:xfrm>
            <a:custGeom>
              <a:avLst/>
              <a:gdLst/>
              <a:ahLst/>
              <a:cxnLst/>
              <a:rect r="r" b="b" t="t" l="l"/>
              <a:pathLst>
                <a:path h="5109090" w="9505056">
                  <a:moveTo>
                    <a:pt x="0" y="0"/>
                  </a:moveTo>
                  <a:lnTo>
                    <a:pt x="9505056" y="0"/>
                  </a:lnTo>
                  <a:lnTo>
                    <a:pt x="9505056" y="5109090"/>
                  </a:lnTo>
                  <a:lnTo>
                    <a:pt x="0" y="51090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85725"/>
              <a:ext cx="9505056" cy="519481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r">
                <a:lnSpc>
                  <a:spcPts val="5759"/>
                </a:lnSpc>
              </a:pPr>
              <a:r>
                <a:rPr lang="en-US" b="true" sz="4800">
                  <a:solidFill>
                    <a:srgbClr val="C40B74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Un moment ensemble pour redécouvrir l’histoire, le projet, et les bases du fonctionnement de notre association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684060" y="518594"/>
            <a:ext cx="7081630" cy="1512168"/>
            <a:chOff x="0" y="0"/>
            <a:chExt cx="9442174" cy="201622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442174" cy="2016224"/>
            </a:xfrm>
            <a:custGeom>
              <a:avLst/>
              <a:gdLst/>
              <a:ahLst/>
              <a:cxnLst/>
              <a:rect r="r" b="b" t="t" l="l"/>
              <a:pathLst>
                <a:path h="2016224" w="9442174">
                  <a:moveTo>
                    <a:pt x="0" y="0"/>
                  </a:moveTo>
                  <a:lnTo>
                    <a:pt x="9442174" y="0"/>
                  </a:lnTo>
                  <a:lnTo>
                    <a:pt x="9442174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9442174" cy="214004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r">
                <a:lnSpc>
                  <a:spcPts val="6239"/>
                </a:lnSpc>
              </a:pPr>
              <a:r>
                <a:rPr lang="en-US" sz="5199" b="true">
                  <a:solidFill>
                    <a:srgbClr val="20A69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Programme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 descr="Une image contenant logo  Description générée automatiquement"/>
          <p:cNvSpPr/>
          <p:nvPr/>
        </p:nvSpPr>
        <p:spPr>
          <a:xfrm flipH="false" flipV="false" rot="0">
            <a:off x="16708163" y="8993746"/>
            <a:ext cx="1322142" cy="1030977"/>
          </a:xfrm>
          <a:custGeom>
            <a:avLst/>
            <a:gdLst/>
            <a:ahLst/>
            <a:cxnLst/>
            <a:rect r="r" b="b" t="t" l="l"/>
            <a:pathLst>
              <a:path h="1030977" w="1322142">
                <a:moveTo>
                  <a:pt x="0" y="0"/>
                </a:moveTo>
                <a:lnTo>
                  <a:pt x="1322142" y="0"/>
                </a:lnTo>
                <a:lnTo>
                  <a:pt x="1322142" y="1030978"/>
                </a:lnTo>
                <a:lnTo>
                  <a:pt x="0" y="10309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>
            <a:hlinkClick r:id="rId5" tooltip="https://youtu.be/eVkLxLMfIiA"/>
          </p:cNvPr>
          <p:cNvSpPr/>
          <p:nvPr/>
        </p:nvSpPr>
        <p:spPr>
          <a:xfrm flipH="false" flipV="false" rot="0">
            <a:off x="2339244" y="1485390"/>
            <a:ext cx="12874835" cy="7316221"/>
          </a:xfrm>
          <a:custGeom>
            <a:avLst/>
            <a:gdLst/>
            <a:ahLst/>
            <a:cxnLst/>
            <a:rect r="r" b="b" t="t" l="l"/>
            <a:pathLst>
              <a:path h="7316221" w="12874835">
                <a:moveTo>
                  <a:pt x="0" y="0"/>
                </a:moveTo>
                <a:lnTo>
                  <a:pt x="12874835" y="0"/>
                </a:lnTo>
                <a:lnTo>
                  <a:pt x="12874835" y="7316222"/>
                </a:lnTo>
                <a:lnTo>
                  <a:pt x="0" y="73162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5400000">
            <a:off x="13580505" y="3808773"/>
            <a:ext cx="7577457" cy="1232306"/>
            <a:chOff x="0" y="0"/>
            <a:chExt cx="10103276" cy="164307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103276" cy="1643075"/>
            </a:xfrm>
            <a:custGeom>
              <a:avLst/>
              <a:gdLst/>
              <a:ahLst/>
              <a:cxnLst/>
              <a:rect r="r" b="b" t="t" l="l"/>
              <a:pathLst>
                <a:path h="1643075" w="10103276">
                  <a:moveTo>
                    <a:pt x="0" y="0"/>
                  </a:moveTo>
                  <a:lnTo>
                    <a:pt x="10103276" y="0"/>
                  </a:lnTo>
                  <a:lnTo>
                    <a:pt x="10103276" y="1643075"/>
                  </a:lnTo>
                  <a:lnTo>
                    <a:pt x="0" y="16430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04775"/>
              <a:ext cx="10103276" cy="174785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6912"/>
                </a:lnSpc>
              </a:pPr>
              <a:r>
                <a:rPr lang="en-US" b="true" sz="4800">
                  <a:solidFill>
                    <a:srgbClr val="FD0695"/>
                  </a:solidFill>
                  <a:latin typeface="Martel Sans Bold"/>
                  <a:ea typeface="Martel Sans Bold"/>
                  <a:cs typeface="Martel Sans Bold"/>
                  <a:sym typeface="Martel Sans Bold"/>
                </a:rPr>
                <a:t>l’histoire en mouvement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578046" y="2423691"/>
            <a:ext cx="12848420" cy="2631489"/>
            <a:chOff x="0" y="0"/>
            <a:chExt cx="17131226" cy="350865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131226" cy="3508652"/>
            </a:xfrm>
            <a:custGeom>
              <a:avLst/>
              <a:gdLst/>
              <a:ahLst/>
              <a:cxnLst/>
              <a:rect r="r" b="b" t="t" l="l"/>
              <a:pathLst>
                <a:path h="3508652" w="17131226">
                  <a:moveTo>
                    <a:pt x="0" y="0"/>
                  </a:moveTo>
                  <a:lnTo>
                    <a:pt x="17131226" y="0"/>
                  </a:lnTo>
                  <a:lnTo>
                    <a:pt x="17131226" y="3508652"/>
                  </a:lnTo>
                  <a:lnTo>
                    <a:pt x="0" y="35086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7131226" cy="356580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>
                <a:lnSpc>
                  <a:spcPts val="3240"/>
                </a:lnSpc>
              </a:pPr>
              <a:r>
                <a:rPr lang="en-US" sz="2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L’Apel est </a:t>
              </a:r>
              <a:r>
                <a:rPr lang="en-US" sz="2700" b="true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l’unique association de parents d’élèves reconnue </a:t>
              </a:r>
              <a:r>
                <a:rPr lang="en-US" sz="2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dans le </a:t>
              </a:r>
              <a:r>
                <a:rPr lang="en-US" b="true" sz="2700" u="sng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  <a:hlinkClick r:id="rId2" tooltip="https://enseignement-catholique.fr/wp-content/uploads/2019/05/statutEC2013_MAJ-2019_Web.pdf"/>
                </a:rPr>
                <a:t>Statut de l’Enseignement catholique</a:t>
              </a:r>
              <a:r>
                <a:rPr lang="en-US" b="true" sz="270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  <a:hlinkClick r:id="rId3" tooltip="https://enseignement-catholique.fr/wp-content/uploads/2019/05/statutEC2013_MAJ-2019_Web.pdf"/>
                </a:rPr>
                <a:t> </a:t>
              </a:r>
              <a:r>
                <a:rPr lang="en-US" sz="2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et donc dans les </a:t>
              </a:r>
              <a:r>
                <a:rPr lang="en-US" sz="2700" u="sng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hlinkClick r:id="rId4" tooltip="https://www.apel.fr/espace-prive/capsule-comprendre-le-fonctionnement-d-un-etablissement-de-l-enseignement-catholique"/>
                </a:rPr>
                <a:t>établissements de l’Enseignement catholique</a:t>
              </a:r>
              <a:r>
                <a:rPr lang="en-US" sz="2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 </a:t>
              </a:r>
            </a:p>
            <a:p>
              <a:pPr algn="l">
                <a:lnSpc>
                  <a:spcPts val="3240"/>
                </a:lnSpc>
              </a:pPr>
            </a:p>
            <a:p>
              <a:pPr algn="l">
                <a:lnSpc>
                  <a:spcPts val="3240"/>
                </a:lnSpc>
              </a:pPr>
              <a:r>
                <a:rPr lang="en-US" sz="2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=&gt; Elle </a:t>
              </a:r>
              <a:r>
                <a:rPr lang="en-US" sz="2700" b="true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représente TOUS les parents </a:t>
              </a:r>
            </a:p>
            <a:p>
              <a:pPr algn="l">
                <a:lnSpc>
                  <a:spcPts val="3240"/>
                </a:lnSpc>
              </a:pPr>
              <a:r>
                <a:rPr lang="en-US" sz="2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=&gt; Elle est </a:t>
              </a:r>
              <a:r>
                <a:rPr lang="en-US" sz="2700" b="true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apolitique et non confessionnelle</a:t>
              </a:r>
            </a:p>
          </p:txBody>
        </p:sp>
      </p:grpSp>
      <p:sp>
        <p:nvSpPr>
          <p:cNvPr name="Freeform 5" id="5" descr="Une image contenant logo  Description générée automatiquement"/>
          <p:cNvSpPr/>
          <p:nvPr/>
        </p:nvSpPr>
        <p:spPr>
          <a:xfrm flipH="false" flipV="false" rot="0">
            <a:off x="16820895" y="9097773"/>
            <a:ext cx="1211142" cy="957192"/>
          </a:xfrm>
          <a:custGeom>
            <a:avLst/>
            <a:gdLst/>
            <a:ahLst/>
            <a:cxnLst/>
            <a:rect r="r" b="b" t="t" l="l"/>
            <a:pathLst>
              <a:path h="957192" w="1211142">
                <a:moveTo>
                  <a:pt x="0" y="0"/>
                </a:moveTo>
                <a:lnTo>
                  <a:pt x="1211142" y="0"/>
                </a:lnTo>
                <a:lnTo>
                  <a:pt x="1211142" y="957192"/>
                </a:lnTo>
                <a:lnTo>
                  <a:pt x="0" y="9571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1948950" y="496208"/>
            <a:ext cx="20236950" cy="1197710"/>
            <a:chOff x="0" y="0"/>
            <a:chExt cx="26982600" cy="1596946"/>
          </a:xfrm>
        </p:grpSpPr>
        <p:sp>
          <p:nvSpPr>
            <p:cNvPr name="Freeform 7" id="7" descr="Le contexte "/>
            <p:cNvSpPr/>
            <p:nvPr/>
          </p:nvSpPr>
          <p:spPr>
            <a:xfrm flipH="false" flipV="false" rot="0">
              <a:off x="0" y="0"/>
              <a:ext cx="26982548" cy="1596898"/>
            </a:xfrm>
            <a:custGeom>
              <a:avLst/>
              <a:gdLst/>
              <a:ahLst/>
              <a:cxnLst/>
              <a:rect r="r" b="b" t="t" l="l"/>
              <a:pathLst>
                <a:path h="1596898" w="26982548">
                  <a:moveTo>
                    <a:pt x="0" y="0"/>
                  </a:moveTo>
                  <a:lnTo>
                    <a:pt x="26982548" y="0"/>
                  </a:lnTo>
                  <a:lnTo>
                    <a:pt x="26982548" y="1596898"/>
                  </a:lnTo>
                  <a:lnTo>
                    <a:pt x="0" y="1596898"/>
                  </a:lnTo>
                  <a:close/>
                </a:path>
              </a:pathLst>
            </a:custGeom>
            <a:solidFill>
              <a:srgbClr val="1DB3AE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26982600" cy="16636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r">
                <a:lnSpc>
                  <a:spcPts val="3960"/>
                </a:lnSpc>
              </a:pPr>
              <a:r>
                <a:rPr lang="en-US" sz="3300" b="true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L’APEL, l’association de parents d’élèves de l’Enseignement libre	        </a:t>
              </a:r>
            </a:p>
          </p:txBody>
        </p:sp>
      </p:grpSp>
      <p:sp>
        <p:nvSpPr>
          <p:cNvPr name="Freeform 9" id="9">
            <a:hlinkClick r:id="rId7" tooltip="https://enseignement-catholique.fr/wp-content/uploads/2019/05/statutEC2013_MAJ-2019_Web.pdf"/>
          </p:cNvPr>
          <p:cNvSpPr/>
          <p:nvPr/>
        </p:nvSpPr>
        <p:spPr>
          <a:xfrm flipH="false" flipV="false" rot="0">
            <a:off x="317499" y="0"/>
            <a:ext cx="3175000" cy="4830112"/>
          </a:xfrm>
          <a:custGeom>
            <a:avLst/>
            <a:gdLst/>
            <a:ahLst/>
            <a:cxnLst/>
            <a:rect r="r" b="b" t="t" l="l"/>
            <a:pathLst>
              <a:path h="4830112" w="3175000">
                <a:moveTo>
                  <a:pt x="0" y="0"/>
                </a:moveTo>
                <a:lnTo>
                  <a:pt x="3175001" y="0"/>
                </a:lnTo>
                <a:lnTo>
                  <a:pt x="3175001" y="4830112"/>
                </a:lnTo>
                <a:lnTo>
                  <a:pt x="0" y="48301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1452" t="0" r="-146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966158" y="5864836"/>
            <a:ext cx="4600035" cy="2921022"/>
            <a:chOff x="0" y="0"/>
            <a:chExt cx="6133380" cy="389469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133465" cy="3894709"/>
            </a:xfrm>
            <a:custGeom>
              <a:avLst/>
              <a:gdLst/>
              <a:ahLst/>
              <a:cxnLst/>
              <a:rect r="r" b="b" t="t" l="l"/>
              <a:pathLst>
                <a:path h="3894709" w="6133465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5743956" y="0"/>
                  </a:lnTo>
                  <a:cubicBezTo>
                    <a:pt x="5959094" y="0"/>
                    <a:pt x="6133465" y="174371"/>
                    <a:pt x="6133465" y="389509"/>
                  </a:cubicBezTo>
                  <a:lnTo>
                    <a:pt x="6133465" y="3505200"/>
                  </a:lnTo>
                  <a:cubicBezTo>
                    <a:pt x="6133465" y="3720338"/>
                    <a:pt x="5959094" y="3894709"/>
                    <a:pt x="5743956" y="3894709"/>
                  </a:cubicBezTo>
                  <a:lnTo>
                    <a:pt x="389509" y="3894709"/>
                  </a:lnTo>
                  <a:cubicBezTo>
                    <a:pt x="174371" y="3894709"/>
                    <a:pt x="0" y="3720338"/>
                    <a:pt x="0" y="3505200"/>
                  </a:cubicBezTo>
                  <a:close/>
                </a:path>
              </a:pathLst>
            </a:custGeom>
            <a:solidFill>
              <a:srgbClr val="CE007F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458222" y="6331345"/>
            <a:ext cx="4638135" cy="2959122"/>
            <a:chOff x="0" y="0"/>
            <a:chExt cx="6184180" cy="394549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25400" y="25400"/>
              <a:ext cx="6133338" cy="3894709"/>
            </a:xfrm>
            <a:custGeom>
              <a:avLst/>
              <a:gdLst/>
              <a:ahLst/>
              <a:cxnLst/>
              <a:rect r="r" b="b" t="t" l="l"/>
              <a:pathLst>
                <a:path h="3894709" w="6133338">
                  <a:moveTo>
                    <a:pt x="0" y="389509"/>
                  </a:moveTo>
                  <a:cubicBezTo>
                    <a:pt x="0" y="174371"/>
                    <a:pt x="175133" y="0"/>
                    <a:pt x="391287" y="0"/>
                  </a:cubicBezTo>
                  <a:lnTo>
                    <a:pt x="5742051" y="0"/>
                  </a:lnTo>
                  <a:cubicBezTo>
                    <a:pt x="5958205" y="0"/>
                    <a:pt x="6133338" y="174371"/>
                    <a:pt x="6133338" y="389509"/>
                  </a:cubicBezTo>
                  <a:lnTo>
                    <a:pt x="6133338" y="3505200"/>
                  </a:lnTo>
                  <a:cubicBezTo>
                    <a:pt x="6133338" y="3720338"/>
                    <a:pt x="5958205" y="3894709"/>
                    <a:pt x="5742051" y="3894709"/>
                  </a:cubicBezTo>
                  <a:lnTo>
                    <a:pt x="391287" y="3894709"/>
                  </a:lnTo>
                  <a:cubicBezTo>
                    <a:pt x="175133" y="3894709"/>
                    <a:pt x="0" y="3720338"/>
                    <a:pt x="0" y="3505200"/>
                  </a:cubicBezTo>
                  <a:close/>
                </a:path>
              </a:pathLst>
            </a:custGeom>
            <a:solidFill>
              <a:srgbClr val="FFFFFF">
                <a:alpha val="80784"/>
              </a:srgbClr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184138" cy="3945509"/>
            </a:xfrm>
            <a:custGeom>
              <a:avLst/>
              <a:gdLst/>
              <a:ahLst/>
              <a:cxnLst/>
              <a:rect r="r" b="b" t="t" l="l"/>
              <a:pathLst>
                <a:path h="3945509" w="6184138">
                  <a:moveTo>
                    <a:pt x="0" y="414909"/>
                  </a:moveTo>
                  <a:cubicBezTo>
                    <a:pt x="0" y="185674"/>
                    <a:pt x="186690" y="0"/>
                    <a:pt x="416687" y="0"/>
                  </a:cubicBezTo>
                  <a:lnTo>
                    <a:pt x="5767451" y="0"/>
                  </a:lnTo>
                  <a:lnTo>
                    <a:pt x="5767451" y="25400"/>
                  </a:lnTo>
                  <a:lnTo>
                    <a:pt x="5767451" y="0"/>
                  </a:lnTo>
                  <a:cubicBezTo>
                    <a:pt x="5997448" y="0"/>
                    <a:pt x="6184138" y="185674"/>
                    <a:pt x="6184138" y="414909"/>
                  </a:cubicBezTo>
                  <a:lnTo>
                    <a:pt x="6158738" y="414909"/>
                  </a:lnTo>
                  <a:lnTo>
                    <a:pt x="6184138" y="414909"/>
                  </a:lnTo>
                  <a:lnTo>
                    <a:pt x="6184138" y="3530600"/>
                  </a:lnTo>
                  <a:lnTo>
                    <a:pt x="6158738" y="3530600"/>
                  </a:lnTo>
                  <a:lnTo>
                    <a:pt x="6184138" y="3530600"/>
                  </a:lnTo>
                  <a:cubicBezTo>
                    <a:pt x="6184138" y="3759835"/>
                    <a:pt x="5997448" y="3945509"/>
                    <a:pt x="5767451" y="3945509"/>
                  </a:cubicBezTo>
                  <a:lnTo>
                    <a:pt x="5767451" y="3920109"/>
                  </a:lnTo>
                  <a:lnTo>
                    <a:pt x="5767451" y="3945509"/>
                  </a:lnTo>
                  <a:lnTo>
                    <a:pt x="416687" y="3945509"/>
                  </a:lnTo>
                  <a:lnTo>
                    <a:pt x="416687" y="3920109"/>
                  </a:lnTo>
                  <a:lnTo>
                    <a:pt x="416687" y="3945509"/>
                  </a:lnTo>
                  <a:cubicBezTo>
                    <a:pt x="186690" y="3945509"/>
                    <a:pt x="0" y="3759835"/>
                    <a:pt x="0" y="3530600"/>
                  </a:cubicBezTo>
                  <a:lnTo>
                    <a:pt x="0" y="414909"/>
                  </a:lnTo>
                  <a:lnTo>
                    <a:pt x="25400" y="414909"/>
                  </a:lnTo>
                  <a:lnTo>
                    <a:pt x="0" y="414909"/>
                  </a:lnTo>
                  <a:moveTo>
                    <a:pt x="50800" y="414909"/>
                  </a:moveTo>
                  <a:lnTo>
                    <a:pt x="50800" y="3530600"/>
                  </a:lnTo>
                  <a:lnTo>
                    <a:pt x="25400" y="3530600"/>
                  </a:lnTo>
                  <a:lnTo>
                    <a:pt x="50800" y="3530600"/>
                  </a:lnTo>
                  <a:cubicBezTo>
                    <a:pt x="50800" y="3731514"/>
                    <a:pt x="214503" y="3894709"/>
                    <a:pt x="416687" y="3894709"/>
                  </a:cubicBezTo>
                  <a:lnTo>
                    <a:pt x="5767451" y="3894709"/>
                  </a:lnTo>
                  <a:cubicBezTo>
                    <a:pt x="5969635" y="3894709"/>
                    <a:pt x="6133338" y="3731641"/>
                    <a:pt x="6133338" y="3530600"/>
                  </a:cubicBezTo>
                  <a:lnTo>
                    <a:pt x="6133338" y="414909"/>
                  </a:lnTo>
                  <a:cubicBezTo>
                    <a:pt x="6133338" y="213868"/>
                    <a:pt x="5969635" y="50800"/>
                    <a:pt x="5767451" y="50800"/>
                  </a:cubicBezTo>
                  <a:lnTo>
                    <a:pt x="416687" y="50800"/>
                  </a:lnTo>
                  <a:lnTo>
                    <a:pt x="416687" y="25400"/>
                  </a:lnTo>
                  <a:lnTo>
                    <a:pt x="416687" y="50800"/>
                  </a:lnTo>
                  <a:cubicBezTo>
                    <a:pt x="214503" y="50800"/>
                    <a:pt x="50800" y="213868"/>
                    <a:pt x="50800" y="414909"/>
                  </a:cubicBezTo>
                  <a:close/>
                </a:path>
              </a:pathLst>
            </a:custGeom>
            <a:solidFill>
              <a:srgbClr val="CE007F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543776" y="6416899"/>
            <a:ext cx="4467027" cy="2788014"/>
            <a:chOff x="0" y="0"/>
            <a:chExt cx="5956036" cy="371735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956036" cy="3717352"/>
            </a:xfrm>
            <a:custGeom>
              <a:avLst/>
              <a:gdLst/>
              <a:ahLst/>
              <a:cxnLst/>
              <a:rect r="r" b="b" t="t" l="l"/>
              <a:pathLst>
                <a:path h="3717352" w="5956036">
                  <a:moveTo>
                    <a:pt x="0" y="0"/>
                  </a:moveTo>
                  <a:lnTo>
                    <a:pt x="5956036" y="0"/>
                  </a:lnTo>
                  <a:lnTo>
                    <a:pt x="5956036" y="3717352"/>
                  </a:lnTo>
                  <a:lnTo>
                    <a:pt x="0" y="37173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5956036" cy="373640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944"/>
                </a:lnSpc>
              </a:pPr>
              <a:r>
                <a:rPr lang="en-US" sz="1800" b="true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Article 48</a:t>
              </a:r>
              <a:r>
                <a:rPr lang="en-US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- </a:t>
              </a:r>
              <a:r>
                <a:rPr lang="en-US" sz="1800" i="true">
                  <a:solidFill>
                    <a:srgbClr val="000000"/>
                  </a:solidFill>
                  <a:latin typeface="Arial Italics"/>
                  <a:ea typeface="Arial Italics"/>
                  <a:cs typeface="Arial Italics"/>
                  <a:sym typeface="Arial Italics"/>
                </a:rPr>
                <a:t>Au titre de leur responsabilité éducative primordiale, les parents participent à la mission de l’école catholique et s’inscrivent dans son projet éducatif. Ils sont invités à « </a:t>
              </a:r>
              <a:r>
                <a:rPr lang="en-US" b="true" sz="1800" i="true">
                  <a:solidFill>
                    <a:srgbClr val="000000"/>
                  </a:solidFill>
                  <a:latin typeface="Arial Bold Italics"/>
                  <a:ea typeface="Arial Bold Italics"/>
                  <a:cs typeface="Arial Bold Italics"/>
                  <a:sym typeface="Arial Bold Italics"/>
                </a:rPr>
                <a:t>entretenir des relations cordiales et constructives avec les enseignants et les responsables des écoles</a:t>
              </a:r>
              <a:r>
                <a:rPr lang="en-US" sz="1800" i="true">
                  <a:solidFill>
                    <a:srgbClr val="000000"/>
                  </a:solidFill>
                  <a:latin typeface="Arial Italics"/>
                  <a:ea typeface="Arial Italics"/>
                  <a:cs typeface="Arial Italics"/>
                  <a:sym typeface="Arial Italics"/>
                </a:rPr>
                <a:t> » et </a:t>
              </a:r>
              <a:r>
                <a:rPr lang="en-US" b="true" sz="1800" i="true">
                  <a:solidFill>
                    <a:srgbClr val="000000"/>
                  </a:solidFill>
                  <a:latin typeface="Arial Bold Italics"/>
                  <a:ea typeface="Arial Bold Italics"/>
                  <a:cs typeface="Arial Bold Italics"/>
                  <a:sym typeface="Arial Bold Italics"/>
                </a:rPr>
                <a:t>s’engagent dans la vie de l’établissement</a:t>
              </a:r>
              <a:r>
                <a:rPr lang="en-US" sz="1800" i="true">
                  <a:solidFill>
                    <a:srgbClr val="000000"/>
                  </a:solidFill>
                  <a:latin typeface="Arial Italics"/>
                  <a:ea typeface="Arial Italics"/>
                  <a:cs typeface="Arial Italics"/>
                  <a:sym typeface="Arial Italics"/>
                </a:rPr>
                <a:t>.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6588423" y="5864836"/>
            <a:ext cx="4600035" cy="2921022"/>
            <a:chOff x="0" y="0"/>
            <a:chExt cx="6133380" cy="389469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133465" cy="3894709"/>
            </a:xfrm>
            <a:custGeom>
              <a:avLst/>
              <a:gdLst/>
              <a:ahLst/>
              <a:cxnLst/>
              <a:rect r="r" b="b" t="t" l="l"/>
              <a:pathLst>
                <a:path h="3894709" w="6133465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5743956" y="0"/>
                  </a:lnTo>
                  <a:cubicBezTo>
                    <a:pt x="5959094" y="0"/>
                    <a:pt x="6133465" y="174371"/>
                    <a:pt x="6133465" y="389509"/>
                  </a:cubicBezTo>
                  <a:lnTo>
                    <a:pt x="6133465" y="3505200"/>
                  </a:lnTo>
                  <a:cubicBezTo>
                    <a:pt x="6133465" y="3720338"/>
                    <a:pt x="5959094" y="3894709"/>
                    <a:pt x="5743956" y="3894709"/>
                  </a:cubicBezTo>
                  <a:lnTo>
                    <a:pt x="389509" y="3894709"/>
                  </a:lnTo>
                  <a:cubicBezTo>
                    <a:pt x="174371" y="3894709"/>
                    <a:pt x="0" y="3720338"/>
                    <a:pt x="0" y="3505200"/>
                  </a:cubicBezTo>
                  <a:close/>
                </a:path>
              </a:pathLst>
            </a:custGeom>
            <a:solidFill>
              <a:srgbClr val="CE007F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7080488" y="6331345"/>
            <a:ext cx="4638135" cy="2959122"/>
            <a:chOff x="0" y="0"/>
            <a:chExt cx="6184180" cy="394549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25400" y="25400"/>
              <a:ext cx="6133338" cy="3894709"/>
            </a:xfrm>
            <a:custGeom>
              <a:avLst/>
              <a:gdLst/>
              <a:ahLst/>
              <a:cxnLst/>
              <a:rect r="r" b="b" t="t" l="l"/>
              <a:pathLst>
                <a:path h="3894709" w="6133338">
                  <a:moveTo>
                    <a:pt x="0" y="389509"/>
                  </a:moveTo>
                  <a:cubicBezTo>
                    <a:pt x="0" y="174371"/>
                    <a:pt x="175133" y="0"/>
                    <a:pt x="391287" y="0"/>
                  </a:cubicBezTo>
                  <a:lnTo>
                    <a:pt x="5742051" y="0"/>
                  </a:lnTo>
                  <a:cubicBezTo>
                    <a:pt x="5958205" y="0"/>
                    <a:pt x="6133338" y="174371"/>
                    <a:pt x="6133338" y="389509"/>
                  </a:cubicBezTo>
                  <a:lnTo>
                    <a:pt x="6133338" y="3505200"/>
                  </a:lnTo>
                  <a:cubicBezTo>
                    <a:pt x="6133338" y="3720338"/>
                    <a:pt x="5958205" y="3894709"/>
                    <a:pt x="5742051" y="3894709"/>
                  </a:cubicBezTo>
                  <a:lnTo>
                    <a:pt x="391287" y="3894709"/>
                  </a:lnTo>
                  <a:cubicBezTo>
                    <a:pt x="175133" y="3894709"/>
                    <a:pt x="0" y="3720338"/>
                    <a:pt x="0" y="3505200"/>
                  </a:cubicBezTo>
                  <a:close/>
                </a:path>
              </a:pathLst>
            </a:custGeom>
            <a:solidFill>
              <a:srgbClr val="FFFFFF">
                <a:alpha val="80784"/>
              </a:srgbClr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184138" cy="3945509"/>
            </a:xfrm>
            <a:custGeom>
              <a:avLst/>
              <a:gdLst/>
              <a:ahLst/>
              <a:cxnLst/>
              <a:rect r="r" b="b" t="t" l="l"/>
              <a:pathLst>
                <a:path h="3945509" w="6184138">
                  <a:moveTo>
                    <a:pt x="0" y="414909"/>
                  </a:moveTo>
                  <a:cubicBezTo>
                    <a:pt x="0" y="185674"/>
                    <a:pt x="186690" y="0"/>
                    <a:pt x="416687" y="0"/>
                  </a:cubicBezTo>
                  <a:lnTo>
                    <a:pt x="5767451" y="0"/>
                  </a:lnTo>
                  <a:lnTo>
                    <a:pt x="5767451" y="25400"/>
                  </a:lnTo>
                  <a:lnTo>
                    <a:pt x="5767451" y="0"/>
                  </a:lnTo>
                  <a:cubicBezTo>
                    <a:pt x="5997448" y="0"/>
                    <a:pt x="6184138" y="185674"/>
                    <a:pt x="6184138" y="414909"/>
                  </a:cubicBezTo>
                  <a:lnTo>
                    <a:pt x="6158738" y="414909"/>
                  </a:lnTo>
                  <a:lnTo>
                    <a:pt x="6184138" y="414909"/>
                  </a:lnTo>
                  <a:lnTo>
                    <a:pt x="6184138" y="3530600"/>
                  </a:lnTo>
                  <a:lnTo>
                    <a:pt x="6158738" y="3530600"/>
                  </a:lnTo>
                  <a:lnTo>
                    <a:pt x="6184138" y="3530600"/>
                  </a:lnTo>
                  <a:cubicBezTo>
                    <a:pt x="6184138" y="3759835"/>
                    <a:pt x="5997448" y="3945509"/>
                    <a:pt x="5767451" y="3945509"/>
                  </a:cubicBezTo>
                  <a:lnTo>
                    <a:pt x="5767451" y="3920109"/>
                  </a:lnTo>
                  <a:lnTo>
                    <a:pt x="5767451" y="3945509"/>
                  </a:lnTo>
                  <a:lnTo>
                    <a:pt x="416687" y="3945509"/>
                  </a:lnTo>
                  <a:lnTo>
                    <a:pt x="416687" y="3920109"/>
                  </a:lnTo>
                  <a:lnTo>
                    <a:pt x="416687" y="3945509"/>
                  </a:lnTo>
                  <a:cubicBezTo>
                    <a:pt x="186690" y="3945509"/>
                    <a:pt x="0" y="3759835"/>
                    <a:pt x="0" y="3530600"/>
                  </a:cubicBezTo>
                  <a:lnTo>
                    <a:pt x="0" y="414909"/>
                  </a:lnTo>
                  <a:lnTo>
                    <a:pt x="25400" y="414909"/>
                  </a:lnTo>
                  <a:lnTo>
                    <a:pt x="0" y="414909"/>
                  </a:lnTo>
                  <a:moveTo>
                    <a:pt x="50800" y="414909"/>
                  </a:moveTo>
                  <a:lnTo>
                    <a:pt x="50800" y="3530600"/>
                  </a:lnTo>
                  <a:lnTo>
                    <a:pt x="25400" y="3530600"/>
                  </a:lnTo>
                  <a:lnTo>
                    <a:pt x="50800" y="3530600"/>
                  </a:lnTo>
                  <a:cubicBezTo>
                    <a:pt x="50800" y="3731514"/>
                    <a:pt x="214503" y="3894709"/>
                    <a:pt x="416687" y="3894709"/>
                  </a:cubicBezTo>
                  <a:lnTo>
                    <a:pt x="5767451" y="3894709"/>
                  </a:lnTo>
                  <a:cubicBezTo>
                    <a:pt x="5969635" y="3894709"/>
                    <a:pt x="6133338" y="3731641"/>
                    <a:pt x="6133338" y="3530600"/>
                  </a:cubicBezTo>
                  <a:lnTo>
                    <a:pt x="6133338" y="414909"/>
                  </a:lnTo>
                  <a:cubicBezTo>
                    <a:pt x="6133338" y="213868"/>
                    <a:pt x="5969635" y="50800"/>
                    <a:pt x="5767451" y="50800"/>
                  </a:cubicBezTo>
                  <a:lnTo>
                    <a:pt x="416687" y="50800"/>
                  </a:lnTo>
                  <a:lnTo>
                    <a:pt x="416687" y="25400"/>
                  </a:lnTo>
                  <a:lnTo>
                    <a:pt x="416687" y="50800"/>
                  </a:lnTo>
                  <a:cubicBezTo>
                    <a:pt x="214503" y="50800"/>
                    <a:pt x="50800" y="213868"/>
                    <a:pt x="50800" y="414909"/>
                  </a:cubicBezTo>
                  <a:close/>
                </a:path>
              </a:pathLst>
            </a:custGeom>
            <a:solidFill>
              <a:srgbClr val="CE007F"/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7166041" y="6416899"/>
            <a:ext cx="4467027" cy="2788014"/>
            <a:chOff x="0" y="0"/>
            <a:chExt cx="5956036" cy="3717352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5956036" cy="3717352"/>
            </a:xfrm>
            <a:custGeom>
              <a:avLst/>
              <a:gdLst/>
              <a:ahLst/>
              <a:cxnLst/>
              <a:rect r="r" b="b" t="t" l="l"/>
              <a:pathLst>
                <a:path h="3717352" w="5956036">
                  <a:moveTo>
                    <a:pt x="0" y="0"/>
                  </a:moveTo>
                  <a:lnTo>
                    <a:pt x="5956036" y="0"/>
                  </a:lnTo>
                  <a:lnTo>
                    <a:pt x="5956036" y="3717352"/>
                  </a:lnTo>
                  <a:lnTo>
                    <a:pt x="0" y="37173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19050"/>
              <a:ext cx="5956036" cy="373640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944"/>
                </a:lnSpc>
              </a:pPr>
              <a:r>
                <a:rPr lang="en-US" sz="1800" b="true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Article 115</a:t>
              </a:r>
              <a:r>
                <a:rPr lang="en-US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- </a:t>
              </a:r>
              <a:r>
                <a:rPr lang="en-US" sz="1800" i="true">
                  <a:solidFill>
                    <a:srgbClr val="000000"/>
                  </a:solidFill>
                  <a:latin typeface="Arial Italics"/>
                  <a:ea typeface="Arial Italics"/>
                  <a:cs typeface="Arial Italics"/>
                  <a:sym typeface="Arial Italics"/>
                </a:rPr>
                <a:t>Communauté éducative composée des élèves, des parents, de la communauté de travail et de tous les bénévoles, rassemblée autour d’un projet éducatif, </a:t>
              </a:r>
              <a:r>
                <a:rPr lang="en-US" b="true" sz="1800" i="true">
                  <a:solidFill>
                    <a:srgbClr val="000000"/>
                  </a:solidFill>
                  <a:latin typeface="Arial Bold Italics"/>
                  <a:ea typeface="Arial Bold Italics"/>
                  <a:cs typeface="Arial Bold Italics"/>
                  <a:sym typeface="Arial Bold Italics"/>
                </a:rPr>
                <a:t>elle accomplit sa mission en vue du bien commun et rend un service éducatif </a:t>
              </a:r>
              <a:r>
                <a:rPr lang="en-US" sz="1800" i="true">
                  <a:solidFill>
                    <a:srgbClr val="000000"/>
                  </a:solidFill>
                  <a:latin typeface="Arial Italics"/>
                  <a:ea typeface="Arial Italics"/>
                  <a:cs typeface="Arial Italics"/>
                  <a:sym typeface="Arial Italics"/>
                </a:rPr>
                <a:t>d’intérêt général.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2210688" y="5864836"/>
            <a:ext cx="4600035" cy="2921022"/>
            <a:chOff x="0" y="0"/>
            <a:chExt cx="6133380" cy="3894696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6133465" cy="3894709"/>
            </a:xfrm>
            <a:custGeom>
              <a:avLst/>
              <a:gdLst/>
              <a:ahLst/>
              <a:cxnLst/>
              <a:rect r="r" b="b" t="t" l="l"/>
              <a:pathLst>
                <a:path h="3894709" w="6133465">
                  <a:moveTo>
                    <a:pt x="0" y="389509"/>
                  </a:moveTo>
                  <a:cubicBezTo>
                    <a:pt x="0" y="174371"/>
                    <a:pt x="174371" y="0"/>
                    <a:pt x="389509" y="0"/>
                  </a:cubicBezTo>
                  <a:lnTo>
                    <a:pt x="5743956" y="0"/>
                  </a:lnTo>
                  <a:cubicBezTo>
                    <a:pt x="5959094" y="0"/>
                    <a:pt x="6133465" y="174371"/>
                    <a:pt x="6133465" y="389509"/>
                  </a:cubicBezTo>
                  <a:lnTo>
                    <a:pt x="6133465" y="3505200"/>
                  </a:lnTo>
                  <a:cubicBezTo>
                    <a:pt x="6133465" y="3720338"/>
                    <a:pt x="5959094" y="3894709"/>
                    <a:pt x="5743956" y="3894709"/>
                  </a:cubicBezTo>
                  <a:lnTo>
                    <a:pt x="389509" y="3894709"/>
                  </a:lnTo>
                  <a:cubicBezTo>
                    <a:pt x="174371" y="3894709"/>
                    <a:pt x="0" y="3720338"/>
                    <a:pt x="0" y="3505200"/>
                  </a:cubicBezTo>
                  <a:close/>
                </a:path>
              </a:pathLst>
            </a:custGeom>
            <a:solidFill>
              <a:srgbClr val="CE007F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2702754" y="6331345"/>
            <a:ext cx="4638135" cy="2959122"/>
            <a:chOff x="0" y="0"/>
            <a:chExt cx="6184180" cy="3945496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25400" y="25400"/>
              <a:ext cx="6133338" cy="3894709"/>
            </a:xfrm>
            <a:custGeom>
              <a:avLst/>
              <a:gdLst/>
              <a:ahLst/>
              <a:cxnLst/>
              <a:rect r="r" b="b" t="t" l="l"/>
              <a:pathLst>
                <a:path h="3894709" w="6133338">
                  <a:moveTo>
                    <a:pt x="0" y="389509"/>
                  </a:moveTo>
                  <a:cubicBezTo>
                    <a:pt x="0" y="174371"/>
                    <a:pt x="175133" y="0"/>
                    <a:pt x="391287" y="0"/>
                  </a:cubicBezTo>
                  <a:lnTo>
                    <a:pt x="5742051" y="0"/>
                  </a:lnTo>
                  <a:cubicBezTo>
                    <a:pt x="5958205" y="0"/>
                    <a:pt x="6133338" y="174371"/>
                    <a:pt x="6133338" y="389509"/>
                  </a:cubicBezTo>
                  <a:lnTo>
                    <a:pt x="6133338" y="3505200"/>
                  </a:lnTo>
                  <a:cubicBezTo>
                    <a:pt x="6133338" y="3720338"/>
                    <a:pt x="5958205" y="3894709"/>
                    <a:pt x="5742051" y="3894709"/>
                  </a:cubicBezTo>
                  <a:lnTo>
                    <a:pt x="391287" y="3894709"/>
                  </a:lnTo>
                  <a:cubicBezTo>
                    <a:pt x="175133" y="3894709"/>
                    <a:pt x="0" y="3720338"/>
                    <a:pt x="0" y="3505200"/>
                  </a:cubicBezTo>
                  <a:close/>
                </a:path>
              </a:pathLst>
            </a:custGeom>
            <a:solidFill>
              <a:srgbClr val="FFFFFF">
                <a:alpha val="80784"/>
              </a:srgbClr>
            </a:solid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6184138" cy="3945509"/>
            </a:xfrm>
            <a:custGeom>
              <a:avLst/>
              <a:gdLst/>
              <a:ahLst/>
              <a:cxnLst/>
              <a:rect r="r" b="b" t="t" l="l"/>
              <a:pathLst>
                <a:path h="3945509" w="6184138">
                  <a:moveTo>
                    <a:pt x="0" y="414909"/>
                  </a:moveTo>
                  <a:cubicBezTo>
                    <a:pt x="0" y="185674"/>
                    <a:pt x="186690" y="0"/>
                    <a:pt x="416687" y="0"/>
                  </a:cubicBezTo>
                  <a:lnTo>
                    <a:pt x="5767451" y="0"/>
                  </a:lnTo>
                  <a:lnTo>
                    <a:pt x="5767451" y="25400"/>
                  </a:lnTo>
                  <a:lnTo>
                    <a:pt x="5767451" y="0"/>
                  </a:lnTo>
                  <a:cubicBezTo>
                    <a:pt x="5997448" y="0"/>
                    <a:pt x="6184138" y="185674"/>
                    <a:pt x="6184138" y="414909"/>
                  </a:cubicBezTo>
                  <a:lnTo>
                    <a:pt x="6158738" y="414909"/>
                  </a:lnTo>
                  <a:lnTo>
                    <a:pt x="6184138" y="414909"/>
                  </a:lnTo>
                  <a:lnTo>
                    <a:pt x="6184138" y="3530600"/>
                  </a:lnTo>
                  <a:lnTo>
                    <a:pt x="6158738" y="3530600"/>
                  </a:lnTo>
                  <a:lnTo>
                    <a:pt x="6184138" y="3530600"/>
                  </a:lnTo>
                  <a:cubicBezTo>
                    <a:pt x="6184138" y="3759835"/>
                    <a:pt x="5997448" y="3945509"/>
                    <a:pt x="5767451" y="3945509"/>
                  </a:cubicBezTo>
                  <a:lnTo>
                    <a:pt x="5767451" y="3920109"/>
                  </a:lnTo>
                  <a:lnTo>
                    <a:pt x="5767451" y="3945509"/>
                  </a:lnTo>
                  <a:lnTo>
                    <a:pt x="416687" y="3945509"/>
                  </a:lnTo>
                  <a:lnTo>
                    <a:pt x="416687" y="3920109"/>
                  </a:lnTo>
                  <a:lnTo>
                    <a:pt x="416687" y="3945509"/>
                  </a:lnTo>
                  <a:cubicBezTo>
                    <a:pt x="186690" y="3945509"/>
                    <a:pt x="0" y="3759835"/>
                    <a:pt x="0" y="3530600"/>
                  </a:cubicBezTo>
                  <a:lnTo>
                    <a:pt x="0" y="414909"/>
                  </a:lnTo>
                  <a:lnTo>
                    <a:pt x="25400" y="414909"/>
                  </a:lnTo>
                  <a:lnTo>
                    <a:pt x="0" y="414909"/>
                  </a:lnTo>
                  <a:moveTo>
                    <a:pt x="50800" y="414909"/>
                  </a:moveTo>
                  <a:lnTo>
                    <a:pt x="50800" y="3530600"/>
                  </a:lnTo>
                  <a:lnTo>
                    <a:pt x="25400" y="3530600"/>
                  </a:lnTo>
                  <a:lnTo>
                    <a:pt x="50800" y="3530600"/>
                  </a:lnTo>
                  <a:cubicBezTo>
                    <a:pt x="50800" y="3731514"/>
                    <a:pt x="214503" y="3894709"/>
                    <a:pt x="416687" y="3894709"/>
                  </a:cubicBezTo>
                  <a:lnTo>
                    <a:pt x="5767451" y="3894709"/>
                  </a:lnTo>
                  <a:cubicBezTo>
                    <a:pt x="5969635" y="3894709"/>
                    <a:pt x="6133338" y="3731641"/>
                    <a:pt x="6133338" y="3530600"/>
                  </a:cubicBezTo>
                  <a:lnTo>
                    <a:pt x="6133338" y="414909"/>
                  </a:lnTo>
                  <a:cubicBezTo>
                    <a:pt x="6133338" y="213868"/>
                    <a:pt x="5969635" y="50800"/>
                    <a:pt x="5767451" y="50800"/>
                  </a:cubicBezTo>
                  <a:lnTo>
                    <a:pt x="416687" y="50800"/>
                  </a:lnTo>
                  <a:lnTo>
                    <a:pt x="416687" y="25400"/>
                  </a:lnTo>
                  <a:lnTo>
                    <a:pt x="416687" y="50800"/>
                  </a:lnTo>
                  <a:cubicBezTo>
                    <a:pt x="214503" y="50800"/>
                    <a:pt x="50800" y="213868"/>
                    <a:pt x="50800" y="414909"/>
                  </a:cubicBezTo>
                  <a:close/>
                </a:path>
              </a:pathLst>
            </a:custGeom>
            <a:solidFill>
              <a:srgbClr val="CE007F"/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12788308" y="6416899"/>
            <a:ext cx="4467027" cy="2788014"/>
            <a:chOff x="0" y="0"/>
            <a:chExt cx="5956036" cy="3717352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5956036" cy="3717352"/>
            </a:xfrm>
            <a:custGeom>
              <a:avLst/>
              <a:gdLst/>
              <a:ahLst/>
              <a:cxnLst/>
              <a:rect r="r" b="b" t="t" l="l"/>
              <a:pathLst>
                <a:path h="3717352" w="5956036">
                  <a:moveTo>
                    <a:pt x="0" y="0"/>
                  </a:moveTo>
                  <a:lnTo>
                    <a:pt x="5956036" y="0"/>
                  </a:lnTo>
                  <a:lnTo>
                    <a:pt x="5956036" y="3717352"/>
                  </a:lnTo>
                  <a:lnTo>
                    <a:pt x="0" y="37173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19050"/>
              <a:ext cx="5956036" cy="373640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944"/>
                </a:lnSpc>
              </a:pPr>
              <a:r>
                <a:rPr lang="en-US" sz="1800" b="true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Article 301</a:t>
              </a:r>
              <a:r>
                <a:rPr lang="en-US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– </a:t>
              </a:r>
              <a:r>
                <a:rPr lang="en-US" b="true" sz="1800" i="true">
                  <a:solidFill>
                    <a:srgbClr val="000000"/>
                  </a:solidFill>
                  <a:latin typeface="Arial Bold Italics"/>
                  <a:ea typeface="Arial Bold Italics"/>
                  <a:cs typeface="Arial Bold Italics"/>
                  <a:sym typeface="Arial Bold Italics"/>
                </a:rPr>
                <a:t>Les Apel </a:t>
              </a:r>
              <a:r>
                <a:rPr lang="en-US" sz="1800" i="true">
                  <a:solidFill>
                    <a:srgbClr val="000000"/>
                  </a:solidFill>
                  <a:latin typeface="Arial Italics"/>
                  <a:ea typeface="Arial Italics"/>
                  <a:cs typeface="Arial Italics"/>
                  <a:sym typeface="Arial Italics"/>
                </a:rPr>
                <a:t>(Associations de parents d’élèves de l’enseignement libre), </a:t>
              </a:r>
              <a:r>
                <a:rPr lang="en-US" b="true" sz="1800" i="true">
                  <a:solidFill>
                    <a:srgbClr val="000000"/>
                  </a:solidFill>
                  <a:latin typeface="Arial Bold Italics"/>
                  <a:ea typeface="Arial Bold Italics"/>
                  <a:cs typeface="Arial Bold Italics"/>
                  <a:sym typeface="Arial Bold Italics"/>
                </a:rPr>
                <a:t>locales, départementales ou régionales, regroupées dans l’Apel nationale sont les associations reconnues par le présent Statut pour participer à la vie de l’Enseignement catholique. Elles respectent les dispositions du Statut de l’Enseignement catholique, ce dont l’Apel nationale est la garante</a:t>
              </a:r>
              <a:r>
                <a:rPr lang="en-US" sz="1800" b="true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.</a:t>
              </a:r>
              <a:r>
                <a:rPr lang="en-US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(de 298 à 302)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 descr="Une image contenant logo  Description générée automatiquement"/>
          <p:cNvSpPr/>
          <p:nvPr/>
        </p:nvSpPr>
        <p:spPr>
          <a:xfrm flipH="false" flipV="false" rot="0">
            <a:off x="16708163" y="8993746"/>
            <a:ext cx="1322142" cy="1030977"/>
          </a:xfrm>
          <a:custGeom>
            <a:avLst/>
            <a:gdLst/>
            <a:ahLst/>
            <a:cxnLst/>
            <a:rect r="r" b="b" t="t" l="l"/>
            <a:pathLst>
              <a:path h="1030977" w="1322142">
                <a:moveTo>
                  <a:pt x="0" y="0"/>
                </a:moveTo>
                <a:lnTo>
                  <a:pt x="1322142" y="0"/>
                </a:lnTo>
                <a:lnTo>
                  <a:pt x="1322142" y="1030978"/>
                </a:lnTo>
                <a:lnTo>
                  <a:pt x="0" y="10309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5400000">
            <a:off x="13627098" y="4002459"/>
            <a:ext cx="7484270" cy="1267723"/>
            <a:chOff x="0" y="0"/>
            <a:chExt cx="9979027" cy="169029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979027" cy="1690297"/>
            </a:xfrm>
            <a:custGeom>
              <a:avLst/>
              <a:gdLst/>
              <a:ahLst/>
              <a:cxnLst/>
              <a:rect r="r" b="b" t="t" l="l"/>
              <a:pathLst>
                <a:path h="1690297" w="9979027">
                  <a:moveTo>
                    <a:pt x="0" y="0"/>
                  </a:moveTo>
                  <a:lnTo>
                    <a:pt x="9979027" y="0"/>
                  </a:lnTo>
                  <a:lnTo>
                    <a:pt x="9979027" y="1690297"/>
                  </a:lnTo>
                  <a:lnTo>
                    <a:pt x="0" y="169029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04775"/>
              <a:ext cx="9979027" cy="179507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6912"/>
                </a:lnSpc>
              </a:pPr>
              <a:r>
                <a:rPr lang="en-US" b="true" sz="4800">
                  <a:solidFill>
                    <a:srgbClr val="FD0695"/>
                  </a:solidFill>
                  <a:latin typeface="Martel Sans Bold"/>
                  <a:ea typeface="Martel Sans Bold"/>
                  <a:cs typeface="Martel Sans Bold"/>
                  <a:sym typeface="Martel Sans Bold"/>
                </a:rPr>
                <a:t>Des convictions fortes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188302" y="56637"/>
            <a:ext cx="14932215" cy="10116576"/>
          </a:xfrm>
          <a:custGeom>
            <a:avLst/>
            <a:gdLst/>
            <a:ahLst/>
            <a:cxnLst/>
            <a:rect r="r" b="b" t="t" l="l"/>
            <a:pathLst>
              <a:path h="10116576" w="14932215">
                <a:moveTo>
                  <a:pt x="0" y="0"/>
                </a:moveTo>
                <a:lnTo>
                  <a:pt x="14932215" y="0"/>
                </a:lnTo>
                <a:lnTo>
                  <a:pt x="14932215" y="10116576"/>
                </a:lnTo>
                <a:lnTo>
                  <a:pt x="0" y="101165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 descr="Une image contenant logo  Description générée automatiquement"/>
          <p:cNvSpPr/>
          <p:nvPr/>
        </p:nvSpPr>
        <p:spPr>
          <a:xfrm flipH="false" flipV="false" rot="0">
            <a:off x="16708163" y="8993746"/>
            <a:ext cx="1322142" cy="1030977"/>
          </a:xfrm>
          <a:custGeom>
            <a:avLst/>
            <a:gdLst/>
            <a:ahLst/>
            <a:cxnLst/>
            <a:rect r="r" b="b" t="t" l="l"/>
            <a:pathLst>
              <a:path h="1030977" w="1322142">
                <a:moveTo>
                  <a:pt x="0" y="0"/>
                </a:moveTo>
                <a:lnTo>
                  <a:pt x="1322142" y="0"/>
                </a:lnTo>
                <a:lnTo>
                  <a:pt x="1322142" y="1030978"/>
                </a:lnTo>
                <a:lnTo>
                  <a:pt x="0" y="10309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5400000">
            <a:off x="14043398" y="4229248"/>
            <a:ext cx="6659660" cy="1314154"/>
            <a:chOff x="0" y="0"/>
            <a:chExt cx="8879547" cy="175220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879546" cy="1752205"/>
            </a:xfrm>
            <a:custGeom>
              <a:avLst/>
              <a:gdLst/>
              <a:ahLst/>
              <a:cxnLst/>
              <a:rect r="r" b="b" t="t" l="l"/>
              <a:pathLst>
                <a:path h="1752205" w="8879546">
                  <a:moveTo>
                    <a:pt x="0" y="0"/>
                  </a:moveTo>
                  <a:lnTo>
                    <a:pt x="8879546" y="0"/>
                  </a:lnTo>
                  <a:lnTo>
                    <a:pt x="8879546" y="1752205"/>
                  </a:lnTo>
                  <a:lnTo>
                    <a:pt x="0" y="17522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04775"/>
              <a:ext cx="8879547" cy="185698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6912"/>
                </a:lnSpc>
              </a:pPr>
              <a:r>
                <a:rPr lang="en-US" b="true" sz="4800">
                  <a:solidFill>
                    <a:srgbClr val="FD0695"/>
                  </a:solidFill>
                  <a:latin typeface="Martel Sans Bold"/>
                  <a:ea typeface="Martel Sans Bold"/>
                  <a:cs typeface="Martel Sans Bold"/>
                  <a:sym typeface="Martel Sans Bold"/>
                </a:rPr>
                <a:t>Le rôle de l’Apel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6084096" y="3171826"/>
            <a:ext cx="6119812" cy="4424363"/>
          </a:xfrm>
          <a:custGeom>
            <a:avLst/>
            <a:gdLst/>
            <a:ahLst/>
            <a:cxnLst/>
            <a:rect r="r" b="b" t="t" l="l"/>
            <a:pathLst>
              <a:path h="4424363" w="6119812">
                <a:moveTo>
                  <a:pt x="0" y="0"/>
                </a:moveTo>
                <a:lnTo>
                  <a:pt x="6119812" y="0"/>
                </a:lnTo>
                <a:lnTo>
                  <a:pt x="6119812" y="4424363"/>
                </a:lnTo>
                <a:lnTo>
                  <a:pt x="0" y="44243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31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1780044" y="3083721"/>
            <a:ext cx="4121943" cy="1802606"/>
            <a:chOff x="0" y="0"/>
            <a:chExt cx="5495924" cy="240347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495924" cy="2403474"/>
            </a:xfrm>
            <a:custGeom>
              <a:avLst/>
              <a:gdLst/>
              <a:ahLst/>
              <a:cxnLst/>
              <a:rect r="r" b="b" t="t" l="l"/>
              <a:pathLst>
                <a:path h="2403474" w="5495924">
                  <a:moveTo>
                    <a:pt x="0" y="0"/>
                  </a:moveTo>
                  <a:lnTo>
                    <a:pt x="5495924" y="0"/>
                  </a:lnTo>
                  <a:lnTo>
                    <a:pt x="5495924" y="2403474"/>
                  </a:lnTo>
                  <a:lnTo>
                    <a:pt x="0" y="24034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9525"/>
              <a:ext cx="5495924" cy="239394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240"/>
                </a:lnSpc>
              </a:pPr>
              <a:r>
                <a:rPr lang="en-US" sz="2700">
                  <a:solidFill>
                    <a:srgbClr val="7030A0"/>
                  </a:solidFill>
                  <a:latin typeface="Martel Sans"/>
                  <a:ea typeface="Martel Sans"/>
                  <a:cs typeface="Martel Sans"/>
                  <a:sym typeface="Martel Sans"/>
                </a:rPr>
                <a:t>Favoriser et garantir le libre choix de l’école, conformément au droit naturel des parents 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884820" y="6560344"/>
            <a:ext cx="3721893" cy="1800225"/>
            <a:chOff x="0" y="0"/>
            <a:chExt cx="4962524" cy="24003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962524" cy="2400300"/>
            </a:xfrm>
            <a:custGeom>
              <a:avLst/>
              <a:gdLst/>
              <a:ahLst/>
              <a:cxnLst/>
              <a:rect r="r" b="b" t="t" l="l"/>
              <a:pathLst>
                <a:path h="2400300" w="4962524">
                  <a:moveTo>
                    <a:pt x="0" y="0"/>
                  </a:moveTo>
                  <a:lnTo>
                    <a:pt x="4962524" y="0"/>
                  </a:lnTo>
                  <a:lnTo>
                    <a:pt x="4962524" y="2400300"/>
                  </a:lnTo>
                  <a:lnTo>
                    <a:pt x="0" y="24003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9525"/>
              <a:ext cx="4962524" cy="239077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240"/>
                </a:lnSpc>
              </a:pPr>
              <a:r>
                <a:rPr lang="en-US" sz="2700">
                  <a:solidFill>
                    <a:srgbClr val="7030A0"/>
                  </a:solidFill>
                  <a:latin typeface="Martel Sans"/>
                  <a:ea typeface="Martel Sans"/>
                  <a:cs typeface="Martel Sans"/>
                  <a:sym typeface="Martel Sans"/>
                </a:rPr>
                <a:t>Participer à la vie de la communauté éducative, contribuer à son animation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5805488" y="8565357"/>
            <a:ext cx="6305550" cy="969168"/>
            <a:chOff x="0" y="0"/>
            <a:chExt cx="8407400" cy="129222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407400" cy="1292224"/>
            </a:xfrm>
            <a:custGeom>
              <a:avLst/>
              <a:gdLst/>
              <a:ahLst/>
              <a:cxnLst/>
              <a:rect r="r" b="b" t="t" l="l"/>
              <a:pathLst>
                <a:path h="1292224" w="8407400">
                  <a:moveTo>
                    <a:pt x="0" y="0"/>
                  </a:moveTo>
                  <a:lnTo>
                    <a:pt x="8407400" y="0"/>
                  </a:lnTo>
                  <a:lnTo>
                    <a:pt x="8407400" y="1292224"/>
                  </a:lnTo>
                  <a:lnTo>
                    <a:pt x="0" y="129222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9525"/>
              <a:ext cx="8407400" cy="128269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240"/>
                </a:lnSpc>
              </a:pPr>
              <a:r>
                <a:rPr lang="en-US" sz="2700">
                  <a:solidFill>
                    <a:srgbClr val="7030A0"/>
                  </a:solidFill>
                  <a:latin typeface="Martel Sans"/>
                  <a:ea typeface="Martel Sans"/>
                  <a:cs typeface="Martel Sans"/>
                  <a:sym typeface="Martel Sans"/>
                </a:rPr>
                <a:t>Réunir toutes les personnes investies de l’autorité parentale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2136092" y="6215510"/>
            <a:ext cx="3512345" cy="1384995"/>
            <a:chOff x="0" y="0"/>
            <a:chExt cx="4683126" cy="184666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683126" cy="1846660"/>
            </a:xfrm>
            <a:custGeom>
              <a:avLst/>
              <a:gdLst/>
              <a:ahLst/>
              <a:cxnLst/>
              <a:rect r="r" b="b" t="t" l="l"/>
              <a:pathLst>
                <a:path h="1846660" w="4683126">
                  <a:moveTo>
                    <a:pt x="0" y="0"/>
                  </a:moveTo>
                  <a:lnTo>
                    <a:pt x="4683126" y="0"/>
                  </a:lnTo>
                  <a:lnTo>
                    <a:pt x="4683126" y="1846660"/>
                  </a:lnTo>
                  <a:lnTo>
                    <a:pt x="0" y="18466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9525"/>
              <a:ext cx="4683126" cy="183713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240"/>
                </a:lnSpc>
              </a:pPr>
              <a:r>
                <a:rPr lang="en-US" sz="2700">
                  <a:solidFill>
                    <a:srgbClr val="7030A0"/>
                  </a:solidFill>
                  <a:latin typeface="Martel Sans"/>
                  <a:ea typeface="Martel Sans"/>
                  <a:cs typeface="Martel Sans"/>
                  <a:sym typeface="Martel Sans"/>
                </a:rPr>
                <a:t>Etudier toute question se rattachant à l’éducation des enfants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2771776" y="2669382"/>
            <a:ext cx="3178970" cy="2216943"/>
            <a:chOff x="0" y="0"/>
            <a:chExt cx="4238626" cy="2955924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4238626" cy="2955924"/>
            </a:xfrm>
            <a:custGeom>
              <a:avLst/>
              <a:gdLst/>
              <a:ahLst/>
              <a:cxnLst/>
              <a:rect r="r" b="b" t="t" l="l"/>
              <a:pathLst>
                <a:path h="2955924" w="4238626">
                  <a:moveTo>
                    <a:pt x="0" y="0"/>
                  </a:moveTo>
                  <a:lnTo>
                    <a:pt x="4238626" y="0"/>
                  </a:lnTo>
                  <a:lnTo>
                    <a:pt x="4238626" y="2955924"/>
                  </a:lnTo>
                  <a:lnTo>
                    <a:pt x="0" y="295592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9525"/>
              <a:ext cx="4238626" cy="294639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240"/>
                </a:lnSpc>
              </a:pPr>
              <a:r>
                <a:rPr lang="en-US" sz="2700">
                  <a:solidFill>
                    <a:srgbClr val="7030A0"/>
                  </a:solidFill>
                  <a:latin typeface="Martel Sans"/>
                  <a:ea typeface="Martel Sans"/>
                  <a:cs typeface="Martel Sans"/>
                  <a:sym typeface="Martel Sans"/>
                </a:rPr>
                <a:t>Représenter les familles auprès des pouvoirs publics et des instances religieuses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6396038" y="1652589"/>
            <a:ext cx="6019800" cy="969169"/>
            <a:chOff x="0" y="0"/>
            <a:chExt cx="8026400" cy="1292226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026400" cy="1292226"/>
            </a:xfrm>
            <a:custGeom>
              <a:avLst/>
              <a:gdLst/>
              <a:ahLst/>
              <a:cxnLst/>
              <a:rect r="r" b="b" t="t" l="l"/>
              <a:pathLst>
                <a:path h="1292226" w="8026400">
                  <a:moveTo>
                    <a:pt x="0" y="0"/>
                  </a:moveTo>
                  <a:lnTo>
                    <a:pt x="8026400" y="0"/>
                  </a:lnTo>
                  <a:lnTo>
                    <a:pt x="8026400" y="1292226"/>
                  </a:lnTo>
                  <a:lnTo>
                    <a:pt x="0" y="12922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9525"/>
              <a:ext cx="8026400" cy="128270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240"/>
                </a:lnSpc>
              </a:pPr>
              <a:r>
                <a:rPr lang="en-US" sz="2700">
                  <a:solidFill>
                    <a:srgbClr val="7030A0"/>
                  </a:solidFill>
                  <a:latin typeface="Martel Sans"/>
                  <a:ea typeface="Martel Sans"/>
                  <a:cs typeface="Martel Sans"/>
                  <a:sym typeface="Martel Sans"/>
                </a:rPr>
                <a:t>Promouvoir le caractère propre de l’Enseignement catholique</a:t>
              </a:r>
            </a:p>
          </p:txBody>
        </p:sp>
      </p:grpSp>
      <p:sp>
        <p:nvSpPr>
          <p:cNvPr name="AutoShape 26" id="26"/>
          <p:cNvSpPr/>
          <p:nvPr/>
        </p:nvSpPr>
        <p:spPr>
          <a:xfrm rot="-2632790">
            <a:off x="11090213" y="3965974"/>
            <a:ext cx="1205831" cy="0"/>
          </a:xfrm>
          <a:prstGeom prst="line">
            <a:avLst/>
          </a:prstGeom>
          <a:ln cap="rnd" w="57150">
            <a:solidFill>
              <a:srgbClr val="20A69E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27" id="27"/>
          <p:cNvSpPr/>
          <p:nvPr/>
        </p:nvSpPr>
        <p:spPr>
          <a:xfrm rot="2494924">
            <a:off x="11205493" y="7187804"/>
            <a:ext cx="1101479" cy="0"/>
          </a:xfrm>
          <a:prstGeom prst="line">
            <a:avLst/>
          </a:prstGeom>
          <a:ln cap="rnd" w="57150">
            <a:solidFill>
              <a:srgbClr val="20A69E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28" id="28"/>
          <p:cNvSpPr/>
          <p:nvPr/>
        </p:nvSpPr>
        <p:spPr>
          <a:xfrm rot="5827499">
            <a:off x="8206182" y="8015288"/>
            <a:ext cx="1439869" cy="0"/>
          </a:xfrm>
          <a:prstGeom prst="line">
            <a:avLst/>
          </a:prstGeom>
          <a:ln cap="rnd" w="57150">
            <a:solidFill>
              <a:srgbClr val="20A69E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29" id="29"/>
          <p:cNvSpPr/>
          <p:nvPr/>
        </p:nvSpPr>
        <p:spPr>
          <a:xfrm rot="8642368">
            <a:off x="5316778" y="6974889"/>
            <a:ext cx="1200301" cy="0"/>
          </a:xfrm>
          <a:prstGeom prst="line">
            <a:avLst/>
          </a:prstGeom>
          <a:ln cap="rnd" w="57150">
            <a:solidFill>
              <a:srgbClr val="20A69E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30" id="30"/>
          <p:cNvSpPr/>
          <p:nvPr/>
        </p:nvSpPr>
        <p:spPr>
          <a:xfrm rot="-8117858">
            <a:off x="5557258" y="3749278"/>
            <a:ext cx="1296543" cy="0"/>
          </a:xfrm>
          <a:prstGeom prst="line">
            <a:avLst/>
          </a:prstGeom>
          <a:ln cap="rnd" w="57150">
            <a:solidFill>
              <a:srgbClr val="20A69E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31" id="31"/>
          <p:cNvSpPr/>
          <p:nvPr/>
        </p:nvSpPr>
        <p:spPr>
          <a:xfrm rot="-4251017">
            <a:off x="8701503" y="3077766"/>
            <a:ext cx="1146934" cy="0"/>
          </a:xfrm>
          <a:prstGeom prst="line">
            <a:avLst/>
          </a:prstGeom>
          <a:ln cap="rnd" w="57150">
            <a:solidFill>
              <a:srgbClr val="20A69E"/>
            </a:solidFill>
            <a:prstDash val="solid"/>
            <a:headEnd type="none" len="sm" w="sm"/>
            <a:tailEnd type="triangle" len="med" w="lg"/>
          </a:ln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 descr="Une image contenant logo  Description générée automatiquement"/>
          <p:cNvSpPr/>
          <p:nvPr/>
        </p:nvSpPr>
        <p:spPr>
          <a:xfrm flipH="false" flipV="false" rot="0">
            <a:off x="16708163" y="8993746"/>
            <a:ext cx="1322142" cy="1030977"/>
          </a:xfrm>
          <a:custGeom>
            <a:avLst/>
            <a:gdLst/>
            <a:ahLst/>
            <a:cxnLst/>
            <a:rect r="r" b="b" t="t" l="l"/>
            <a:pathLst>
              <a:path h="1030977" w="1322142">
                <a:moveTo>
                  <a:pt x="0" y="0"/>
                </a:moveTo>
                <a:lnTo>
                  <a:pt x="1322142" y="0"/>
                </a:lnTo>
                <a:lnTo>
                  <a:pt x="1322142" y="1030978"/>
                </a:lnTo>
                <a:lnTo>
                  <a:pt x="0" y="10309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5400000">
            <a:off x="13573397" y="3899334"/>
            <a:ext cx="7697073" cy="1234644"/>
            <a:chOff x="0" y="0"/>
            <a:chExt cx="10262764" cy="164619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262763" cy="1646192"/>
            </a:xfrm>
            <a:custGeom>
              <a:avLst/>
              <a:gdLst/>
              <a:ahLst/>
              <a:cxnLst/>
              <a:rect r="r" b="b" t="t" l="l"/>
              <a:pathLst>
                <a:path h="1646192" w="10262763">
                  <a:moveTo>
                    <a:pt x="0" y="0"/>
                  </a:moveTo>
                  <a:lnTo>
                    <a:pt x="10262763" y="0"/>
                  </a:lnTo>
                  <a:lnTo>
                    <a:pt x="10262763" y="1646192"/>
                  </a:lnTo>
                  <a:lnTo>
                    <a:pt x="0" y="16461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04775"/>
              <a:ext cx="10262764" cy="175096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6912"/>
                </a:lnSpc>
              </a:pPr>
              <a:r>
                <a:rPr lang="en-US" b="true" sz="4800">
                  <a:solidFill>
                    <a:srgbClr val="FD0695"/>
                  </a:solidFill>
                  <a:latin typeface="Martel Sans Bold"/>
                  <a:ea typeface="Martel Sans Bold"/>
                  <a:cs typeface="Martel Sans Bold"/>
                  <a:sym typeface="Martel Sans Bold"/>
                </a:rPr>
                <a:t>Du projet aux actions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4623560" y="3235084"/>
            <a:ext cx="6803232" cy="4171950"/>
          </a:xfrm>
          <a:custGeom>
            <a:avLst/>
            <a:gdLst/>
            <a:ahLst/>
            <a:cxnLst/>
            <a:rect r="r" b="b" t="t" l="l"/>
            <a:pathLst>
              <a:path h="4171950" w="6803232">
                <a:moveTo>
                  <a:pt x="0" y="0"/>
                </a:moveTo>
                <a:lnTo>
                  <a:pt x="6803232" y="0"/>
                </a:lnTo>
                <a:lnTo>
                  <a:pt x="6803232" y="4171950"/>
                </a:lnTo>
                <a:lnTo>
                  <a:pt x="0" y="41719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28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1711134" y="1563520"/>
            <a:ext cx="3255152" cy="2354490"/>
            <a:chOff x="0" y="0"/>
            <a:chExt cx="4340202" cy="313932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340225" cy="3139313"/>
            </a:xfrm>
            <a:custGeom>
              <a:avLst/>
              <a:gdLst/>
              <a:ahLst/>
              <a:cxnLst/>
              <a:rect r="r" b="b" t="t" l="l"/>
              <a:pathLst>
                <a:path h="3139313" w="4340225">
                  <a:moveTo>
                    <a:pt x="0" y="0"/>
                  </a:moveTo>
                  <a:lnTo>
                    <a:pt x="4340225" y="0"/>
                  </a:lnTo>
                  <a:lnTo>
                    <a:pt x="4340225" y="3139313"/>
                  </a:lnTo>
                  <a:lnTo>
                    <a:pt x="0" y="3139313"/>
                  </a:lnTo>
                  <a:close/>
                </a:path>
              </a:pathLst>
            </a:custGeom>
            <a:solidFill>
              <a:srgbClr val="D6009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9525"/>
              <a:ext cx="4340202" cy="31297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FFFFFF"/>
                  </a:solidFill>
                  <a:latin typeface="Martel Sans"/>
                  <a:ea typeface="Martel Sans"/>
                  <a:cs typeface="Martel Sans"/>
                  <a:sym typeface="Martel Sans"/>
                </a:rPr>
                <a:t>Filières, ouvertures/</a:t>
              </a:r>
            </a:p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FFFFFF"/>
                  </a:solidFill>
                  <a:latin typeface="Martel Sans"/>
                  <a:ea typeface="Martel Sans"/>
                  <a:cs typeface="Martel Sans"/>
                  <a:sym typeface="Martel Sans"/>
                </a:rPr>
                <a:t>fermetures de postes, transport scolaire, forfait communal, etc.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548784" y="1902228"/>
            <a:ext cx="3253360" cy="1985158"/>
            <a:chOff x="0" y="0"/>
            <a:chExt cx="4337814" cy="264687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337812" cy="2646934"/>
            </a:xfrm>
            <a:custGeom>
              <a:avLst/>
              <a:gdLst/>
              <a:ahLst/>
              <a:cxnLst/>
              <a:rect r="r" b="b" t="t" l="l"/>
              <a:pathLst>
                <a:path h="2646934" w="4337812">
                  <a:moveTo>
                    <a:pt x="0" y="0"/>
                  </a:moveTo>
                  <a:lnTo>
                    <a:pt x="4337812" y="0"/>
                  </a:lnTo>
                  <a:lnTo>
                    <a:pt x="4337812" y="2646934"/>
                  </a:lnTo>
                  <a:lnTo>
                    <a:pt x="0" y="2646934"/>
                  </a:lnTo>
                  <a:close/>
                </a:path>
              </a:pathLst>
            </a:custGeom>
            <a:solidFill>
              <a:srgbClr val="D60093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9525"/>
              <a:ext cx="4337814" cy="26373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FFFFFF"/>
                  </a:solidFill>
                  <a:latin typeface="Martel Sans"/>
                  <a:ea typeface="Martel Sans"/>
                  <a:cs typeface="Martel Sans"/>
                  <a:sym typeface="Martel Sans"/>
                </a:rPr>
                <a:t>Parent correspondant de classe, conseil d’établissement, CODIEC, etc.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313061" y="6655668"/>
            <a:ext cx="3138489" cy="1983225"/>
            <a:chOff x="0" y="0"/>
            <a:chExt cx="4184652" cy="26443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184650" cy="2644267"/>
            </a:xfrm>
            <a:custGeom>
              <a:avLst/>
              <a:gdLst/>
              <a:ahLst/>
              <a:cxnLst/>
              <a:rect r="r" b="b" t="t" l="l"/>
              <a:pathLst>
                <a:path h="2644267" w="4184650">
                  <a:moveTo>
                    <a:pt x="0" y="0"/>
                  </a:moveTo>
                  <a:lnTo>
                    <a:pt x="4184650" y="0"/>
                  </a:lnTo>
                  <a:lnTo>
                    <a:pt x="4184650" y="2644267"/>
                  </a:lnTo>
                  <a:lnTo>
                    <a:pt x="0" y="2644267"/>
                  </a:lnTo>
                  <a:close/>
                </a:path>
              </a:pathLst>
            </a:custGeom>
            <a:solidFill>
              <a:srgbClr val="D60093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9525"/>
              <a:ext cx="4184652" cy="26347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FFFFFF"/>
                  </a:solidFill>
                  <a:latin typeface="Martel Sans"/>
                  <a:ea typeface="Martel Sans"/>
                  <a:cs typeface="Martel Sans"/>
                  <a:sym typeface="Martel Sans"/>
                </a:rPr>
                <a:t>Conférences, RPE, colloques, FE, Service ICF, plateforme téléphonique…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6187444" y="8215725"/>
            <a:ext cx="3681679" cy="1615827"/>
            <a:chOff x="0" y="0"/>
            <a:chExt cx="4908906" cy="215443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908931" cy="2154428"/>
            </a:xfrm>
            <a:custGeom>
              <a:avLst/>
              <a:gdLst/>
              <a:ahLst/>
              <a:cxnLst/>
              <a:rect r="r" b="b" t="t" l="l"/>
              <a:pathLst>
                <a:path h="2154428" w="4908931">
                  <a:moveTo>
                    <a:pt x="0" y="0"/>
                  </a:moveTo>
                  <a:lnTo>
                    <a:pt x="4908931" y="0"/>
                  </a:lnTo>
                  <a:lnTo>
                    <a:pt x="4908931" y="2154428"/>
                  </a:lnTo>
                  <a:lnTo>
                    <a:pt x="0" y="2154428"/>
                  </a:lnTo>
                  <a:close/>
                </a:path>
              </a:pathLst>
            </a:custGeom>
            <a:solidFill>
              <a:srgbClr val="D60093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9525"/>
              <a:ext cx="4908906" cy="21449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FFFFFF"/>
                  </a:solidFill>
                  <a:latin typeface="Martel Sans"/>
                  <a:ea typeface="Martel Sans"/>
                  <a:cs typeface="Martel Sans"/>
                  <a:sym typeface="Martel Sans"/>
                </a:rPr>
                <a:t>Pot d’accueil, repas conviviaux, animations festives….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1558318" y="6188415"/>
            <a:ext cx="3330568" cy="3462486"/>
            <a:chOff x="0" y="0"/>
            <a:chExt cx="4440758" cy="461664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4440809" cy="4616704"/>
            </a:xfrm>
            <a:custGeom>
              <a:avLst/>
              <a:gdLst/>
              <a:ahLst/>
              <a:cxnLst/>
              <a:rect r="r" b="b" t="t" l="l"/>
              <a:pathLst>
                <a:path h="4616704" w="4440809">
                  <a:moveTo>
                    <a:pt x="0" y="0"/>
                  </a:moveTo>
                  <a:lnTo>
                    <a:pt x="4440809" y="0"/>
                  </a:lnTo>
                  <a:lnTo>
                    <a:pt x="4440809" y="4616704"/>
                  </a:lnTo>
                  <a:lnTo>
                    <a:pt x="0" y="4616704"/>
                  </a:lnTo>
                  <a:close/>
                </a:path>
              </a:pathLst>
            </a:custGeom>
            <a:solidFill>
              <a:srgbClr val="D60093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9525"/>
              <a:ext cx="4440758" cy="46071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FFFFFF"/>
                  </a:solidFill>
                  <a:latin typeface="Martel Sans"/>
                  <a:ea typeface="Martel Sans"/>
                  <a:cs typeface="Martel Sans"/>
                  <a:sym typeface="Martel Sans"/>
                </a:rPr>
                <a:t>Participations aux commissions, organisation des kermesses, animation pastorale, bibliothèque et contes, Semaine des Apel, …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161128" y="1057166"/>
            <a:ext cx="5693570" cy="876300"/>
            <a:chOff x="0" y="0"/>
            <a:chExt cx="7591426" cy="11684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7591425" cy="1168400"/>
            </a:xfrm>
            <a:custGeom>
              <a:avLst/>
              <a:gdLst/>
              <a:ahLst/>
              <a:cxnLst/>
              <a:rect r="r" b="b" t="t" l="l"/>
              <a:pathLst>
                <a:path h="1168400" w="7591425">
                  <a:moveTo>
                    <a:pt x="0" y="0"/>
                  </a:moveTo>
                  <a:lnTo>
                    <a:pt x="7591425" y="0"/>
                  </a:lnTo>
                  <a:lnTo>
                    <a:pt x="7591425" y="1168400"/>
                  </a:lnTo>
                  <a:lnTo>
                    <a:pt x="0" y="1168400"/>
                  </a:lnTo>
                  <a:close/>
                </a:path>
              </a:pathLst>
            </a:custGeom>
            <a:solidFill>
              <a:srgbClr val="D60093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9525"/>
              <a:ext cx="7591426" cy="1158875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FFFFFF"/>
                  </a:solidFill>
                  <a:latin typeface="Martel Sans"/>
                  <a:ea typeface="Martel Sans"/>
                  <a:cs typeface="Martel Sans"/>
                  <a:sym typeface="Martel Sans"/>
                </a:rPr>
                <a:t>Animation pastorale, relecture du projet éducatif, solidarités, …</a:t>
              </a:r>
            </a:p>
          </p:txBody>
        </p:sp>
      </p:grpSp>
      <p:sp>
        <p:nvSpPr>
          <p:cNvPr name="AutoShape 26" id="26"/>
          <p:cNvSpPr/>
          <p:nvPr/>
        </p:nvSpPr>
        <p:spPr>
          <a:xfrm rot="-5093005">
            <a:off x="7373637" y="2600645"/>
            <a:ext cx="1281644" cy="0"/>
          </a:xfrm>
          <a:prstGeom prst="line">
            <a:avLst/>
          </a:prstGeom>
          <a:ln cap="rnd" w="57150">
            <a:solidFill>
              <a:srgbClr val="209CA8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27" id="27"/>
          <p:cNvSpPr/>
          <p:nvPr/>
        </p:nvSpPr>
        <p:spPr>
          <a:xfrm rot="-8349076">
            <a:off x="4775398" y="3311541"/>
            <a:ext cx="1256042" cy="0"/>
          </a:xfrm>
          <a:prstGeom prst="line">
            <a:avLst/>
          </a:prstGeom>
          <a:ln cap="rnd" w="57150">
            <a:solidFill>
              <a:srgbClr val="209CA8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28" id="28"/>
          <p:cNvSpPr/>
          <p:nvPr/>
        </p:nvSpPr>
        <p:spPr>
          <a:xfrm rot="-2097092">
            <a:off x="10411753" y="3215100"/>
            <a:ext cx="1379993" cy="0"/>
          </a:xfrm>
          <a:prstGeom prst="line">
            <a:avLst/>
          </a:prstGeom>
          <a:ln cap="rnd" w="57150">
            <a:solidFill>
              <a:srgbClr val="209CA8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29" id="29"/>
          <p:cNvSpPr/>
          <p:nvPr/>
        </p:nvSpPr>
        <p:spPr>
          <a:xfrm rot="2253417">
            <a:off x="10171343" y="7248940"/>
            <a:ext cx="1429805" cy="0"/>
          </a:xfrm>
          <a:prstGeom prst="line">
            <a:avLst/>
          </a:prstGeom>
          <a:ln cap="rnd" w="57150">
            <a:solidFill>
              <a:srgbClr val="209CA8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30" id="30"/>
          <p:cNvSpPr/>
          <p:nvPr/>
        </p:nvSpPr>
        <p:spPr>
          <a:xfrm rot="5002105">
            <a:off x="7455549" y="7778490"/>
            <a:ext cx="1123774" cy="0"/>
          </a:xfrm>
          <a:prstGeom prst="line">
            <a:avLst/>
          </a:prstGeom>
          <a:ln cap="rnd" w="57150">
            <a:solidFill>
              <a:srgbClr val="209CA8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31" id="31"/>
          <p:cNvSpPr/>
          <p:nvPr/>
        </p:nvSpPr>
        <p:spPr>
          <a:xfrm rot="8323442">
            <a:off x="4379755" y="7266799"/>
            <a:ext cx="1425821" cy="0"/>
          </a:xfrm>
          <a:prstGeom prst="line">
            <a:avLst/>
          </a:prstGeom>
          <a:ln cap="rnd" w="57150">
            <a:solidFill>
              <a:srgbClr val="209CA8"/>
            </a:solidFill>
            <a:prstDash val="solid"/>
            <a:headEnd type="none" len="sm" w="sm"/>
            <a:tailEnd type="triangle" len="med" w="lg"/>
          </a:ln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Une image contenant graphique  Description générée automatiquement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 descr="Une image contenant logo  Description générée automatiquement"/>
          <p:cNvSpPr/>
          <p:nvPr/>
        </p:nvSpPr>
        <p:spPr>
          <a:xfrm flipH="false" flipV="false" rot="0">
            <a:off x="1583156" y="8781771"/>
            <a:ext cx="1322142" cy="1030977"/>
          </a:xfrm>
          <a:custGeom>
            <a:avLst/>
            <a:gdLst/>
            <a:ahLst/>
            <a:cxnLst/>
            <a:rect r="r" b="b" t="t" l="l"/>
            <a:pathLst>
              <a:path h="1030977" w="1322142">
                <a:moveTo>
                  <a:pt x="0" y="0"/>
                </a:moveTo>
                <a:lnTo>
                  <a:pt x="1322142" y="0"/>
                </a:lnTo>
                <a:lnTo>
                  <a:pt x="1322142" y="1030977"/>
                </a:lnTo>
                <a:lnTo>
                  <a:pt x="0" y="10309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583160" y="2335188"/>
            <a:ext cx="7094103" cy="6047810"/>
            <a:chOff x="0" y="0"/>
            <a:chExt cx="9458804" cy="806374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458804" cy="8063746"/>
            </a:xfrm>
            <a:custGeom>
              <a:avLst/>
              <a:gdLst/>
              <a:ahLst/>
              <a:cxnLst/>
              <a:rect r="r" b="b" t="t" l="l"/>
              <a:pathLst>
                <a:path h="8063746" w="9458804">
                  <a:moveTo>
                    <a:pt x="0" y="0"/>
                  </a:moveTo>
                  <a:lnTo>
                    <a:pt x="9458804" y="0"/>
                  </a:lnTo>
                  <a:lnTo>
                    <a:pt x="9458804" y="8063746"/>
                  </a:lnTo>
                  <a:lnTo>
                    <a:pt x="0" y="806374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42875"/>
              <a:ext cx="9458804" cy="820662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r">
                <a:lnSpc>
                  <a:spcPts val="8640"/>
                </a:lnSpc>
              </a:pPr>
              <a:r>
                <a:rPr lang="en-US" sz="7200" b="true">
                  <a:solidFill>
                    <a:srgbClr val="C40B74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Des règles de fonctionnement similaires</a:t>
              </a:r>
            </a:p>
            <a:p>
              <a:pPr algn="r">
                <a:lnSpc>
                  <a:spcPts val="5040"/>
                </a:lnSpc>
              </a:pPr>
              <a:r>
                <a:rPr lang="en-US" b="true" sz="4200" i="true">
                  <a:solidFill>
                    <a:srgbClr val="C40B74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Pour tenir au mieux</a:t>
              </a:r>
            </a:p>
            <a:p>
              <a:pPr algn="r">
                <a:lnSpc>
                  <a:spcPts val="5040"/>
                </a:lnSpc>
              </a:pPr>
              <a:r>
                <a:rPr lang="en-US" b="true" sz="4200" i="true">
                  <a:solidFill>
                    <a:srgbClr val="C40B74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notre rôle dans les communautés éducatives </a:t>
              </a:r>
            </a:p>
            <a:p>
              <a:pPr algn="r">
                <a:lnSpc>
                  <a:spcPts val="504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9144000" y="0"/>
            <a:ext cx="8100900" cy="2119164"/>
            <a:chOff x="0" y="0"/>
            <a:chExt cx="10801200" cy="282555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801223" cy="2825496"/>
            </a:xfrm>
            <a:custGeom>
              <a:avLst/>
              <a:gdLst/>
              <a:ahLst/>
              <a:cxnLst/>
              <a:rect r="r" b="b" t="t" l="l"/>
              <a:pathLst>
                <a:path h="2825496" w="10801223">
                  <a:moveTo>
                    <a:pt x="0" y="0"/>
                  </a:moveTo>
                  <a:lnTo>
                    <a:pt x="10801223" y="0"/>
                  </a:lnTo>
                  <a:lnTo>
                    <a:pt x="10801223" y="2825496"/>
                  </a:lnTo>
                  <a:lnTo>
                    <a:pt x="0" y="2825496"/>
                  </a:lnTo>
                  <a:close/>
                </a:path>
              </a:pathLst>
            </a:custGeom>
            <a:solidFill>
              <a:srgbClr val="CE007F"/>
            </a:solidFill>
          </p:spPr>
        </p:sp>
      </p:grpSp>
      <p:sp>
        <p:nvSpPr>
          <p:cNvPr name="Freeform 9" id="9" descr="Photo gratuite hommes d'affaires et femmes d'affaires asiatiques réunissant des idées de remue-méninges sur l'application de planification de conception web créative et le développement de la mise en page de modèle pour un projet de téléphone mobi..."/>
          <p:cNvSpPr/>
          <p:nvPr/>
        </p:nvSpPr>
        <p:spPr>
          <a:xfrm flipH="false" flipV="false" rot="0">
            <a:off x="10042784" y="3749286"/>
            <a:ext cx="6446033" cy="5029200"/>
          </a:xfrm>
          <a:custGeom>
            <a:avLst/>
            <a:gdLst/>
            <a:ahLst/>
            <a:cxnLst/>
            <a:rect r="r" b="b" t="t" l="l"/>
            <a:pathLst>
              <a:path h="5029200" w="6446033">
                <a:moveTo>
                  <a:pt x="0" y="0"/>
                </a:moveTo>
                <a:lnTo>
                  <a:pt x="6446032" y="0"/>
                </a:lnTo>
                <a:lnTo>
                  <a:pt x="6446032" y="5029200"/>
                </a:lnTo>
                <a:lnTo>
                  <a:pt x="0" y="50292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38752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468255"/>
            <a:ext cx="15252192" cy="1769364"/>
            <a:chOff x="0" y="0"/>
            <a:chExt cx="20336256" cy="235915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336256" cy="2359152"/>
            </a:xfrm>
            <a:custGeom>
              <a:avLst/>
              <a:gdLst/>
              <a:ahLst/>
              <a:cxnLst/>
              <a:rect r="r" b="b" t="t" l="l"/>
              <a:pathLst>
                <a:path h="2359152" w="20336256">
                  <a:moveTo>
                    <a:pt x="0" y="0"/>
                  </a:moveTo>
                  <a:lnTo>
                    <a:pt x="20336256" y="0"/>
                  </a:lnTo>
                  <a:lnTo>
                    <a:pt x="20336256" y="2359152"/>
                  </a:lnTo>
                  <a:lnTo>
                    <a:pt x="0" y="23591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20336256" cy="241630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508"/>
                </a:lnSpc>
              </a:pPr>
              <a:r>
                <a:rPr lang="en-US" sz="5100" b="true">
                  <a:solidFill>
                    <a:srgbClr val="3172C4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Un mouvement dynamique et organisé pour porter la parole des parents à tous les niveaux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697308" y="2935759"/>
            <a:ext cx="5808365" cy="5541264"/>
            <a:chOff x="0" y="0"/>
            <a:chExt cx="7744486" cy="738835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744486" cy="7388352"/>
            </a:xfrm>
            <a:custGeom>
              <a:avLst/>
              <a:gdLst/>
              <a:ahLst/>
              <a:cxnLst/>
              <a:rect r="r" b="b" t="t" l="l"/>
              <a:pathLst>
                <a:path h="7388352" w="7744486">
                  <a:moveTo>
                    <a:pt x="0" y="0"/>
                  </a:moveTo>
                  <a:lnTo>
                    <a:pt x="7744486" y="0"/>
                  </a:lnTo>
                  <a:lnTo>
                    <a:pt x="7744486" y="7388352"/>
                  </a:lnTo>
                  <a:lnTo>
                    <a:pt x="0" y="73883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7744486" cy="743597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2997"/>
                </a:lnSpc>
              </a:pPr>
              <a:r>
                <a:rPr lang="en-US" sz="2497" b="true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Être bénévole engagé dans une Apel d’établissement signifie faire partie d’un mouvement structuré.</a:t>
              </a:r>
            </a:p>
            <a:p>
              <a:pPr algn="l">
                <a:lnSpc>
                  <a:spcPts val="2997"/>
                </a:lnSpc>
              </a:pPr>
            </a:p>
            <a:p>
              <a:pPr algn="l">
                <a:lnSpc>
                  <a:spcPts val="2997"/>
                </a:lnSpc>
              </a:pPr>
              <a:r>
                <a:rPr lang="en-US" sz="2497" i="true">
                  <a:solidFill>
                    <a:srgbClr val="000000"/>
                  </a:solidFill>
                  <a:latin typeface="Arial Italics"/>
                  <a:ea typeface="Arial Italics"/>
                  <a:cs typeface="Arial Italics"/>
                  <a:sym typeface="Arial Italics"/>
                </a:rPr>
                <a:t>- chaque échelon est relié avec les autres, de l’établissement au Bureau national.</a:t>
              </a:r>
            </a:p>
            <a:p>
              <a:pPr algn="l">
                <a:lnSpc>
                  <a:spcPts val="2997"/>
                </a:lnSpc>
              </a:pPr>
              <a:r>
                <a:rPr lang="en-US" sz="2497" i="true">
                  <a:solidFill>
                    <a:srgbClr val="000000"/>
                  </a:solidFill>
                  <a:latin typeface="Arial Italics"/>
                  <a:ea typeface="Arial Italics"/>
                  <a:cs typeface="Arial Italics"/>
                  <a:sym typeface="Arial Italics"/>
                </a:rPr>
                <a:t>- au niveau départemental, chaque Apel d’établissement est membre de l’Apel départementale et vote à l’Assemblée Générale, tandis que le président départemental est membre de droit des Apel d’établissement).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43100" y="2428119"/>
            <a:ext cx="10261140" cy="6413212"/>
            <a:chOff x="0" y="0"/>
            <a:chExt cx="13681520" cy="85509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681583" cy="8550910"/>
            </a:xfrm>
            <a:custGeom>
              <a:avLst/>
              <a:gdLst/>
              <a:ahLst/>
              <a:cxnLst/>
              <a:rect r="r" b="b" t="t" l="l"/>
              <a:pathLst>
                <a:path h="8550910" w="13681583">
                  <a:moveTo>
                    <a:pt x="0" y="8550910"/>
                  </a:moveTo>
                  <a:cubicBezTo>
                    <a:pt x="1520190" y="4750562"/>
                    <a:pt x="5368036" y="2256536"/>
                    <a:pt x="11543792" y="1068832"/>
                  </a:cubicBezTo>
                  <a:lnTo>
                    <a:pt x="11423396" y="0"/>
                  </a:lnTo>
                  <a:lnTo>
                    <a:pt x="13681583" y="1710182"/>
                  </a:lnTo>
                  <a:lnTo>
                    <a:pt x="11905107" y="4275455"/>
                  </a:lnTo>
                  <a:lnTo>
                    <a:pt x="11784711" y="3206623"/>
                  </a:lnTo>
                  <a:cubicBezTo>
                    <a:pt x="6208522" y="3681603"/>
                    <a:pt x="2280285" y="5463159"/>
                    <a:pt x="0" y="8550910"/>
                  </a:cubicBezTo>
                  <a:close/>
                </a:path>
              </a:pathLst>
            </a:custGeom>
            <a:solidFill>
              <a:srgbClr val="D0D8E8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9556998" y="3828307"/>
            <a:ext cx="274105" cy="274106"/>
            <a:chOff x="0" y="0"/>
            <a:chExt cx="365474" cy="36547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25400" y="25400"/>
              <a:ext cx="314706" cy="314706"/>
            </a:xfrm>
            <a:custGeom>
              <a:avLst/>
              <a:gdLst/>
              <a:ahLst/>
              <a:cxnLst/>
              <a:rect r="r" b="b" t="t" l="l"/>
              <a:pathLst>
                <a:path h="314706" w="314706">
                  <a:moveTo>
                    <a:pt x="0" y="157353"/>
                  </a:moveTo>
                  <a:cubicBezTo>
                    <a:pt x="0" y="70485"/>
                    <a:pt x="70485" y="0"/>
                    <a:pt x="157353" y="0"/>
                  </a:cubicBezTo>
                  <a:cubicBezTo>
                    <a:pt x="244221" y="0"/>
                    <a:pt x="314706" y="70485"/>
                    <a:pt x="314706" y="157353"/>
                  </a:cubicBezTo>
                  <a:cubicBezTo>
                    <a:pt x="314706" y="244221"/>
                    <a:pt x="244221" y="314706"/>
                    <a:pt x="157353" y="314706"/>
                  </a:cubicBezTo>
                  <a:cubicBezTo>
                    <a:pt x="70485" y="314706"/>
                    <a:pt x="0" y="244221"/>
                    <a:pt x="0" y="157353"/>
                  </a:cubicBezTo>
                  <a:close/>
                </a:path>
              </a:pathLst>
            </a:custGeom>
            <a:solidFill>
              <a:srgbClr val="20A69E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65506" cy="365506"/>
            </a:xfrm>
            <a:custGeom>
              <a:avLst/>
              <a:gdLst/>
              <a:ahLst/>
              <a:cxnLst/>
              <a:rect r="r" b="b" t="t" l="l"/>
              <a:pathLst>
                <a:path h="365506" w="365506">
                  <a:moveTo>
                    <a:pt x="0" y="182753"/>
                  </a:moveTo>
                  <a:cubicBezTo>
                    <a:pt x="0" y="81788"/>
                    <a:pt x="81788" y="0"/>
                    <a:pt x="182753" y="0"/>
                  </a:cubicBezTo>
                  <a:lnTo>
                    <a:pt x="182753" y="25400"/>
                  </a:lnTo>
                  <a:lnTo>
                    <a:pt x="182753" y="0"/>
                  </a:lnTo>
                  <a:cubicBezTo>
                    <a:pt x="283718" y="0"/>
                    <a:pt x="365506" y="81788"/>
                    <a:pt x="365506" y="182753"/>
                  </a:cubicBezTo>
                  <a:lnTo>
                    <a:pt x="340106" y="182753"/>
                  </a:lnTo>
                  <a:lnTo>
                    <a:pt x="365506" y="182753"/>
                  </a:lnTo>
                  <a:cubicBezTo>
                    <a:pt x="365506" y="283718"/>
                    <a:pt x="283718" y="365506"/>
                    <a:pt x="182753" y="365506"/>
                  </a:cubicBezTo>
                  <a:lnTo>
                    <a:pt x="182753" y="340106"/>
                  </a:lnTo>
                  <a:lnTo>
                    <a:pt x="182753" y="365506"/>
                  </a:lnTo>
                  <a:cubicBezTo>
                    <a:pt x="81788" y="365506"/>
                    <a:pt x="0" y="283718"/>
                    <a:pt x="0" y="182753"/>
                  </a:cubicBezTo>
                  <a:lnTo>
                    <a:pt x="25400" y="182753"/>
                  </a:lnTo>
                  <a:lnTo>
                    <a:pt x="50800" y="182753"/>
                  </a:lnTo>
                  <a:lnTo>
                    <a:pt x="25400" y="182753"/>
                  </a:lnTo>
                  <a:lnTo>
                    <a:pt x="0" y="182753"/>
                  </a:lnTo>
                  <a:moveTo>
                    <a:pt x="50800" y="182753"/>
                  </a:moveTo>
                  <a:cubicBezTo>
                    <a:pt x="50800" y="196723"/>
                    <a:pt x="39370" y="208153"/>
                    <a:pt x="25400" y="208153"/>
                  </a:cubicBezTo>
                  <a:cubicBezTo>
                    <a:pt x="11430" y="208153"/>
                    <a:pt x="0" y="196723"/>
                    <a:pt x="0" y="182753"/>
                  </a:cubicBezTo>
                  <a:cubicBezTo>
                    <a:pt x="0" y="168783"/>
                    <a:pt x="11430" y="157353"/>
                    <a:pt x="25400" y="157353"/>
                  </a:cubicBezTo>
                  <a:cubicBezTo>
                    <a:pt x="39370" y="157353"/>
                    <a:pt x="50800" y="168783"/>
                    <a:pt x="50800" y="182753"/>
                  </a:cubicBezTo>
                  <a:cubicBezTo>
                    <a:pt x="50800" y="255651"/>
                    <a:pt x="109855" y="314706"/>
                    <a:pt x="182753" y="314706"/>
                  </a:cubicBezTo>
                  <a:cubicBezTo>
                    <a:pt x="255651" y="314706"/>
                    <a:pt x="314706" y="255651"/>
                    <a:pt x="314706" y="182753"/>
                  </a:cubicBezTo>
                  <a:cubicBezTo>
                    <a:pt x="314706" y="109855"/>
                    <a:pt x="255651" y="50800"/>
                    <a:pt x="182753" y="50800"/>
                  </a:cubicBezTo>
                  <a:lnTo>
                    <a:pt x="182753" y="25400"/>
                  </a:lnTo>
                  <a:lnTo>
                    <a:pt x="182753" y="50800"/>
                  </a:lnTo>
                  <a:cubicBezTo>
                    <a:pt x="109855" y="50800"/>
                    <a:pt x="50800" y="109855"/>
                    <a:pt x="50800" y="18275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2224085" y="7296595"/>
            <a:ext cx="2914959" cy="1540632"/>
            <a:chOff x="0" y="0"/>
            <a:chExt cx="3886612" cy="205417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886612" cy="2054176"/>
            </a:xfrm>
            <a:custGeom>
              <a:avLst/>
              <a:gdLst/>
              <a:ahLst/>
              <a:cxnLst/>
              <a:rect r="r" b="b" t="t" l="l"/>
              <a:pathLst>
                <a:path h="2054176" w="3886612">
                  <a:moveTo>
                    <a:pt x="0" y="0"/>
                  </a:moveTo>
                  <a:lnTo>
                    <a:pt x="3886612" y="0"/>
                  </a:lnTo>
                  <a:lnTo>
                    <a:pt x="3886612" y="2054176"/>
                  </a:lnTo>
                  <a:lnTo>
                    <a:pt x="0" y="20541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3886612" cy="208275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2916"/>
                </a:lnSpc>
              </a:pPr>
              <a:r>
                <a:rPr lang="en-US" sz="2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5000 Apel d’établissement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6741327" y="4368366"/>
            <a:ext cx="448545" cy="448545"/>
            <a:chOff x="0" y="0"/>
            <a:chExt cx="598060" cy="59806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25400" y="25400"/>
              <a:ext cx="547370" cy="547370"/>
            </a:xfrm>
            <a:custGeom>
              <a:avLst/>
              <a:gdLst/>
              <a:ahLst/>
              <a:cxnLst/>
              <a:rect r="r" b="b" t="t" l="l"/>
              <a:pathLst>
                <a:path h="547370" w="547370">
                  <a:moveTo>
                    <a:pt x="0" y="273685"/>
                  </a:moveTo>
                  <a:cubicBezTo>
                    <a:pt x="0" y="122555"/>
                    <a:pt x="122555" y="0"/>
                    <a:pt x="273685" y="0"/>
                  </a:cubicBezTo>
                  <a:cubicBezTo>
                    <a:pt x="424815" y="0"/>
                    <a:pt x="547370" y="122555"/>
                    <a:pt x="547370" y="273685"/>
                  </a:cubicBezTo>
                  <a:cubicBezTo>
                    <a:pt x="547370" y="424815"/>
                    <a:pt x="424815" y="547370"/>
                    <a:pt x="273685" y="547370"/>
                  </a:cubicBezTo>
                  <a:cubicBezTo>
                    <a:pt x="122555" y="547370"/>
                    <a:pt x="0" y="424815"/>
                    <a:pt x="0" y="273685"/>
                  </a:cubicBezTo>
                  <a:close/>
                </a:path>
              </a:pathLst>
            </a:custGeom>
            <a:solidFill>
              <a:srgbClr val="CE007F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598170" cy="598170"/>
            </a:xfrm>
            <a:custGeom>
              <a:avLst/>
              <a:gdLst/>
              <a:ahLst/>
              <a:cxnLst/>
              <a:rect r="r" b="b" t="t" l="l"/>
              <a:pathLst>
                <a:path h="598170" w="598170">
                  <a:moveTo>
                    <a:pt x="0" y="299085"/>
                  </a:moveTo>
                  <a:cubicBezTo>
                    <a:pt x="0" y="133858"/>
                    <a:pt x="133858" y="0"/>
                    <a:pt x="299085" y="0"/>
                  </a:cubicBezTo>
                  <a:lnTo>
                    <a:pt x="299085" y="25400"/>
                  </a:lnTo>
                  <a:lnTo>
                    <a:pt x="299085" y="0"/>
                  </a:lnTo>
                  <a:cubicBezTo>
                    <a:pt x="464185" y="0"/>
                    <a:pt x="598170" y="133858"/>
                    <a:pt x="598170" y="299085"/>
                  </a:cubicBezTo>
                  <a:lnTo>
                    <a:pt x="572770" y="299085"/>
                  </a:lnTo>
                  <a:lnTo>
                    <a:pt x="598170" y="299085"/>
                  </a:lnTo>
                  <a:cubicBezTo>
                    <a:pt x="598170" y="464185"/>
                    <a:pt x="464312" y="598170"/>
                    <a:pt x="299085" y="598170"/>
                  </a:cubicBezTo>
                  <a:lnTo>
                    <a:pt x="299085" y="572770"/>
                  </a:lnTo>
                  <a:lnTo>
                    <a:pt x="299085" y="598170"/>
                  </a:lnTo>
                  <a:cubicBezTo>
                    <a:pt x="133858" y="598043"/>
                    <a:pt x="0" y="464185"/>
                    <a:pt x="0" y="299085"/>
                  </a:cubicBezTo>
                  <a:lnTo>
                    <a:pt x="25400" y="299085"/>
                  </a:lnTo>
                  <a:lnTo>
                    <a:pt x="50800" y="299085"/>
                  </a:lnTo>
                  <a:lnTo>
                    <a:pt x="25400" y="299085"/>
                  </a:lnTo>
                  <a:lnTo>
                    <a:pt x="0" y="299085"/>
                  </a:lnTo>
                  <a:moveTo>
                    <a:pt x="50800" y="299085"/>
                  </a:moveTo>
                  <a:cubicBezTo>
                    <a:pt x="50800" y="313055"/>
                    <a:pt x="39370" y="324485"/>
                    <a:pt x="25400" y="324485"/>
                  </a:cubicBezTo>
                  <a:cubicBezTo>
                    <a:pt x="11430" y="324485"/>
                    <a:pt x="0" y="313055"/>
                    <a:pt x="0" y="299085"/>
                  </a:cubicBezTo>
                  <a:cubicBezTo>
                    <a:pt x="0" y="285115"/>
                    <a:pt x="11430" y="273685"/>
                    <a:pt x="25400" y="273685"/>
                  </a:cubicBezTo>
                  <a:cubicBezTo>
                    <a:pt x="39370" y="273685"/>
                    <a:pt x="50800" y="285115"/>
                    <a:pt x="50800" y="299085"/>
                  </a:cubicBezTo>
                  <a:cubicBezTo>
                    <a:pt x="50800" y="436118"/>
                    <a:pt x="161925" y="547370"/>
                    <a:pt x="299085" y="547370"/>
                  </a:cubicBezTo>
                  <a:cubicBezTo>
                    <a:pt x="436245" y="547370"/>
                    <a:pt x="547370" y="436245"/>
                    <a:pt x="547370" y="299085"/>
                  </a:cubicBezTo>
                  <a:cubicBezTo>
                    <a:pt x="547370" y="161925"/>
                    <a:pt x="436118" y="50800"/>
                    <a:pt x="299085" y="50800"/>
                  </a:cubicBezTo>
                  <a:lnTo>
                    <a:pt x="299085" y="25400"/>
                  </a:lnTo>
                  <a:lnTo>
                    <a:pt x="299085" y="50800"/>
                  </a:lnTo>
                  <a:cubicBezTo>
                    <a:pt x="161925" y="50800"/>
                    <a:pt x="50800" y="161925"/>
                    <a:pt x="50800" y="29908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3975857" y="5892446"/>
            <a:ext cx="3202113" cy="2945126"/>
            <a:chOff x="0" y="0"/>
            <a:chExt cx="4269484" cy="392683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269484" cy="3926834"/>
            </a:xfrm>
            <a:custGeom>
              <a:avLst/>
              <a:gdLst/>
              <a:ahLst/>
              <a:cxnLst/>
              <a:rect r="r" b="b" t="t" l="l"/>
              <a:pathLst>
                <a:path h="3926834" w="4269484">
                  <a:moveTo>
                    <a:pt x="0" y="0"/>
                  </a:moveTo>
                  <a:lnTo>
                    <a:pt x="4269484" y="0"/>
                  </a:lnTo>
                  <a:lnTo>
                    <a:pt x="4269484" y="3926834"/>
                  </a:lnTo>
                  <a:lnTo>
                    <a:pt x="0" y="39268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28575"/>
              <a:ext cx="4269484" cy="395540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2916"/>
                </a:lnSpc>
              </a:pPr>
              <a:r>
                <a:rPr lang="en-US" sz="2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100 Apel départementales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4588446" y="5124451"/>
            <a:ext cx="581940" cy="581940"/>
            <a:chOff x="0" y="0"/>
            <a:chExt cx="775920" cy="77592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25400" y="25400"/>
              <a:ext cx="725170" cy="725170"/>
            </a:xfrm>
            <a:custGeom>
              <a:avLst/>
              <a:gdLst/>
              <a:ahLst/>
              <a:cxnLst/>
              <a:rect r="r" b="b" t="t" l="l"/>
              <a:pathLst>
                <a:path h="725170" w="725170">
                  <a:moveTo>
                    <a:pt x="0" y="362585"/>
                  </a:moveTo>
                  <a:cubicBezTo>
                    <a:pt x="0" y="162306"/>
                    <a:pt x="162306" y="0"/>
                    <a:pt x="362585" y="0"/>
                  </a:cubicBezTo>
                  <a:cubicBezTo>
                    <a:pt x="562864" y="0"/>
                    <a:pt x="725170" y="162306"/>
                    <a:pt x="725170" y="362585"/>
                  </a:cubicBezTo>
                  <a:cubicBezTo>
                    <a:pt x="725170" y="562864"/>
                    <a:pt x="562737" y="725170"/>
                    <a:pt x="362585" y="725170"/>
                  </a:cubicBezTo>
                  <a:cubicBezTo>
                    <a:pt x="162433" y="725170"/>
                    <a:pt x="0" y="562737"/>
                    <a:pt x="0" y="362585"/>
                  </a:cubicBezTo>
                  <a:close/>
                </a:path>
              </a:pathLst>
            </a:custGeom>
            <a:solidFill>
              <a:srgbClr val="20A69E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775970" cy="775970"/>
            </a:xfrm>
            <a:custGeom>
              <a:avLst/>
              <a:gdLst/>
              <a:ahLst/>
              <a:cxnLst/>
              <a:rect r="r" b="b" t="t" l="l"/>
              <a:pathLst>
                <a:path h="775970" w="775970">
                  <a:moveTo>
                    <a:pt x="0" y="387985"/>
                  </a:moveTo>
                  <a:cubicBezTo>
                    <a:pt x="0" y="173736"/>
                    <a:pt x="173736" y="0"/>
                    <a:pt x="387985" y="0"/>
                  </a:cubicBezTo>
                  <a:lnTo>
                    <a:pt x="387985" y="25400"/>
                  </a:lnTo>
                  <a:lnTo>
                    <a:pt x="387985" y="0"/>
                  </a:lnTo>
                  <a:cubicBezTo>
                    <a:pt x="602234" y="0"/>
                    <a:pt x="775970" y="173736"/>
                    <a:pt x="775970" y="387985"/>
                  </a:cubicBezTo>
                  <a:cubicBezTo>
                    <a:pt x="775970" y="602234"/>
                    <a:pt x="602234" y="775970"/>
                    <a:pt x="387985" y="775970"/>
                  </a:cubicBezTo>
                  <a:lnTo>
                    <a:pt x="387985" y="750570"/>
                  </a:lnTo>
                  <a:lnTo>
                    <a:pt x="387985" y="775970"/>
                  </a:lnTo>
                  <a:cubicBezTo>
                    <a:pt x="173736" y="775970"/>
                    <a:pt x="0" y="602234"/>
                    <a:pt x="0" y="387985"/>
                  </a:cubicBezTo>
                  <a:lnTo>
                    <a:pt x="25400" y="387985"/>
                  </a:lnTo>
                  <a:lnTo>
                    <a:pt x="47244" y="400939"/>
                  </a:lnTo>
                  <a:cubicBezTo>
                    <a:pt x="41402" y="410718"/>
                    <a:pt x="29718" y="415544"/>
                    <a:pt x="18669" y="412496"/>
                  </a:cubicBezTo>
                  <a:cubicBezTo>
                    <a:pt x="7620" y="409448"/>
                    <a:pt x="0" y="399415"/>
                    <a:pt x="0" y="387985"/>
                  </a:cubicBezTo>
                  <a:moveTo>
                    <a:pt x="50800" y="387985"/>
                  </a:moveTo>
                  <a:lnTo>
                    <a:pt x="25400" y="387985"/>
                  </a:lnTo>
                  <a:lnTo>
                    <a:pt x="3556" y="375031"/>
                  </a:lnTo>
                  <a:cubicBezTo>
                    <a:pt x="9398" y="365252"/>
                    <a:pt x="21082" y="360426"/>
                    <a:pt x="32131" y="363474"/>
                  </a:cubicBezTo>
                  <a:cubicBezTo>
                    <a:pt x="43180" y="366522"/>
                    <a:pt x="50800" y="376555"/>
                    <a:pt x="50800" y="387985"/>
                  </a:cubicBezTo>
                  <a:cubicBezTo>
                    <a:pt x="50800" y="574167"/>
                    <a:pt x="201803" y="725170"/>
                    <a:pt x="387985" y="725170"/>
                  </a:cubicBezTo>
                  <a:cubicBezTo>
                    <a:pt x="574167" y="725170"/>
                    <a:pt x="725170" y="574167"/>
                    <a:pt x="725170" y="387985"/>
                  </a:cubicBezTo>
                  <a:lnTo>
                    <a:pt x="750570" y="387985"/>
                  </a:lnTo>
                  <a:lnTo>
                    <a:pt x="725170" y="387985"/>
                  </a:lnTo>
                  <a:cubicBezTo>
                    <a:pt x="725170" y="201803"/>
                    <a:pt x="574167" y="50800"/>
                    <a:pt x="387985" y="50800"/>
                  </a:cubicBezTo>
                  <a:lnTo>
                    <a:pt x="387985" y="25400"/>
                  </a:lnTo>
                  <a:lnTo>
                    <a:pt x="387985" y="50800"/>
                  </a:lnTo>
                  <a:cubicBezTo>
                    <a:pt x="201803" y="50800"/>
                    <a:pt x="50800" y="201803"/>
                    <a:pt x="50800" y="38798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6652573" y="4920325"/>
            <a:ext cx="2169126" cy="3977652"/>
            <a:chOff x="0" y="0"/>
            <a:chExt cx="2892168" cy="5303536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892168" cy="5303536"/>
            </a:xfrm>
            <a:custGeom>
              <a:avLst/>
              <a:gdLst/>
              <a:ahLst/>
              <a:cxnLst/>
              <a:rect r="r" b="b" t="t" l="l"/>
              <a:pathLst>
                <a:path h="5303536" w="2892168">
                  <a:moveTo>
                    <a:pt x="0" y="0"/>
                  </a:moveTo>
                  <a:lnTo>
                    <a:pt x="2892168" y="0"/>
                  </a:lnTo>
                  <a:lnTo>
                    <a:pt x="2892168" y="5303536"/>
                  </a:lnTo>
                  <a:lnTo>
                    <a:pt x="0" y="53035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28575"/>
              <a:ext cx="2892168" cy="533211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2916"/>
                </a:lnSpc>
              </a:pPr>
              <a:r>
                <a:rPr lang="en-US" sz="2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30 Apel académiques 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2428203" y="6312582"/>
            <a:ext cx="766639" cy="766639"/>
            <a:chOff x="0" y="0"/>
            <a:chExt cx="1022186" cy="1022186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25400" y="25400"/>
              <a:ext cx="971423" cy="971423"/>
            </a:xfrm>
            <a:custGeom>
              <a:avLst/>
              <a:gdLst/>
              <a:ahLst/>
              <a:cxnLst/>
              <a:rect r="r" b="b" t="t" l="l"/>
              <a:pathLst>
                <a:path h="971423" w="971423">
                  <a:moveTo>
                    <a:pt x="0" y="485648"/>
                  </a:moveTo>
                  <a:cubicBezTo>
                    <a:pt x="0" y="217424"/>
                    <a:pt x="217424" y="0"/>
                    <a:pt x="485648" y="0"/>
                  </a:cubicBezTo>
                  <a:cubicBezTo>
                    <a:pt x="753872" y="0"/>
                    <a:pt x="971423" y="217424"/>
                    <a:pt x="971423" y="485648"/>
                  </a:cubicBezTo>
                  <a:cubicBezTo>
                    <a:pt x="971423" y="753872"/>
                    <a:pt x="753872" y="971423"/>
                    <a:pt x="485648" y="971423"/>
                  </a:cubicBezTo>
                  <a:cubicBezTo>
                    <a:pt x="217424" y="971423"/>
                    <a:pt x="0" y="753872"/>
                    <a:pt x="0" y="485648"/>
                  </a:cubicBezTo>
                  <a:close/>
                </a:path>
              </a:pathLst>
            </a:custGeom>
            <a:solidFill>
              <a:srgbClr val="CE007F"/>
            </a:solid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022223" cy="1022223"/>
            </a:xfrm>
            <a:custGeom>
              <a:avLst/>
              <a:gdLst/>
              <a:ahLst/>
              <a:cxnLst/>
              <a:rect r="r" b="b" t="t" l="l"/>
              <a:pathLst>
                <a:path h="1022223" w="1022223">
                  <a:moveTo>
                    <a:pt x="0" y="511048"/>
                  </a:moveTo>
                  <a:cubicBezTo>
                    <a:pt x="0" y="228854"/>
                    <a:pt x="228854" y="0"/>
                    <a:pt x="511048" y="0"/>
                  </a:cubicBezTo>
                  <a:lnTo>
                    <a:pt x="511048" y="25400"/>
                  </a:lnTo>
                  <a:lnTo>
                    <a:pt x="511048" y="0"/>
                  </a:lnTo>
                  <a:cubicBezTo>
                    <a:pt x="793369" y="0"/>
                    <a:pt x="1022223" y="228854"/>
                    <a:pt x="1022223" y="511048"/>
                  </a:cubicBezTo>
                  <a:lnTo>
                    <a:pt x="996823" y="511048"/>
                  </a:lnTo>
                  <a:lnTo>
                    <a:pt x="1022223" y="511048"/>
                  </a:lnTo>
                  <a:cubicBezTo>
                    <a:pt x="1022223" y="793369"/>
                    <a:pt x="793369" y="1022096"/>
                    <a:pt x="511175" y="1022096"/>
                  </a:cubicBezTo>
                  <a:lnTo>
                    <a:pt x="511175" y="996696"/>
                  </a:lnTo>
                  <a:lnTo>
                    <a:pt x="511175" y="1022096"/>
                  </a:lnTo>
                  <a:cubicBezTo>
                    <a:pt x="228854" y="1022223"/>
                    <a:pt x="0" y="793369"/>
                    <a:pt x="0" y="511048"/>
                  </a:cubicBezTo>
                  <a:lnTo>
                    <a:pt x="25400" y="511048"/>
                  </a:lnTo>
                  <a:lnTo>
                    <a:pt x="50800" y="511048"/>
                  </a:lnTo>
                  <a:lnTo>
                    <a:pt x="25400" y="511048"/>
                  </a:lnTo>
                  <a:lnTo>
                    <a:pt x="0" y="511048"/>
                  </a:lnTo>
                  <a:moveTo>
                    <a:pt x="50800" y="511048"/>
                  </a:moveTo>
                  <a:cubicBezTo>
                    <a:pt x="50800" y="525018"/>
                    <a:pt x="39370" y="536448"/>
                    <a:pt x="25400" y="536448"/>
                  </a:cubicBezTo>
                  <a:cubicBezTo>
                    <a:pt x="11430" y="536448"/>
                    <a:pt x="0" y="525018"/>
                    <a:pt x="0" y="511048"/>
                  </a:cubicBezTo>
                  <a:cubicBezTo>
                    <a:pt x="0" y="497078"/>
                    <a:pt x="11430" y="485648"/>
                    <a:pt x="25400" y="485648"/>
                  </a:cubicBezTo>
                  <a:cubicBezTo>
                    <a:pt x="39370" y="485648"/>
                    <a:pt x="50800" y="497078"/>
                    <a:pt x="50800" y="511048"/>
                  </a:cubicBezTo>
                  <a:cubicBezTo>
                    <a:pt x="50800" y="765302"/>
                    <a:pt x="256921" y="971423"/>
                    <a:pt x="511048" y="971423"/>
                  </a:cubicBezTo>
                  <a:cubicBezTo>
                    <a:pt x="765175" y="971423"/>
                    <a:pt x="971423" y="765302"/>
                    <a:pt x="971423" y="511048"/>
                  </a:cubicBezTo>
                  <a:cubicBezTo>
                    <a:pt x="971423" y="256794"/>
                    <a:pt x="765302" y="50800"/>
                    <a:pt x="511048" y="50800"/>
                  </a:cubicBezTo>
                  <a:lnTo>
                    <a:pt x="511048" y="25400"/>
                  </a:lnTo>
                  <a:lnTo>
                    <a:pt x="511048" y="50800"/>
                  </a:lnTo>
                  <a:cubicBezTo>
                    <a:pt x="256921" y="50800"/>
                    <a:pt x="50800" y="256921"/>
                    <a:pt x="50800" y="5110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8812816" y="4181378"/>
            <a:ext cx="2169126" cy="4612560"/>
            <a:chOff x="0" y="0"/>
            <a:chExt cx="2892168" cy="615008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2892168" cy="6150080"/>
            </a:xfrm>
            <a:custGeom>
              <a:avLst/>
              <a:gdLst/>
              <a:ahLst/>
              <a:cxnLst/>
              <a:rect r="r" b="b" t="t" l="l"/>
              <a:pathLst>
                <a:path h="6150080" w="2892168">
                  <a:moveTo>
                    <a:pt x="0" y="0"/>
                  </a:moveTo>
                  <a:lnTo>
                    <a:pt x="2892168" y="0"/>
                  </a:lnTo>
                  <a:lnTo>
                    <a:pt x="2892168" y="6150080"/>
                  </a:lnTo>
                  <a:lnTo>
                    <a:pt x="0" y="61500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28575"/>
              <a:ext cx="2892168" cy="617865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2916"/>
                </a:lnSpc>
              </a:pPr>
              <a:r>
                <a:rPr lang="en-US" sz="2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Apel nationale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5909542" y="9258300"/>
            <a:ext cx="7294912" cy="322881"/>
            <a:chOff x="0" y="0"/>
            <a:chExt cx="9726549" cy="430508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9726550" cy="430508"/>
            </a:xfrm>
            <a:custGeom>
              <a:avLst/>
              <a:gdLst/>
              <a:ahLst/>
              <a:cxnLst/>
              <a:rect r="r" b="b" t="t" l="l"/>
              <a:pathLst>
                <a:path h="430508" w="9726550">
                  <a:moveTo>
                    <a:pt x="0" y="0"/>
                  </a:moveTo>
                  <a:lnTo>
                    <a:pt x="9726550" y="0"/>
                  </a:lnTo>
                  <a:lnTo>
                    <a:pt x="9726550" y="430508"/>
                  </a:lnTo>
                  <a:lnTo>
                    <a:pt x="0" y="4305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19050"/>
              <a:ext cx="9726549" cy="44955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512"/>
                </a:lnSpc>
              </a:pPr>
              <a:r>
                <a:rPr lang="en-US" sz="1400" b="true">
                  <a:solidFill>
                    <a:srgbClr val="3172C4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Retrouvez la description du mouvement en une infographie en cliquant </a:t>
              </a:r>
              <a:r>
                <a:rPr lang="en-US" b="true" sz="1400" u="sng">
                  <a:solidFill>
                    <a:srgbClr val="CE007F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2" tooltip="https://www.apel.fr/sites/default/files/2024-10/infographie%20mouvement.pdf"/>
                </a:rPr>
                <a:t>ici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DAGmAtMnISQ</dc:identifier>
  <dcterms:modified xsi:type="dcterms:W3CDTF">2011-08-01T06:04:30Z</dcterms:modified>
  <cp:revision>1</cp:revision>
  <dc:title>Fondamentaux Marseille 2025.pptx</dc:title>
</cp:coreProperties>
</file>