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F_0.xml" ContentType="application/vnd.ms-powerpoint.comments+xml"/>
  <Override PartName="/ppt/comments/modernComment_110_0.xml" ContentType="application/vnd.ms-powerpoint.comments+xml"/>
  <Override PartName="/ppt/comments/modernComment_111_0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8288000" cy="10287000"/>
  <p:notesSz cx="6858000" cy="9144000"/>
  <p:embeddedFontLst>
    <p:embeddedFont>
      <p:font typeface="Arimo" panose="020B0604020202020204" charset="0"/>
      <p:regular r:id="rId31"/>
    </p:embeddedFont>
    <p:embeddedFont>
      <p:font typeface="League Spartan" panose="020B0604020202020204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Poppins Bold" panose="00000800000000000000" charset="0"/>
      <p:regular r:id="rId37"/>
      <p:bold r:id="rId38"/>
    </p:embeddedFont>
    <p:embeddedFont>
      <p:font typeface="Poppins Bold Italics" panose="020B0604020202020204" charset="0"/>
      <p:regular r:id="rId39"/>
    </p:embeddedFont>
    <p:embeddedFont>
      <p:font typeface="Poppins Italics" panose="020B0604020202020204" charset="0"/>
      <p:regular r:id="rId40"/>
    </p:embeddedFont>
    <p:embeddedFont>
      <p:font typeface="Sanchez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6FC6EE-6F16-B119-4B55-F88F955DBACC}" name="Lucile GOGET" initials="LG" userId="S::lucile.goget@apelnationale.fr::3993910c-3bd7-459a-925c-59feef65dd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7F"/>
    <a:srgbClr val="173D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068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Gaspard" userId="a60296bd-6fbb-44d5-ae4d-019ec6e625f2" providerId="ADAL" clId="{8FD010CE-227F-488C-B877-0DB5AE1E3275}"/>
    <pc:docChg chg="undo custSel delSld modSld">
      <pc:chgData name="Valerie Gaspard" userId="a60296bd-6fbb-44d5-ae4d-019ec6e625f2" providerId="ADAL" clId="{8FD010CE-227F-488C-B877-0DB5AE1E3275}" dt="2025-04-07T13:37:50.650" v="71" actId="21"/>
      <pc:docMkLst>
        <pc:docMk/>
      </pc:docMkLst>
      <pc:sldChg chg="delSp modSp del mod">
        <pc:chgData name="Valerie Gaspard" userId="a60296bd-6fbb-44d5-ae4d-019ec6e625f2" providerId="ADAL" clId="{8FD010CE-227F-488C-B877-0DB5AE1E3275}" dt="2025-04-07T12:53:54.687" v="5" actId="47"/>
        <pc:sldMkLst>
          <pc:docMk/>
          <pc:sldMk cId="0" sldId="256"/>
        </pc:sldMkLst>
        <pc:spChg chg="mod">
          <ac:chgData name="Valerie Gaspard" userId="a60296bd-6fbb-44d5-ae4d-019ec6e625f2" providerId="ADAL" clId="{8FD010CE-227F-488C-B877-0DB5AE1E3275}" dt="2025-04-07T12:45:02.012" v="1" actId="13926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Valerie Gaspard" userId="a60296bd-6fbb-44d5-ae4d-019ec6e625f2" providerId="ADAL" clId="{8FD010CE-227F-488C-B877-0DB5AE1E3275}" dt="2025-04-07T12:53:53.573" v="4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08:53.373" v="26" actId="20577"/>
        <pc:sldMkLst>
          <pc:docMk/>
          <pc:sldMk cId="0" sldId="257"/>
        </pc:sldMkLst>
        <pc:spChg chg="mod">
          <ac:chgData name="Valerie Gaspard" userId="a60296bd-6fbb-44d5-ae4d-019ec6e625f2" providerId="ADAL" clId="{8FD010CE-227F-488C-B877-0DB5AE1E3275}" dt="2025-04-07T13:08:47.186" v="24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8:53.373" v="26" actId="20577"/>
          <ac:spMkLst>
            <pc:docMk/>
            <pc:sldMk cId="0" sldId="257"/>
            <ac:spMk id="11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2:59:13.826" v="20" actId="1076"/>
        <pc:sldMkLst>
          <pc:docMk/>
          <pc:sldMk cId="0" sldId="259"/>
        </pc:sldMkLst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13.826" v="20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20:51.849" v="55" actId="207"/>
        <pc:sldMkLst>
          <pc:docMk/>
          <pc:sldMk cId="0" sldId="261"/>
        </pc:sldMkLst>
        <pc:spChg chg="mod">
          <ac:chgData name="Valerie Gaspard" userId="a60296bd-6fbb-44d5-ae4d-019ec6e625f2" providerId="ADAL" clId="{8FD010CE-227F-488C-B877-0DB5AE1E3275}" dt="2025-04-07T13:20:51.849" v="55" actId="207"/>
          <ac:spMkLst>
            <pc:docMk/>
            <pc:sldMk cId="0" sldId="261"/>
            <ac:spMk id="6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9:37.649" v="35" actId="1037"/>
          <ac:spMkLst>
            <pc:docMk/>
            <pc:sldMk cId="0" sldId="261"/>
            <ac:spMk id="7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9:25.382" v="29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18:49.010" v="36" actId="1076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20:29.286" v="53" actId="1076"/>
        <pc:sldMkLst>
          <pc:docMk/>
          <pc:sldMk cId="0" sldId="262"/>
        </pc:sldMkLst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11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14.292" v="60" actId="14100"/>
        <pc:sldMkLst>
          <pc:docMk/>
          <pc:sldMk cId="0" sldId="266"/>
        </pc:sldMkLst>
        <pc:spChg chg="mod">
          <ac:chgData name="Valerie Gaspard" userId="a60296bd-6fbb-44d5-ae4d-019ec6e625f2" providerId="ADAL" clId="{8FD010CE-227F-488C-B877-0DB5AE1E3275}" dt="2025-04-07T13:35:14.292" v="60" actId="14100"/>
          <ac:spMkLst>
            <pc:docMk/>
            <pc:sldMk cId="0" sldId="266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1:58.435" v="58" actId="1036"/>
          <ac:spMkLst>
            <pc:docMk/>
            <pc:sldMk cId="0" sldId="266"/>
            <ac:spMk id="10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18.998" v="62" actId="14100"/>
        <pc:sldMkLst>
          <pc:docMk/>
          <pc:sldMk cId="0" sldId="267"/>
        </pc:sldMkLst>
        <pc:spChg chg="mod">
          <ac:chgData name="Valerie Gaspard" userId="a60296bd-6fbb-44d5-ae4d-019ec6e625f2" providerId="ADAL" clId="{8FD010CE-227F-488C-B877-0DB5AE1E3275}" dt="2025-04-07T13:35:16.233" v="61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35:18.998" v="62" actId="14100"/>
          <ac:spMkLst>
            <pc:docMk/>
            <pc:sldMk cId="0" sldId="267"/>
            <ac:spMk id="16" creationId="{00000000-0000-0000-0000-000000000000}"/>
          </ac:spMkLst>
        </pc:spChg>
      </pc:sldChg>
      <pc:sldChg chg="delSp modSp mod">
        <pc:chgData name="Valerie Gaspard" userId="a60296bd-6fbb-44d5-ae4d-019ec6e625f2" providerId="ADAL" clId="{8FD010CE-227F-488C-B877-0DB5AE1E3275}" dt="2025-04-07T13:37:50.650" v="71" actId="21"/>
        <pc:sldMkLst>
          <pc:docMk/>
          <pc:sldMk cId="0" sldId="268"/>
        </pc:sldMkLst>
        <pc:spChg chg="del">
          <ac:chgData name="Valerie Gaspard" userId="a60296bd-6fbb-44d5-ae4d-019ec6e625f2" providerId="ADAL" clId="{8FD010CE-227F-488C-B877-0DB5AE1E3275}" dt="2025-04-07T13:37:50.650" v="71" actId="21"/>
          <ac:spMkLst>
            <pc:docMk/>
            <pc:sldMk cId="0" sldId="268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35:07.198" v="59" actId="14100"/>
          <ac:spMkLst>
            <pc:docMk/>
            <pc:sldMk cId="0" sldId="268"/>
            <ac:spMk id="10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25.925" v="63" actId="14100"/>
        <pc:sldMkLst>
          <pc:docMk/>
          <pc:sldMk cId="0" sldId="269"/>
        </pc:sldMkLst>
        <pc:spChg chg="mod">
          <ac:chgData name="Valerie Gaspard" userId="a60296bd-6fbb-44d5-ae4d-019ec6e625f2" providerId="ADAL" clId="{8FD010CE-227F-488C-B877-0DB5AE1E3275}" dt="2025-04-07T13:35:25.925" v="63" actId="14100"/>
          <ac:spMkLst>
            <pc:docMk/>
            <pc:sldMk cId="0" sldId="269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33.020" v="64" actId="14100"/>
        <pc:sldMkLst>
          <pc:docMk/>
          <pc:sldMk cId="0" sldId="270"/>
        </pc:sldMkLst>
        <pc:spChg chg="mod">
          <ac:chgData name="Valerie Gaspard" userId="a60296bd-6fbb-44d5-ae4d-019ec6e625f2" providerId="ADAL" clId="{8FD010CE-227F-488C-B877-0DB5AE1E3275}" dt="2025-04-07T13:35:33.020" v="64" actId="14100"/>
          <ac:spMkLst>
            <pc:docMk/>
            <pc:sldMk cId="0" sldId="270"/>
            <ac:spMk id="16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36.941" v="65" actId="14100"/>
        <pc:sldMkLst>
          <pc:docMk/>
          <pc:sldMk cId="0" sldId="271"/>
        </pc:sldMkLst>
        <pc:spChg chg="mod">
          <ac:chgData name="Valerie Gaspard" userId="a60296bd-6fbb-44d5-ae4d-019ec6e625f2" providerId="ADAL" clId="{8FD010CE-227F-488C-B877-0DB5AE1E3275}" dt="2025-04-07T13:35:36.941" v="65" actId="14100"/>
          <ac:spMkLst>
            <pc:docMk/>
            <pc:sldMk cId="0" sldId="271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1.613" v="66" actId="14100"/>
        <pc:sldMkLst>
          <pc:docMk/>
          <pc:sldMk cId="0" sldId="272"/>
        </pc:sldMkLst>
        <pc:spChg chg="mod">
          <ac:chgData name="Valerie Gaspard" userId="a60296bd-6fbb-44d5-ae4d-019ec6e625f2" providerId="ADAL" clId="{8FD010CE-227F-488C-B877-0DB5AE1E3275}" dt="2025-04-07T13:35:41.613" v="66" actId="14100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5.165" v="67" actId="14100"/>
        <pc:sldMkLst>
          <pc:docMk/>
          <pc:sldMk cId="0" sldId="273"/>
        </pc:sldMkLst>
        <pc:spChg chg="mod">
          <ac:chgData name="Valerie Gaspard" userId="a60296bd-6fbb-44d5-ae4d-019ec6e625f2" providerId="ADAL" clId="{8FD010CE-227F-488C-B877-0DB5AE1E3275}" dt="2025-04-07T13:35:45.165" v="67" actId="14100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9.804" v="68" actId="14100"/>
        <pc:sldMkLst>
          <pc:docMk/>
          <pc:sldMk cId="0" sldId="274"/>
        </pc:sldMkLst>
        <pc:spChg chg="mod">
          <ac:chgData name="Valerie Gaspard" userId="a60296bd-6fbb-44d5-ae4d-019ec6e625f2" providerId="ADAL" clId="{8FD010CE-227F-488C-B877-0DB5AE1E3275}" dt="2025-04-07T13:35:49.804" v="68" actId="14100"/>
          <ac:spMkLst>
            <pc:docMk/>
            <pc:sldMk cId="0" sldId="274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52.867" v="69" actId="14100"/>
        <pc:sldMkLst>
          <pc:docMk/>
          <pc:sldMk cId="0" sldId="275"/>
        </pc:sldMkLst>
        <pc:spChg chg="mod">
          <ac:chgData name="Valerie Gaspard" userId="a60296bd-6fbb-44d5-ae4d-019ec6e625f2" providerId="ADAL" clId="{8FD010CE-227F-488C-B877-0DB5AE1E3275}" dt="2025-04-07T13:35:52.867" v="69" actId="14100"/>
          <ac:spMkLst>
            <pc:docMk/>
            <pc:sldMk cId="0" sldId="275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56.328" v="70" actId="14100"/>
        <pc:sldMkLst>
          <pc:docMk/>
          <pc:sldMk cId="0" sldId="276"/>
        </pc:sldMkLst>
        <pc:spChg chg="mod">
          <ac:chgData name="Valerie Gaspard" userId="a60296bd-6fbb-44d5-ae4d-019ec6e625f2" providerId="ADAL" clId="{8FD010CE-227F-488C-B877-0DB5AE1E3275}" dt="2025-04-07T13:35:56.328" v="70" actId="14100"/>
          <ac:spMkLst>
            <pc:docMk/>
            <pc:sldMk cId="0" sldId="276"/>
            <ac:spMk id="6" creationId="{00000000-0000-0000-0000-000000000000}"/>
          </ac:spMkLst>
        </pc:spChg>
      </pc:sldChg>
    </pc:docChg>
  </pc:docChgLst>
</pc:chgInfo>
</file>

<file path=ppt/comments/modernComment_1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13D599-EEE1-4887-988B-2726BED08E87}" authorId="{F76FC6EE-6F16-B119-4B55-F88F955DBACC}" created="2024-09-05T08:21:05.293">
    <pc:sldMkLst xmlns:pc="http://schemas.microsoft.com/office/powerpoint/2013/main/command">
      <pc:docMk/>
      <pc:sldMk cId="0" sldId="271"/>
    </pc:sldMkLst>
    <p188:txBody>
      <a:bodyPr/>
      <a:lstStyle/>
      <a:p>
        <a:r>
          <a:rPr lang="fr-FR"/>
          <a:t>Faire figurer le montant de la cotisation globale, une et indivisible.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CE59D8-ABD1-4F29-B6BA-DF396FA6B1A0}" authorId="{F76FC6EE-6F16-B119-4B55-F88F955DBACC}" created="2024-09-05T08:21:25.263">
    <pc:sldMkLst xmlns:pc="http://schemas.microsoft.com/office/powerpoint/2013/main/command">
      <pc:docMk/>
      <pc:sldMk cId="0" sldId="272"/>
    </pc:sldMkLst>
    <p188:txBody>
      <a:bodyPr/>
      <a:lstStyle/>
      <a:p>
        <a:r>
          <a:rPr lang="fr-FR"/>
          <a:t>Des tableaux sont à votre disposition:
https://www.canva.com/link?target=https%3A%2F%2Fwww.apel.fr%2Fsites%2Fdefault%2Ffiles%2F2022-03%2F2020_Gestion_Apel_etablissement.xlsx&amp;design=DAGLSKZchek&amp;accessRole=owner&amp;linkSource=comment</a:t>
        </a:r>
      </a:p>
    </p188:txBody>
  </p188:cm>
</p188:cmLst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5E8A62-7020-4A37-A498-2C100895FB21}" authorId="{F76FC6EE-6F16-B119-4B55-F88F955DBACC}" created="2024-09-05T08:21:43.640">
    <pc:sldMkLst xmlns:pc="http://schemas.microsoft.com/office/powerpoint/2013/main/command">
      <pc:docMk/>
      <pc:sldMk cId="0" sldId="273"/>
    </pc:sldMkLst>
    <p188:txBody>
      <a:bodyPr/>
      <a:lstStyle/>
      <a:p>
        <a:r>
          <a:rPr lang="fr-FR"/>
          <a:t>Le quitus est un vote de confiance de l’assemblée générale qui vise à valider la gestion de l’association faite par le Conseil d'administration. Regardez les statuts de votre Apel, et n'oubliez pas cette délibération quand elle y est prévue.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2.sv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0F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10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11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_9ekntyD4A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5" Type="http://schemas.openxmlformats.org/officeDocument/2006/relationships/image" Target="../media/image4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2797" y="593726"/>
            <a:ext cx="17029824" cy="16480788"/>
            <a:chOff x="0" y="0"/>
            <a:chExt cx="22706432" cy="21974384"/>
          </a:xfrm>
        </p:grpSpPr>
        <p:sp>
          <p:nvSpPr>
            <p:cNvPr id="3" name="Freeform 3"/>
            <p:cNvSpPr/>
            <p:nvPr/>
          </p:nvSpPr>
          <p:spPr>
            <a:xfrm rot="8100000">
              <a:off x="7215431" y="3439924"/>
              <a:ext cx="13939206" cy="10162948"/>
            </a:xfrm>
            <a:custGeom>
              <a:avLst/>
              <a:gdLst/>
              <a:ahLst/>
              <a:cxnLst/>
              <a:rect l="l" t="t" r="r" b="b"/>
              <a:pathLst>
                <a:path w="13939206" h="10162948">
                  <a:moveTo>
                    <a:pt x="0" y="0"/>
                  </a:moveTo>
                  <a:lnTo>
                    <a:pt x="13939206" y="0"/>
                  </a:lnTo>
                  <a:lnTo>
                    <a:pt x="13939206" y="10162949"/>
                  </a:lnTo>
                  <a:lnTo>
                    <a:pt x="0" y="1016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 rot="-1526761">
              <a:off x="1769024" y="7081170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 rot="-3586381">
            <a:off x="-5498529" y="89271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7148119">
            <a:off x="-5646076" y="-31004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2476389" cy="1982354"/>
          </a:xfrm>
          <a:custGeom>
            <a:avLst/>
            <a:gdLst/>
            <a:ahLst/>
            <a:cxnLst/>
            <a:rect l="l" t="t" r="r" b="b"/>
            <a:pathLst>
              <a:path w="2476389" h="1982354">
                <a:moveTo>
                  <a:pt x="0" y="0"/>
                </a:moveTo>
                <a:lnTo>
                  <a:pt x="2476389" y="0"/>
                </a:lnTo>
                <a:lnTo>
                  <a:pt x="2476389" y="1982354"/>
                </a:lnTo>
                <a:lnTo>
                  <a:pt x="0" y="198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932936" y="3940810"/>
            <a:ext cx="1042212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 </a:t>
            </a:r>
          </a:p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À L’ASSEMBLÉE GÉNÉRALE DE L’APEL</a:t>
            </a:r>
          </a:p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NOM DE L’ÉTABLISSEMENT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55065" y="8854033"/>
            <a:ext cx="290419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611664" y="1219544"/>
            <a:ext cx="7064673" cy="66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299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L’ACTIVITÉ DE NOTRE APEL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21200" y="9228080"/>
            <a:ext cx="6396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611663" y="1790700"/>
            <a:ext cx="706467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656363" y="7861645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52555" y="923925"/>
            <a:ext cx="478288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D’ACTIVITÉ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6752555" y="1584960"/>
            <a:ext cx="4782889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5532730" y="3388814"/>
            <a:ext cx="890785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068800" y="9182100"/>
            <a:ext cx="74292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785274" y="7869492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09705" y="923925"/>
            <a:ext cx="466858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FINANCIER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68800" y="9105900"/>
            <a:ext cx="77756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12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62580B70-7EB6-A90D-BB2C-07A628D2C8EF}"/>
              </a:ext>
            </a:extLst>
          </p:cNvPr>
          <p:cNvSpPr/>
          <p:nvPr/>
        </p:nvSpPr>
        <p:spPr>
          <a:xfrm flipH="1" flipV="1">
            <a:off x="8083689" y="1518773"/>
            <a:ext cx="105763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2DE38DEE-4DA3-F8EA-24C2-0CCF6AA2D209}"/>
              </a:ext>
            </a:extLst>
          </p:cNvPr>
          <p:cNvSpPr/>
          <p:nvPr/>
        </p:nvSpPr>
        <p:spPr>
          <a:xfrm flipH="1" flipV="1">
            <a:off x="9146678" y="1518773"/>
            <a:ext cx="105763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032129" y="867263"/>
            <a:ext cx="422374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ORIENTATIONS</a:t>
            </a:r>
          </a:p>
        </p:txBody>
      </p:sp>
      <p:sp>
        <p:nvSpPr>
          <p:cNvPr id="7" name="AutoShape 7"/>
          <p:cNvSpPr/>
          <p:nvPr/>
        </p:nvSpPr>
        <p:spPr>
          <a:xfrm flipH="1" flipV="1">
            <a:off x="7032129" y="1507343"/>
            <a:ext cx="422374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21201" y="9228080"/>
            <a:ext cx="6312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2730" y="3388814"/>
            <a:ext cx="890785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A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B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C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7444566" y="4537514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788397" y="278412"/>
            <a:ext cx="717128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MONTANT DE LA COTISATION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788397" y="939447"/>
            <a:ext cx="7171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5220800" y="2479467"/>
            <a:ext cx="8312519" cy="8150935"/>
          </a:xfrm>
          <a:custGeom>
            <a:avLst/>
            <a:gdLst/>
            <a:ahLst/>
            <a:cxnLst/>
            <a:rect l="l" t="t" r="r" b="b"/>
            <a:pathLst>
              <a:path w="8312519" h="8150935">
                <a:moveTo>
                  <a:pt x="0" y="0"/>
                </a:moveTo>
                <a:lnTo>
                  <a:pt x="8312519" y="0"/>
                </a:lnTo>
                <a:lnTo>
                  <a:pt x="8312519" y="8150936"/>
                </a:lnTo>
                <a:lnTo>
                  <a:pt x="0" y="815093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8723440" y="5854121"/>
            <a:ext cx="1754365" cy="175436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007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16949" y="6283408"/>
            <a:ext cx="989247" cy="851989"/>
          </a:xfrm>
          <a:custGeom>
            <a:avLst/>
            <a:gdLst/>
            <a:ahLst/>
            <a:cxnLst/>
            <a:rect l="l" t="t" r="r" b="b"/>
            <a:pathLst>
              <a:path w="989247" h="851989">
                <a:moveTo>
                  <a:pt x="0" y="0"/>
                </a:moveTo>
                <a:lnTo>
                  <a:pt x="989247" y="0"/>
                </a:lnTo>
                <a:lnTo>
                  <a:pt x="989247" y="851989"/>
                </a:lnTo>
                <a:lnTo>
                  <a:pt x="0" y="8519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7847589" y="2464977"/>
            <a:ext cx="5511627" cy="388895"/>
            <a:chOff x="0" y="0"/>
            <a:chExt cx="1451622" cy="1024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1622" cy="102425"/>
            </a:xfrm>
            <a:custGeom>
              <a:avLst/>
              <a:gdLst/>
              <a:ahLst/>
              <a:cxnLst/>
              <a:rect l="l" t="t" r="r" b="b"/>
              <a:pathLst>
                <a:path w="1451622" h="102425">
                  <a:moveTo>
                    <a:pt x="0" y="0"/>
                  </a:moveTo>
                  <a:lnTo>
                    <a:pt x="1451622" y="0"/>
                  </a:lnTo>
                  <a:lnTo>
                    <a:pt x="1451622" y="102425"/>
                  </a:lnTo>
                  <a:lnTo>
                    <a:pt x="0" y="102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451622" cy="15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373600" y="9228080"/>
            <a:ext cx="4916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03658" y="1732707"/>
            <a:ext cx="9946803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 spc="42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Vous avez versé votre cotisation, ou vous souhaitez le faire. C’est notre assemblée générale qui statue sur son montant. Voici à quoi elle sert :</a:t>
            </a:r>
          </a:p>
        </p:txBody>
      </p:sp>
      <p:grpSp>
        <p:nvGrpSpPr>
          <p:cNvPr id="18" name="Group 18"/>
          <p:cNvGrpSpPr/>
          <p:nvPr/>
        </p:nvGrpSpPr>
        <p:grpSpPr>
          <a:xfrm rot="-794643">
            <a:off x="1637472" y="4955947"/>
            <a:ext cx="3300353" cy="2002645"/>
            <a:chOff x="0" y="0"/>
            <a:chExt cx="4400471" cy="26701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050"/>
              <a:ext cx="4400471" cy="238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j’adhère,</a:t>
              </a:r>
            </a:p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je soutiens,</a:t>
              </a:r>
            </a:p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je m’engage 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487740"/>
              <a:ext cx="4400471" cy="182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6"/>
                </a:lnSpc>
              </a:pPr>
              <a:r>
                <a:rPr lang="en-US" sz="905" spc="45">
                  <a:solidFill>
                    <a:srgbClr val="CE007F"/>
                  </a:solidFill>
                  <a:latin typeface="Sanchez"/>
                  <a:ea typeface="Sanchez"/>
                  <a:cs typeface="Sanchez"/>
                  <a:sym typeface="Sanchez"/>
                </a:rPr>
                <a:t>VERSER LA COTISATION, C’EST DÉJÀ S’ENGAGER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025408" y="4725093"/>
            <a:ext cx="2068807" cy="57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Dans l’école de mes enfants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23440" y="3206232"/>
            <a:ext cx="2969974" cy="57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Pour toutes les familles de l’Enseignement catholique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9426" y="6747625"/>
            <a:ext cx="2109721" cy="86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Avec les bénévoles qui accompagnent les parents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75959" y="8176765"/>
            <a:ext cx="3101832" cy="29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Au soutien des parents élus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25408" y="5471202"/>
            <a:ext cx="2335803" cy="158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239" lvl="1" indent="-121620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animation de l’établissement (accueil des nouvelles familles, kermesse, marché de Noël, bal, concours de crèches...)</a:t>
            </a:r>
          </a:p>
          <a:p>
            <a:pPr marL="243239" lvl="1" indent="-121620" algn="l">
              <a:lnSpc>
                <a:spcPts val="1577"/>
              </a:lnSpc>
              <a:spcBef>
                <a:spcPct val="0"/>
              </a:spcBef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représentation des parents (conseil de classe, conseil d’établissement, Ogec)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23440" y="3982412"/>
            <a:ext cx="3230494" cy="138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cofinancement de projets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actions avec les partenaires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rencontres et débats éducatifs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magazine Famille &amp; Education, apel.fr et toute la communication du mouvement des Apel</a:t>
            </a:r>
          </a:p>
          <a:p>
            <a:pPr marL="243241" lvl="1" indent="-121621" algn="l">
              <a:lnSpc>
                <a:spcPts val="1577"/>
              </a:lnSpc>
              <a:spcBef>
                <a:spcPct val="0"/>
              </a:spcBef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ligne d’écoute et de soutien parental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29426" y="7855091"/>
            <a:ext cx="2430254" cy="99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362" lvl="1" indent="-121681" algn="l">
              <a:lnSpc>
                <a:spcPts val="1578"/>
              </a:lnSpc>
              <a:buFont typeface="Arial"/>
              <a:buChar char="•"/>
            </a:pPr>
            <a:r>
              <a:rPr lang="en-US" sz="1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parents correspondants, animateurs BDI Orientation</a:t>
            </a:r>
          </a:p>
          <a:p>
            <a:pPr marL="243362" lvl="1" indent="-121681" algn="l">
              <a:lnSpc>
                <a:spcPts val="1578"/>
              </a:lnSpc>
              <a:spcBef>
                <a:spcPct val="0"/>
              </a:spcBef>
              <a:buFont typeface="Arial"/>
              <a:buChar char="•"/>
            </a:pPr>
            <a:r>
              <a:rPr lang="en-US" sz="1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correspondants ICF, relations école &amp; monde professionnel, école inclusive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75959" y="8557183"/>
            <a:ext cx="3430237" cy="13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153" lvl="1" indent="-122077" algn="l">
              <a:lnSpc>
                <a:spcPts val="1583"/>
              </a:lnSpc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assurent le fonctionnement quotidien de l’association</a:t>
            </a:r>
          </a:p>
          <a:p>
            <a:pPr marL="244153" lvl="1" indent="-122077" algn="l">
              <a:lnSpc>
                <a:spcPts val="1583"/>
              </a:lnSpc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me représentent dans le mouvement avec toutes les Apel</a:t>
            </a:r>
          </a:p>
          <a:p>
            <a:pPr marL="244153" lvl="1" indent="-122077" algn="l">
              <a:lnSpc>
                <a:spcPts val="1583"/>
              </a:lnSpc>
              <a:spcBef>
                <a:spcPct val="0"/>
              </a:spcBef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défendent la liberté d’enseignement et le libre choix de l’école auprès des pouvoirs publics locaux et nationaux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408532" y="465163"/>
            <a:ext cx="717128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MONTANT DE LA COTISATION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558358" y="1095573"/>
            <a:ext cx="7171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21200" y="9228080"/>
            <a:ext cx="6392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15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59977"/>
              </p:ext>
            </p:extLst>
          </p:nvPr>
        </p:nvGraphicFramePr>
        <p:xfrm>
          <a:off x="5013432" y="3513889"/>
          <a:ext cx="8261136" cy="3878142"/>
        </p:xfrm>
        <a:graphic>
          <a:graphicData uri="http://schemas.openxmlformats.org/drawingml/2006/table">
            <a:tbl>
              <a:tblPr/>
              <a:tblGrid>
                <a:gridCol w="40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577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Montant</a:t>
                      </a: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appelé</a:t>
                      </a:r>
                      <a:endParaRPr lang="en-US" sz="1100" dirty="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 2025 / 2026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Montant</a:t>
                      </a: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proposé</a:t>
                      </a:r>
                      <a:endParaRPr lang="en-US" sz="1100" dirty="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pour 2026 / 2027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5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6624003" y="2107563"/>
            <a:ext cx="4740342" cy="35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pour </a:t>
            </a:r>
            <a:r>
              <a:rPr lang="en-US" sz="2100" i="1" spc="42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l’année</a:t>
            </a: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100" i="1" spc="42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scolaire</a:t>
            </a: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2026 / 2027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17071" y="8722301"/>
            <a:ext cx="865385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La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cotisation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une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et indivisible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. Une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seule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adhésion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demandée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par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famille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.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Cependant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l’adhésion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étant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nominative,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c’est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le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payeur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qui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la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personne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reconnue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comme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adhérent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et qui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peut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voter.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680249" y="867263"/>
            <a:ext cx="692750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BUDGET DE L’ANNÉE À VENIR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680249" y="1528298"/>
            <a:ext cx="692750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97400" y="9228080"/>
            <a:ext cx="56072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16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3776881" y="3514180"/>
          <a:ext cx="10734239" cy="2945622"/>
        </p:xfrm>
        <a:graphic>
          <a:graphicData uri="http://schemas.openxmlformats.org/drawingml/2006/table">
            <a:tbl>
              <a:tblPr/>
              <a:tblGrid>
                <a:gridCol w="177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75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5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3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969323" y="867263"/>
            <a:ext cx="434935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DÉLIBÉRATIONS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969323" y="1409700"/>
            <a:ext cx="434935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373600" y="9228080"/>
            <a:ext cx="46636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17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2910"/>
              </p:ext>
            </p:extLst>
          </p:nvPr>
        </p:nvGraphicFramePr>
        <p:xfrm>
          <a:off x="3776881" y="3514180"/>
          <a:ext cx="10734238" cy="3515619"/>
        </p:xfrm>
        <a:graphic>
          <a:graphicData uri="http://schemas.openxmlformats.org/drawingml/2006/table">
            <a:tbl>
              <a:tblPr/>
              <a:tblGrid>
                <a:gridCol w="1239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4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Pour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Contre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Abstention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rapport financier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orientations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9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montant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la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cotisation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budget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prévisionnel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quitus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au Conseil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d’administration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*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1028700" y="3725704"/>
            <a:ext cx="17385023" cy="7820656"/>
            <a:chOff x="83820" y="1018540"/>
            <a:chExt cx="19926138" cy="89637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81853" cy="9112090"/>
            </a:xfrm>
            <a:custGeom>
              <a:avLst/>
              <a:gdLst/>
              <a:ahLst/>
              <a:cxnLst/>
              <a:rect l="l" t="t" r="r" b="b"/>
              <a:pathLst>
                <a:path w="19881853" h="9112090">
                  <a:moveTo>
                    <a:pt x="5761197" y="791210"/>
                  </a:moveTo>
                  <a:cubicBezTo>
                    <a:pt x="2321775" y="1731432"/>
                    <a:pt x="0" y="3173492"/>
                    <a:pt x="124581" y="5366422"/>
                  </a:cubicBezTo>
                  <a:cubicBezTo>
                    <a:pt x="161460" y="5844939"/>
                    <a:pt x="343912" y="6324541"/>
                    <a:pt x="743755" y="6747719"/>
                  </a:cubicBezTo>
                  <a:cubicBezTo>
                    <a:pt x="1756948" y="7820855"/>
                    <a:pt x="3959965" y="8352540"/>
                    <a:pt x="6062050" y="8653104"/>
                  </a:cubicBezTo>
                  <a:cubicBezTo>
                    <a:pt x="8237893" y="8964520"/>
                    <a:pt x="10534076" y="9112090"/>
                    <a:pt x="12731270" y="8853843"/>
                  </a:cubicBezTo>
                  <a:cubicBezTo>
                    <a:pt x="14928464" y="8594511"/>
                    <a:pt x="17024725" y="7887044"/>
                    <a:pt x="18133027" y="6795462"/>
                  </a:cubicBezTo>
                  <a:cubicBezTo>
                    <a:pt x="19881853" y="5074538"/>
                    <a:pt x="18670681" y="2710167"/>
                    <a:pt x="15867900" y="1499227"/>
                  </a:cubicBezTo>
                  <a:cubicBezTo>
                    <a:pt x="13065119" y="163830"/>
                    <a:pt x="9089985" y="0"/>
                    <a:pt x="5761197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21200" y="9228080"/>
            <a:ext cx="63885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7281" y="988819"/>
            <a:ext cx="7767340" cy="192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299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RENOUVELLEMENT </a:t>
            </a:r>
          </a:p>
          <a:p>
            <a:pPr algn="ctr">
              <a:lnSpc>
                <a:spcPts val="4987"/>
              </a:lnSpc>
            </a:pPr>
            <a:r>
              <a:rPr lang="en-US" sz="4299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DU CONSEIL D’ADMINISTRATION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C70FC84F-29DC-715A-66A3-81E6E5775920}"/>
              </a:ext>
            </a:extLst>
          </p:cNvPr>
          <p:cNvSpPr/>
          <p:nvPr/>
        </p:nvSpPr>
        <p:spPr>
          <a:xfrm flipH="1">
            <a:off x="5105400" y="1562100"/>
            <a:ext cx="692750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96919" y="867263"/>
            <a:ext cx="329416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ÉLECTIONS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7496919" y="1409700"/>
            <a:ext cx="329416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97400" y="9228080"/>
            <a:ext cx="55681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6101" y="4184333"/>
            <a:ext cx="11715799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6076" y="3180774"/>
            <a:ext cx="2875165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i="1" spc="42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Sont candidats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116940" y="-1355113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4799765" y="350206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269992" y="5208597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743883" y="-88034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330033" y="923925"/>
            <a:ext cx="3627934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ORDRE DU JOUR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7330033" y="1512003"/>
            <a:ext cx="3627934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76464" y="9394438"/>
            <a:ext cx="203076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134" y="2411160"/>
            <a:ext cx="13006634" cy="588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Mots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d’accueil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699"/>
              </a:lnSpc>
            </a:pP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Quelques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mots sur le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mouvement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des Apel</a:t>
            </a:r>
          </a:p>
          <a:p>
            <a:pPr algn="l">
              <a:lnSpc>
                <a:spcPts val="4699"/>
              </a:lnSpc>
            </a:pP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L’activité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l’Apel de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notre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orientations de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l’année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financier</a:t>
            </a: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Montant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cotisation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Vote des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délibérations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statutaires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Elections des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du conseil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d’administration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7297400" y="9228080"/>
            <a:ext cx="59804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6740" y="867263"/>
            <a:ext cx="687452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RÉSULTATS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DES ÉLECTIONS</a:t>
            </a:r>
          </a:p>
        </p:txBody>
      </p:sp>
      <p:sp>
        <p:nvSpPr>
          <p:cNvPr id="8" name="AutoShape 8"/>
          <p:cNvSpPr/>
          <p:nvPr/>
        </p:nvSpPr>
        <p:spPr>
          <a:xfrm flipH="1" flipV="1">
            <a:off x="5706740" y="1409700"/>
            <a:ext cx="687452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9" name="TextBox 9"/>
          <p:cNvSpPr txBox="1"/>
          <p:nvPr/>
        </p:nvSpPr>
        <p:spPr>
          <a:xfrm>
            <a:off x="6276764" y="4646461"/>
            <a:ext cx="5734472" cy="92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2621" b="1" i="1" spc="52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Sont élus et rejoignent le conseil d’administration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2039" y="7678150"/>
            <a:ext cx="5734472" cy="55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3021" b="1" i="1" spc="60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Merci et bienvenue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09206">
            <a:off x="-8547559" y="-41231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7425461" y="1378391"/>
            <a:ext cx="17029824" cy="16480788"/>
            <a:chOff x="0" y="0"/>
            <a:chExt cx="22706432" cy="21974384"/>
          </a:xfrm>
        </p:grpSpPr>
        <p:sp>
          <p:nvSpPr>
            <p:cNvPr id="4" name="Freeform 4"/>
            <p:cNvSpPr/>
            <p:nvPr/>
          </p:nvSpPr>
          <p:spPr>
            <a:xfrm rot="8100000">
              <a:off x="7215431" y="3439924"/>
              <a:ext cx="13939206" cy="10162948"/>
            </a:xfrm>
            <a:custGeom>
              <a:avLst/>
              <a:gdLst/>
              <a:ahLst/>
              <a:cxnLst/>
              <a:rect l="l" t="t" r="r" b="b"/>
              <a:pathLst>
                <a:path w="13939206" h="10162948">
                  <a:moveTo>
                    <a:pt x="0" y="0"/>
                  </a:moveTo>
                  <a:lnTo>
                    <a:pt x="13939206" y="0"/>
                  </a:lnTo>
                  <a:lnTo>
                    <a:pt x="13939206" y="10162949"/>
                  </a:lnTo>
                  <a:lnTo>
                    <a:pt x="0" y="1016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 rot="-1526761">
              <a:off x="1769024" y="7081170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 rot="-3586381">
            <a:off x="-5498529" y="1431904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7148119">
            <a:off x="-5560351" y="-2781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2256465" cy="1761983"/>
          </a:xfrm>
          <a:custGeom>
            <a:avLst/>
            <a:gdLst/>
            <a:ahLst/>
            <a:cxnLst/>
            <a:rect l="l" t="t" r="r" b="b"/>
            <a:pathLst>
              <a:path w="2256465" h="1761983">
                <a:moveTo>
                  <a:pt x="0" y="0"/>
                </a:moveTo>
                <a:lnTo>
                  <a:pt x="2256465" y="0"/>
                </a:lnTo>
                <a:lnTo>
                  <a:pt x="2256465" y="1761983"/>
                </a:lnTo>
                <a:lnTo>
                  <a:pt x="0" y="1761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4794267" y="4295701"/>
            <a:ext cx="8699466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spc="189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 VOUS REMERCIONS</a:t>
            </a:r>
          </a:p>
          <a:p>
            <a:pPr algn="ctr">
              <a:lnSpc>
                <a:spcPts val="5319"/>
              </a:lnSpc>
            </a:pPr>
            <a:r>
              <a:rPr lang="en-US" sz="3799" b="1" spc="189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VOTRE PRESENCE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7873" y="4446270"/>
            <a:ext cx="12312253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VOUS  POUVEZ ENRICHIR VOTRE ASSEMBLÉE GÉNÉRALE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AVEC UNE PROPOSITION DE VOTRE CHOIX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(cf. 3 </a:t>
            </a:r>
            <a:r>
              <a:rPr lang="en-US" sz="3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exemples</a:t>
            </a: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à </a:t>
            </a:r>
            <a:r>
              <a:rPr lang="en-US" sz="3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suivre</a:t>
            </a: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497883" y="9394438"/>
            <a:ext cx="360238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16</a:t>
            </a:r>
          </a:p>
        </p:txBody>
      </p:sp>
      <p:sp>
        <p:nvSpPr>
          <p:cNvPr id="4" name="Freeform 4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554280" y="806221"/>
            <a:ext cx="11230608" cy="192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EXPOSITION « C’EST PAS JUSTE UN HANDICAP »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L’ACCUEIL DES ENFANTS EN SITUATION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HANDICAP À L’ÉCOLE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3780792" y="1409700"/>
            <a:ext cx="10726415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 flipV="1">
            <a:off x="4151357" y="2019300"/>
            <a:ext cx="9985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flipH="1">
            <a:off x="6513435" y="2804648"/>
            <a:ext cx="5312299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824626" y="3461873"/>
            <a:ext cx="3471610" cy="5246370"/>
            <a:chOff x="0" y="0"/>
            <a:chExt cx="6790944" cy="102626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11" r="-31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482313" y="3461873"/>
            <a:ext cx="3471610" cy="5246370"/>
            <a:chOff x="0" y="0"/>
            <a:chExt cx="6790944" cy="10262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11" r="-31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4808339" y="1528298"/>
            <a:ext cx="867132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2185154" y="2678954"/>
            <a:ext cx="5246370" cy="52463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-347" b="-34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08339" y="867263"/>
            <a:ext cx="867132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RPE</a:t>
            </a:r>
            <a:r>
              <a:rPr lang="fr-FR" sz="3600" b="1" baseline="30000" dirty="0">
                <a:solidFill>
                  <a:srgbClr val="173D76"/>
                </a:solidFill>
                <a:latin typeface="Poppins Bold"/>
                <a:cs typeface="Poppins Bold"/>
              </a:rPr>
              <a:t>®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UNE RENCONTRE-PARENTS ECOLE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0592" y="4900184"/>
            <a:ext cx="464228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Insérer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Titre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RPE®,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animée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par XX, animateur RPE®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7626995" y="1528298"/>
            <a:ext cx="303401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7471097" y="891860"/>
            <a:ext cx="3345805" cy="661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CONFÉRENCE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61548" y="4927283"/>
            <a:ext cx="7618203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Insérer : Titre de la conférence, animée par XXX, titre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69565" y="3182926"/>
            <a:ext cx="5268186" cy="4239284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7071717" y="1528298"/>
            <a:ext cx="4144566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786472" y="4310702"/>
            <a:ext cx="1234373" cy="2485316"/>
            <a:chOff x="0" y="0"/>
            <a:chExt cx="9461500" cy="19050000"/>
          </a:xfrm>
        </p:grpSpPr>
        <p:sp>
          <p:nvSpPr>
            <p:cNvPr id="8" name="Freeform 8"/>
            <p:cNvSpPr/>
            <p:nvPr/>
          </p:nvSpPr>
          <p:spPr>
            <a:xfrm>
              <a:off x="400304" y="312801"/>
              <a:ext cx="8650859" cy="18424398"/>
            </a:xfrm>
            <a:custGeom>
              <a:avLst/>
              <a:gdLst/>
              <a:ahLst/>
              <a:cxnLst/>
              <a:rect l="l" t="t" r="r" b="b"/>
              <a:pathLst>
                <a:path w="8650859" h="18424398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9461500" cy="19050000"/>
            </a:xfrm>
            <a:custGeom>
              <a:avLst/>
              <a:gdLst/>
              <a:ahLst/>
              <a:cxnLst/>
              <a:rect l="l" t="t" r="r" b="b"/>
              <a:pathLst>
                <a:path w="9461500" h="190500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80042" y="8061887"/>
            <a:ext cx="1196413" cy="1196413"/>
          </a:xfrm>
          <a:custGeom>
            <a:avLst/>
            <a:gdLst/>
            <a:ahLst/>
            <a:cxnLst/>
            <a:rect l="l" t="t" r="r" b="b"/>
            <a:pathLst>
              <a:path w="1196413" h="1196413">
                <a:moveTo>
                  <a:pt x="0" y="0"/>
                </a:moveTo>
                <a:lnTo>
                  <a:pt x="1196413" y="0"/>
                </a:lnTo>
                <a:lnTo>
                  <a:pt x="1196413" y="1196413"/>
                </a:lnTo>
                <a:lnTo>
                  <a:pt x="0" y="1196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028450" y="4310702"/>
            <a:ext cx="1710941" cy="2420153"/>
          </a:xfrm>
          <a:custGeom>
            <a:avLst/>
            <a:gdLst/>
            <a:ahLst/>
            <a:cxnLst/>
            <a:rect l="l" t="t" r="r" b="b"/>
            <a:pathLst>
              <a:path w="1710941" h="2420153">
                <a:moveTo>
                  <a:pt x="0" y="0"/>
                </a:moveTo>
                <a:lnTo>
                  <a:pt x="1710941" y="0"/>
                </a:lnTo>
                <a:lnTo>
                  <a:pt x="1710941" y="2420154"/>
                </a:lnTo>
                <a:lnTo>
                  <a:pt x="0" y="2420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599064" y="4310702"/>
            <a:ext cx="3014298" cy="2420153"/>
            <a:chOff x="0" y="0"/>
            <a:chExt cx="7467600" cy="59956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71717" y="867263"/>
            <a:ext cx="4144566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TEMPS CONVIVIAL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45006" y="2370684"/>
            <a:ext cx="7597988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Votre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Apel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est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joignable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</a:p>
          <a:p>
            <a:pPr algn="ctr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téléphone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06[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</a:p>
          <a:p>
            <a:pPr algn="ctr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 mail ....@...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4221" y="7025640"/>
            <a:ext cx="4027371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plus d'informations consultez le site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Apel.fr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36408" y="7025640"/>
            <a:ext cx="4027371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Et en cas de question d'éducation, d'orientation, de problème à la maison, contacter la ligne d’écoute de l'Apel :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01 46 90 09 60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98159" y="7025640"/>
            <a:ext cx="376017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Abonnez-vous à la newsletter de l’Apel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116940" y="-1355113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4799765" y="350206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269992" y="5208597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743883" y="-88034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4967436" y="923925"/>
            <a:ext cx="8353127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ENGAGÉS AU SEIN 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NOTRE COMMUNAUTÉ ÉDUCATIVE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871118" y="1533525"/>
            <a:ext cx="653535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4967436" y="2223135"/>
            <a:ext cx="8353127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188267" y="4270112"/>
            <a:ext cx="1923372" cy="4979605"/>
          </a:xfrm>
          <a:custGeom>
            <a:avLst/>
            <a:gdLst/>
            <a:ahLst/>
            <a:cxnLst/>
            <a:rect l="l" t="t" r="r" b="b"/>
            <a:pathLst>
              <a:path w="1923372" h="4979605">
                <a:moveTo>
                  <a:pt x="0" y="0"/>
                </a:moveTo>
                <a:lnTo>
                  <a:pt x="1923372" y="0"/>
                </a:lnTo>
                <a:lnTo>
                  <a:pt x="1923372" y="4979604"/>
                </a:lnTo>
                <a:lnTo>
                  <a:pt x="0" y="497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751453">
            <a:off x="679737" y="2545447"/>
            <a:ext cx="3293661" cy="2125031"/>
          </a:xfrm>
          <a:custGeom>
            <a:avLst/>
            <a:gdLst/>
            <a:ahLst/>
            <a:cxnLst/>
            <a:rect l="l" t="t" r="r" b="b"/>
            <a:pathLst>
              <a:path w="2964129" h="2057400">
                <a:moveTo>
                  <a:pt x="0" y="0"/>
                </a:moveTo>
                <a:lnTo>
                  <a:pt x="2964129" y="0"/>
                </a:lnTo>
                <a:lnTo>
                  <a:pt x="296412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7570437" y="9394438"/>
            <a:ext cx="21513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95625" y="5020252"/>
            <a:ext cx="12801473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président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chef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d’établissement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président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l’Apel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départementale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droit (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ou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son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représentant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communauté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éducative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s’il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y a lieu)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333" y="3254607"/>
            <a:ext cx="2757636" cy="59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785274" y="7869492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35785" y="933450"/>
            <a:ext cx="10016430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CONSEIL D’ADMINISTRATION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ET LES BENEVOLES DE VOTRE ETABLISSEMENT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4135785" y="2165985"/>
            <a:ext cx="1001643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flipH="1">
            <a:off x="5639471" y="1501140"/>
            <a:ext cx="701042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5741778" y="3004992"/>
            <a:ext cx="8907850" cy="557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 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34972" y="7445757"/>
            <a:ext cx="1135169" cy="113516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557637" y="9394438"/>
            <a:ext cx="240729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20" name="Freeform 20"/>
          <p:cNvSpPr/>
          <p:nvPr/>
        </p:nvSpPr>
        <p:spPr>
          <a:xfrm>
            <a:off x="4023929" y="4523347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4023929" y="3051029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4023929" y="5979031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4023929" y="7430043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450916" y="-3034119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5223516" y="19283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427673" y="5402609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545411" y="-1354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4435721" y="383857"/>
            <a:ext cx="1031311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AVEC VOUS,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ACCOMPLIR LES 5 MISSIONS DE L’APEL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781800" y="952500"/>
            <a:ext cx="548535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4435720" y="1664017"/>
            <a:ext cx="1031311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6509907" y="4817098"/>
            <a:ext cx="5268186" cy="4239284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88485" y="2571109"/>
            <a:ext cx="5079216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Défendre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la liberté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d’enseignement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le libre choix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l’école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promouvoir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caractère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propre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l’Enseignement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catholique</a:t>
            </a:r>
            <a:endParaRPr lang="en-US" sz="2000" b="1" spc="40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09309" y="4540549"/>
            <a:ext cx="5752652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Représenter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toutes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familles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l’établissement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auprès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l’institution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des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pouvoirs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publics et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toutes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autorités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civiles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ou religieuses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90327" y="8185150"/>
            <a:ext cx="381958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Participer au débat éducatif en relation avec les pouvoirs publics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0806" y="4749800"/>
            <a:ext cx="3701939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Apporter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notre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soutien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l’établissement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son animation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11249" y="8266679"/>
            <a:ext cx="4513001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Soutenir les parents dans l’exercice de leur responsabilité de premiers éducateurs, à l’école et en famille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62437" y="9394438"/>
            <a:ext cx="231130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450916" y="-3034119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5223516" y="19283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427673" y="5402609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545411" y="-1354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518738" y="638096"/>
            <a:ext cx="10640764" cy="192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AVEC VOUS,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DANS UN MOUVEMENT NATIONAL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QUI REUNIT PLUS D’1 MILLION DE PARENTS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082302" y="1200071"/>
            <a:ext cx="5268186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5046452" y="1918256"/>
            <a:ext cx="758905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2435374" y="4083172"/>
            <a:ext cx="5977096" cy="4809740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AutoShape 11"/>
          <p:cNvSpPr/>
          <p:nvPr/>
        </p:nvSpPr>
        <p:spPr>
          <a:xfrm flipH="1" flipV="1">
            <a:off x="4230508" y="2576134"/>
            <a:ext cx="9318129" cy="1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12" name="TextBox 12"/>
          <p:cNvSpPr txBox="1"/>
          <p:nvPr/>
        </p:nvSpPr>
        <p:spPr>
          <a:xfrm>
            <a:off x="9741737" y="5238997"/>
            <a:ext cx="5883068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La première Apel a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été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créée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Marseille en 1930, par des parents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d'élèves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désireux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d'être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associés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la vie des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leurs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enfants.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564744" y="9394438"/>
            <a:ext cx="226516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8986" y="7105580"/>
            <a:ext cx="650857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u="none" strike="noStrike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Chaque jour, des milliers de bénévoles collaborent activement aux projets éducatifs des établissements.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3724840"/>
            <a:ext cx="7078543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engageons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pour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l'avenir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2 millions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d'enfants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dont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parents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librement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choisi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un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son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éducatif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77593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717109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7582864" y="9394438"/>
            <a:ext cx="190277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91736" y="914400"/>
            <a:ext cx="9104036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 dirty="0" err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Découvrez</a:t>
            </a:r>
            <a:r>
              <a:rPr lang="en-US" sz="4291" b="1" i="1" dirty="0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Famille &amp; Education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3132" y="1800843"/>
            <a:ext cx="7161244" cy="3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Votre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magazine, </a:t>
            </a: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adressé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chez </a:t>
            </a: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 par l’Apel</a:t>
            </a:r>
            <a:endParaRPr lang="en-US" sz="2050" dirty="0">
              <a:solidFill>
                <a:srgbClr val="173D76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10" name="Média en ligne 9" title="FE video atelier YOUTUBE 2020 0623">
            <a:hlinkClick r:id="" action="ppaction://media"/>
            <a:extLst>
              <a:ext uri="{FF2B5EF4-FFF2-40B4-BE49-F238E27FC236}">
                <a16:creationId xmlns:a16="http://schemas.microsoft.com/office/drawing/2014/main" id="{912CBC0B-A0D8-2B2B-F8D8-D01CD6A839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618262" y="3197468"/>
            <a:ext cx="9846774" cy="5621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77593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717109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3317058" y="2818119"/>
            <a:ext cx="5879634" cy="5879634"/>
          </a:xfrm>
          <a:custGeom>
            <a:avLst/>
            <a:gdLst/>
            <a:ahLst/>
            <a:cxnLst/>
            <a:rect l="l" t="t" r="r" b="b"/>
            <a:pathLst>
              <a:path w="5879634" h="5879634">
                <a:moveTo>
                  <a:pt x="0" y="0"/>
                </a:moveTo>
                <a:lnTo>
                  <a:pt x="5879634" y="0"/>
                </a:lnTo>
                <a:lnTo>
                  <a:pt x="5879634" y="5879635"/>
                </a:lnTo>
                <a:lnTo>
                  <a:pt x="0" y="5879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9182748" y="2818119"/>
            <a:ext cx="5879634" cy="5879634"/>
          </a:xfrm>
          <a:custGeom>
            <a:avLst/>
            <a:gdLst/>
            <a:ahLst/>
            <a:cxnLst/>
            <a:rect l="l" t="t" r="r" b="b"/>
            <a:pathLst>
              <a:path w="5879634" h="5879634">
                <a:moveTo>
                  <a:pt x="0" y="0"/>
                </a:moveTo>
                <a:lnTo>
                  <a:pt x="5879634" y="0"/>
                </a:lnTo>
                <a:lnTo>
                  <a:pt x="5879634" y="5879635"/>
                </a:lnTo>
                <a:lnTo>
                  <a:pt x="0" y="5879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62772" y="9394438"/>
            <a:ext cx="230460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917" y="914400"/>
            <a:ext cx="7834110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Découvrez la ligne d’écoute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0351" y="1800843"/>
            <a:ext cx="7161244" cy="3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de l’Apel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938745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567956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55429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378950" y="8712186"/>
            <a:ext cx="2214989" cy="515892"/>
          </a:xfrm>
          <a:custGeom>
            <a:avLst/>
            <a:gdLst/>
            <a:ahLst/>
            <a:cxnLst/>
            <a:rect l="l" t="t" r="r" b="b"/>
            <a:pathLst>
              <a:path w="2214989" h="515892">
                <a:moveTo>
                  <a:pt x="0" y="0"/>
                </a:moveTo>
                <a:lnTo>
                  <a:pt x="2214988" y="0"/>
                </a:lnTo>
                <a:lnTo>
                  <a:pt x="2214988" y="515892"/>
                </a:lnTo>
                <a:lnTo>
                  <a:pt x="0" y="5158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972257" y="7736293"/>
            <a:ext cx="2836128" cy="492777"/>
          </a:xfrm>
          <a:custGeom>
            <a:avLst/>
            <a:gdLst/>
            <a:ahLst/>
            <a:cxnLst/>
            <a:rect l="l" t="t" r="r" b="b"/>
            <a:pathLst>
              <a:path w="2836128" h="492777">
                <a:moveTo>
                  <a:pt x="0" y="0"/>
                </a:moveTo>
                <a:lnTo>
                  <a:pt x="2836128" y="0"/>
                </a:lnTo>
                <a:lnTo>
                  <a:pt x="2836128" y="492778"/>
                </a:lnTo>
                <a:lnTo>
                  <a:pt x="0" y="49277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68651" y="9394438"/>
            <a:ext cx="21870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9</a:t>
            </a:r>
          </a:p>
        </p:txBody>
      </p:sp>
      <p:sp>
        <p:nvSpPr>
          <p:cNvPr id="9" name="Freeform 9"/>
          <p:cNvSpPr/>
          <p:nvPr/>
        </p:nvSpPr>
        <p:spPr>
          <a:xfrm>
            <a:off x="3938758" y="5688456"/>
            <a:ext cx="1964374" cy="1964374"/>
          </a:xfrm>
          <a:custGeom>
            <a:avLst/>
            <a:gdLst/>
            <a:ahLst/>
            <a:cxnLst/>
            <a:rect l="l" t="t" r="r" b="b"/>
            <a:pathLst>
              <a:path w="1964374" h="1964374">
                <a:moveTo>
                  <a:pt x="0" y="0"/>
                </a:moveTo>
                <a:lnTo>
                  <a:pt x="1964374" y="0"/>
                </a:lnTo>
                <a:lnTo>
                  <a:pt x="1964374" y="1964374"/>
                </a:lnTo>
                <a:lnTo>
                  <a:pt x="0" y="1964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86634">
            <a:off x="6170325" y="5707549"/>
            <a:ext cx="1528103" cy="1009372"/>
            <a:chOff x="0" y="0"/>
            <a:chExt cx="5291188" cy="3495040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5087366" cy="3368040"/>
            </a:xfrm>
            <a:custGeom>
              <a:avLst/>
              <a:gdLst/>
              <a:ahLst/>
              <a:cxnLst/>
              <a:rect l="l" t="t" r="r" b="b"/>
              <a:pathLst>
                <a:path w="5087366" h="3368040">
                  <a:moveTo>
                    <a:pt x="28829" y="2884551"/>
                  </a:moveTo>
                  <a:cubicBezTo>
                    <a:pt x="629285" y="3297428"/>
                    <a:pt x="1360932" y="2756662"/>
                    <a:pt x="1731391" y="2218055"/>
                  </a:cubicBezTo>
                  <a:cubicBezTo>
                    <a:pt x="1768856" y="2163572"/>
                    <a:pt x="1802384" y="2109470"/>
                    <a:pt x="1831340" y="2056765"/>
                  </a:cubicBezTo>
                  <a:lnTo>
                    <a:pt x="1831340" y="2056765"/>
                  </a:lnTo>
                  <a:cubicBezTo>
                    <a:pt x="2551303" y="748538"/>
                    <a:pt x="3267075" y="0"/>
                    <a:pt x="5087366" y="706374"/>
                  </a:cubicBezTo>
                  <a:lnTo>
                    <a:pt x="5068951" y="753745"/>
                  </a:lnTo>
                  <a:cubicBezTo>
                    <a:pt x="3282950" y="60706"/>
                    <a:pt x="2589911" y="783717"/>
                    <a:pt x="1875790" y="2081276"/>
                  </a:cubicBezTo>
                  <a:lnTo>
                    <a:pt x="1853565" y="2069084"/>
                  </a:lnTo>
                  <a:lnTo>
                    <a:pt x="1875790" y="2081276"/>
                  </a:lnTo>
                  <a:cubicBezTo>
                    <a:pt x="1845945" y="2135505"/>
                    <a:pt x="1811528" y="2191131"/>
                    <a:pt x="1773174" y="2246884"/>
                  </a:cubicBezTo>
                  <a:cubicBezTo>
                    <a:pt x="1403858" y="2783840"/>
                    <a:pt x="642239" y="3368040"/>
                    <a:pt x="0" y="2926334"/>
                  </a:cubicBez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721352" y="369570"/>
              <a:ext cx="506222" cy="654050"/>
            </a:xfrm>
            <a:custGeom>
              <a:avLst/>
              <a:gdLst/>
              <a:ahLst/>
              <a:cxnLst/>
              <a:rect l="l" t="t" r="r" b="b"/>
              <a:pathLst>
                <a:path w="506222" h="654050">
                  <a:moveTo>
                    <a:pt x="32766" y="654050"/>
                  </a:moveTo>
                  <a:lnTo>
                    <a:pt x="0" y="575183"/>
                  </a:lnTo>
                  <a:lnTo>
                    <a:pt x="388874" y="414401"/>
                  </a:lnTo>
                  <a:lnTo>
                    <a:pt x="200152" y="38227"/>
                  </a:lnTo>
                  <a:lnTo>
                    <a:pt x="276479" y="0"/>
                  </a:lnTo>
                  <a:lnTo>
                    <a:pt x="506222" y="458216"/>
                  </a:ln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817278" y="2509066"/>
            <a:ext cx="2991107" cy="6022362"/>
            <a:chOff x="0" y="0"/>
            <a:chExt cx="9461500" cy="19050000"/>
          </a:xfrm>
        </p:grpSpPr>
        <p:sp>
          <p:nvSpPr>
            <p:cNvPr id="14" name="Freeform 14"/>
            <p:cNvSpPr/>
            <p:nvPr/>
          </p:nvSpPr>
          <p:spPr>
            <a:xfrm>
              <a:off x="400304" y="312801"/>
              <a:ext cx="8650859" cy="18424398"/>
            </a:xfrm>
            <a:custGeom>
              <a:avLst/>
              <a:gdLst/>
              <a:ahLst/>
              <a:cxnLst/>
              <a:rect l="l" t="t" r="r" b="b"/>
              <a:pathLst>
                <a:path w="8650859" h="18424398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-897" b="-89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9461500" cy="19050000"/>
            </a:xfrm>
            <a:custGeom>
              <a:avLst/>
              <a:gdLst/>
              <a:ahLst/>
              <a:cxnLst/>
              <a:rect l="l" t="t" r="r" b="b"/>
              <a:pathLst>
                <a:path w="9461500" h="190500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75586" y="4267185"/>
            <a:ext cx="4158790" cy="93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L’Apel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représente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accompagne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tout au long de la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scolarité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enfants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97716" y="3107698"/>
            <a:ext cx="4846458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Restez informé 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78492" y="7234005"/>
            <a:ext cx="1824639" cy="40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www.apel.fr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38337" y="4943333"/>
            <a:ext cx="1941145" cy="1941145"/>
          </a:xfrm>
          <a:custGeom>
            <a:avLst/>
            <a:gdLst/>
            <a:ahLst/>
            <a:cxnLst/>
            <a:rect l="l" t="t" r="r" b="b"/>
            <a:pathLst>
              <a:path w="1941145" h="1941145">
                <a:moveTo>
                  <a:pt x="0" y="0"/>
                </a:moveTo>
                <a:lnTo>
                  <a:pt x="1941146" y="0"/>
                </a:lnTo>
                <a:lnTo>
                  <a:pt x="1941146" y="1941145"/>
                </a:lnTo>
                <a:lnTo>
                  <a:pt x="0" y="1941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11158520" y="3220656"/>
            <a:ext cx="6100780" cy="14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6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Abonnez-vous à la newsletter de l’Apel !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10553342">
            <a:off x="11259310" y="5783530"/>
            <a:ext cx="1528103" cy="1009372"/>
            <a:chOff x="0" y="0"/>
            <a:chExt cx="5291188" cy="3495040"/>
          </a:xfrm>
        </p:grpSpPr>
        <p:sp>
          <p:nvSpPr>
            <p:cNvPr id="22" name="Freeform 22"/>
            <p:cNvSpPr/>
            <p:nvPr/>
          </p:nvSpPr>
          <p:spPr>
            <a:xfrm>
              <a:off x="63500" y="63500"/>
              <a:ext cx="5087366" cy="3368040"/>
            </a:xfrm>
            <a:custGeom>
              <a:avLst/>
              <a:gdLst/>
              <a:ahLst/>
              <a:cxnLst/>
              <a:rect l="l" t="t" r="r" b="b"/>
              <a:pathLst>
                <a:path w="5087366" h="3368040">
                  <a:moveTo>
                    <a:pt x="28829" y="2884551"/>
                  </a:moveTo>
                  <a:cubicBezTo>
                    <a:pt x="629285" y="3297428"/>
                    <a:pt x="1360932" y="2756662"/>
                    <a:pt x="1731391" y="2218055"/>
                  </a:cubicBezTo>
                  <a:cubicBezTo>
                    <a:pt x="1768856" y="2163572"/>
                    <a:pt x="1802384" y="2109470"/>
                    <a:pt x="1831340" y="2056765"/>
                  </a:cubicBezTo>
                  <a:lnTo>
                    <a:pt x="1831340" y="2056765"/>
                  </a:lnTo>
                  <a:cubicBezTo>
                    <a:pt x="2551303" y="748538"/>
                    <a:pt x="3267075" y="0"/>
                    <a:pt x="5087366" y="706374"/>
                  </a:cubicBezTo>
                  <a:lnTo>
                    <a:pt x="5068951" y="753745"/>
                  </a:lnTo>
                  <a:cubicBezTo>
                    <a:pt x="3282950" y="60706"/>
                    <a:pt x="2589911" y="783717"/>
                    <a:pt x="1875790" y="2081276"/>
                  </a:cubicBezTo>
                  <a:lnTo>
                    <a:pt x="1853565" y="2069084"/>
                  </a:lnTo>
                  <a:lnTo>
                    <a:pt x="1875790" y="2081276"/>
                  </a:lnTo>
                  <a:cubicBezTo>
                    <a:pt x="1845945" y="2135505"/>
                    <a:pt x="1811528" y="2191131"/>
                    <a:pt x="1773174" y="2246884"/>
                  </a:cubicBezTo>
                  <a:cubicBezTo>
                    <a:pt x="1403858" y="2783840"/>
                    <a:pt x="642239" y="3368040"/>
                    <a:pt x="0" y="2926334"/>
                  </a:cubicBez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721352" y="369570"/>
              <a:ext cx="506222" cy="654050"/>
            </a:xfrm>
            <a:custGeom>
              <a:avLst/>
              <a:gdLst/>
              <a:ahLst/>
              <a:cxnLst/>
              <a:rect l="l" t="t" r="r" b="b"/>
              <a:pathLst>
                <a:path w="506222" h="654050">
                  <a:moveTo>
                    <a:pt x="32766" y="654050"/>
                  </a:moveTo>
                  <a:lnTo>
                    <a:pt x="0" y="575183"/>
                  </a:lnTo>
                  <a:lnTo>
                    <a:pt x="388874" y="414401"/>
                  </a:lnTo>
                  <a:lnTo>
                    <a:pt x="200152" y="38227"/>
                  </a:lnTo>
                  <a:lnTo>
                    <a:pt x="276479" y="0"/>
                  </a:lnTo>
                  <a:lnTo>
                    <a:pt x="506222" y="458216"/>
                  </a:ln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E53C7FA0EF14E9D81E7AC0DEE94DF" ma:contentTypeVersion="13" ma:contentTypeDescription="Crée un document." ma:contentTypeScope="" ma:versionID="c585612f0d491452cb1c6f37342d60d9">
  <xsd:schema xmlns:xsd="http://www.w3.org/2001/XMLSchema" xmlns:xs="http://www.w3.org/2001/XMLSchema" xmlns:p="http://schemas.microsoft.com/office/2006/metadata/properties" xmlns:ns2="b6b6520b-487b-4aa1-9000-17f3778d48b2" xmlns:ns3="c1b2d5f3-48cd-4a88-81f4-681fcb45ef28" targetNamespace="http://schemas.microsoft.com/office/2006/metadata/properties" ma:root="true" ma:fieldsID="db8e2025578e1179b2aae117af08a67f" ns2:_="" ns3:_="">
    <xsd:import namespace="b6b6520b-487b-4aa1-9000-17f3778d48b2"/>
    <xsd:import namespace="c1b2d5f3-48cd-4a88-81f4-681fcb45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520b-487b-4aa1-9000-17f3778d4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2d5f3-48cd-4a88-81f4-681fcb45e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9B9C0-3E8B-4007-AAA4-2AAF46C1D8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9727AC-DEE1-4F39-818E-39BDF2321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520b-487b-4aa1-9000-17f3778d48b2"/>
    <ds:schemaRef ds:uri="c1b2d5f3-48cd-4a88-81f4-681fcb45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A1B41-F273-443A-811F-615F7C237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1006</Words>
  <Application>Microsoft Office PowerPoint</Application>
  <PresentationFormat>Personnalisé</PresentationFormat>
  <Paragraphs>208</Paragraphs>
  <Slides>26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Poppins Bold</vt:lpstr>
      <vt:lpstr>Calibri</vt:lpstr>
      <vt:lpstr>League Spartan</vt:lpstr>
      <vt:lpstr>Poppins</vt:lpstr>
      <vt:lpstr>Arimo</vt:lpstr>
      <vt:lpstr>Poppins Bold Italics</vt:lpstr>
      <vt:lpstr>Poppins Italics</vt:lpstr>
      <vt:lpstr>Arial</vt:lpstr>
      <vt:lpstr>Sanchez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ETABLISSEMENT</dc:title>
  <cp:lastModifiedBy>Valerie Gaspard</cp:lastModifiedBy>
  <cp:revision>69</cp:revision>
  <dcterms:created xsi:type="dcterms:W3CDTF">2006-08-16T00:00:00Z</dcterms:created>
  <dcterms:modified xsi:type="dcterms:W3CDTF">2025-04-07T15:10:11Z</dcterms:modified>
  <dc:identifier>DAGLSKZchek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0x0101002B3E53C7FA0EF14E9D81E7AC0DEE94DF</vt:lpwstr>
  </property>
</Properties>
</file>