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7"/>
  </p:notesMasterIdLst>
  <p:handoutMasterIdLst>
    <p:handoutMasterId r:id="rId28"/>
  </p:handoutMasterIdLst>
  <p:sldIdLst>
    <p:sldId id="378" r:id="rId3"/>
    <p:sldId id="365" r:id="rId4"/>
    <p:sldId id="373" r:id="rId5"/>
    <p:sldId id="391" r:id="rId6"/>
    <p:sldId id="358" r:id="rId7"/>
    <p:sldId id="384" r:id="rId8"/>
    <p:sldId id="328" r:id="rId9"/>
    <p:sldId id="383" r:id="rId10"/>
    <p:sldId id="394" r:id="rId11"/>
    <p:sldId id="380" r:id="rId12"/>
    <p:sldId id="375" r:id="rId13"/>
    <p:sldId id="387" r:id="rId14"/>
    <p:sldId id="385" r:id="rId15"/>
    <p:sldId id="386" r:id="rId16"/>
    <p:sldId id="388" r:id="rId17"/>
    <p:sldId id="362" r:id="rId18"/>
    <p:sldId id="369" r:id="rId19"/>
    <p:sldId id="382" r:id="rId20"/>
    <p:sldId id="389" r:id="rId21"/>
    <p:sldId id="390" r:id="rId22"/>
    <p:sldId id="353" r:id="rId23"/>
    <p:sldId id="370" r:id="rId24"/>
    <p:sldId id="377" r:id="rId25"/>
    <p:sldId id="395"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73"/>
            <p14:sldId id="391"/>
            <p14:sldId id="358"/>
            <p14:sldId id="384"/>
            <p14:sldId id="328"/>
            <p14:sldId id="383"/>
            <p14:sldId id="394"/>
            <p14:sldId id="380"/>
            <p14:sldId id="375"/>
            <p14:sldId id="387"/>
            <p14:sldId id="385"/>
            <p14:sldId id="386"/>
            <p14:sldId id="388"/>
            <p14:sldId id="362"/>
            <p14:sldId id="369"/>
            <p14:sldId id="382"/>
            <p14:sldId id="389"/>
            <p14:sldId id="390"/>
            <p14:sldId id="353"/>
            <p14:sldId id="370"/>
            <p14:sldId id="377"/>
            <p14:sldId id="39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EC130E"/>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60"/>
  </p:normalViewPr>
  <p:slideViewPr>
    <p:cSldViewPr showGuides="1">
      <p:cViewPr varScale="1">
        <p:scale>
          <a:sx n="107" d="100"/>
          <a:sy n="107" d="100"/>
        </p:scale>
        <p:origin x="798"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03/12/2025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03/12/2025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03/12/2025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03/12/2025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03/12/2025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03/12/2025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03/12/2025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03/12/2025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03/12/2025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03/12/2025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03/12/2025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03/12/2025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hyperlink" Target="https://app.avenirs.onisep.fr/"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accent1"/>
                </a:solidFill>
              </a:rPr>
              <a:t>Pour les lycées français à l’étranger </a:t>
            </a:r>
            <a:r>
              <a:rPr lang="fr-FR" sz="1200" dirty="0">
                <a:solidFill>
                  <a:schemeClr val="accent1"/>
                </a:solidFill>
              </a:rPr>
              <a:t>: l’établissement fournit l’identifiant pour créer son dossier candidat. Cet </a:t>
            </a:r>
            <a:r>
              <a:rPr lang="fr-FR" sz="1200" b="1" u="sng" dirty="0">
                <a:solidFill>
                  <a:schemeClr val="tx2">
                    <a:lumMod val="75000"/>
                  </a:schemeClr>
                </a:solidFill>
              </a:rPr>
              <a:t>identifiant</a:t>
            </a:r>
            <a:r>
              <a:rPr lang="fr-FR" sz="1200" dirty="0">
                <a:solidFill>
                  <a:schemeClr val="accent1"/>
                </a:solidFill>
              </a:rPr>
              <a:t> correspond au </a:t>
            </a:r>
            <a:r>
              <a:rPr lang="fr-FR" sz="1200" b="1" u="sng" dirty="0">
                <a:solidFill>
                  <a:schemeClr val="tx2">
                    <a:lumMod val="75000"/>
                  </a:schemeClr>
                </a:solidFill>
              </a:rPr>
              <a:t>numéro cyclades </a:t>
            </a:r>
            <a:r>
              <a:rPr lang="fr-FR" sz="12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4" y="915566"/>
            <a:ext cx="8064897" cy="3744416"/>
          </a:xfrm>
        </p:spPr>
        <p:txBody>
          <a:bodyPr/>
          <a:lstStyle/>
          <a:p>
            <a:r>
              <a:rPr lang="fr-FR" sz="1600" b="1" dirty="0">
                <a:solidFill>
                  <a:schemeClr val="bg1"/>
                </a:solidFill>
                <a:highlight>
                  <a:srgbClr val="0000FF"/>
                </a:highlight>
              </a:rPr>
              <a:t>Des informations sur le contenu et les débouchés de la formation </a:t>
            </a:r>
            <a:endParaRPr lang="fr-FR" sz="16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enseignements et les options proposés, le nombre de places disponibles, des informations pour les candidats en situation de handicap, des contacts avec les responsables de la formation.</a:t>
            </a:r>
          </a:p>
          <a:p>
            <a:pPr marL="171450" indent="-171450" algn="just">
              <a:buClr>
                <a:schemeClr val="tx2"/>
              </a:buClr>
              <a:buFont typeface="Wingdings" panose="05000000000000000000" pitchFamily="2" charset="2"/>
              <a:buChar char="§"/>
            </a:pPr>
            <a:r>
              <a:rPr lang="fr-FR" sz="1200" dirty="0">
                <a:solidFill>
                  <a:schemeClr val="accent1"/>
                </a:solidFill>
              </a:rPr>
              <a:t>Des informations sur les taux de réussite, d’insertion professionnelle, les débouchés, salaires et poursuites d’études.</a:t>
            </a:r>
          </a:p>
          <a:p>
            <a:pPr>
              <a:spcBef>
                <a:spcPts val="600"/>
              </a:spcBef>
            </a:pPr>
            <a:r>
              <a:rPr lang="fr-FR" sz="1600" b="1" dirty="0">
                <a:solidFill>
                  <a:schemeClr val="bg1"/>
                </a:solidFill>
                <a:highlight>
                  <a:srgbClr val="0000FF"/>
                </a:highlight>
              </a:rPr>
              <a:t>Des informations sur les critères et les modalités de candidature </a:t>
            </a:r>
            <a:endParaRPr lang="fr-FR" sz="1200" dirty="0">
              <a:solidFill>
                <a:schemeClr val="accent1"/>
              </a:solidFill>
              <a:highlight>
                <a:srgbClr val="0000FF"/>
              </a:highlight>
            </a:endParaRPr>
          </a:p>
          <a:p>
            <a:pPr marL="171450" indent="-171450" algn="just">
              <a:buClr>
                <a:schemeClr val="tx2"/>
              </a:buClr>
              <a:buFont typeface="Wingdings" panose="05000000000000000000" pitchFamily="2" charset="2"/>
              <a:buChar char="§"/>
            </a:pPr>
            <a:r>
              <a:rPr lang="fr-FR" sz="1200" dirty="0">
                <a:solidFill>
                  <a:schemeClr val="accent1"/>
                </a:solidFill>
              </a:rPr>
              <a:t>Les critères d’analyse des candidatures et leur niveau d’importance, les modalités et le calendrier des éventuelles épreuves de sélection (écrit/oral), des conseils des enseignants du supérieur sur la manière d’élaborer sa candidature.</a:t>
            </a:r>
          </a:p>
          <a:p>
            <a:pPr marL="171450" indent="-171450" algn="just">
              <a:buClr>
                <a:schemeClr val="tx2"/>
              </a:buClr>
              <a:buFont typeface="Wingdings" panose="05000000000000000000" pitchFamily="2" charset="2"/>
              <a:buChar char="§"/>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en compte ce critère dans leur analyse des candidatures (près de 40 % des formations en 2025).</a:t>
            </a:r>
          </a:p>
          <a:p>
            <a:pPr>
              <a:spcBef>
                <a:spcPts val="600"/>
              </a:spcBef>
              <a:buClr>
                <a:schemeClr val="tx2"/>
              </a:buClr>
            </a:pPr>
            <a:r>
              <a:rPr lang="fr-FR" sz="1600" b="1" dirty="0">
                <a:solidFill>
                  <a:schemeClr val="bg1"/>
                </a:solidFill>
                <a:highlight>
                  <a:srgbClr val="0000FF"/>
                </a:highlight>
              </a:rPr>
              <a:t>Des informations plus riches pour réfléchir avant de faire vos vœux </a:t>
            </a:r>
          </a:p>
          <a:p>
            <a:pPr>
              <a:buClr>
                <a:schemeClr val="tx2"/>
              </a:buClr>
            </a:pPr>
            <a:r>
              <a:rPr lang="fr-FR" sz="1200" b="1" dirty="0">
                <a:solidFill>
                  <a:schemeClr val="accent1"/>
                </a:solidFill>
              </a:rPr>
              <a:t>Pour chaque formation </a:t>
            </a:r>
            <a:r>
              <a:rPr lang="fr-FR" sz="1200" dirty="0">
                <a:solidFill>
                  <a:schemeClr val="accent1"/>
                </a:solidFill>
              </a:rPr>
              <a:t>: un rapport détaillé sur les critères et le profil des admis en 2025.</a:t>
            </a:r>
          </a:p>
          <a:p>
            <a:pPr marL="171450" indent="-171450">
              <a:buClr>
                <a:schemeClr val="tx2"/>
              </a:buClr>
              <a:buFont typeface="Wingdings" panose="05000000000000000000" pitchFamily="2" charset="2"/>
              <a:buChar char="§"/>
            </a:pPr>
            <a:r>
              <a:rPr lang="fr-FR" sz="1200" dirty="0">
                <a:solidFill>
                  <a:schemeClr val="accent1"/>
                </a:solidFill>
              </a:rPr>
              <a:t>Le taux d’accès de la formation en 2025 (pour savoir si la formation est très demandée). </a:t>
            </a:r>
          </a:p>
          <a:p>
            <a:pPr marL="171450" indent="-171450">
              <a:buClr>
                <a:schemeClr val="tx2"/>
              </a:buClr>
              <a:buFont typeface="Wingdings" panose="05000000000000000000" pitchFamily="2" charset="2"/>
              <a:buChar char="§"/>
            </a:pPr>
            <a:r>
              <a:rPr lang="fr-FR" sz="1200" dirty="0">
                <a:solidFill>
                  <a:schemeClr val="accent1"/>
                </a:solidFill>
              </a:rPr>
              <a:t>Des informations sur le profil des lycéens de terminale admis au cours des 3 années précédentes (série de bac, niveau scolaire, choix de parcours au lycée).</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ZoneTexte 5"/>
          <p:cNvSpPr txBox="1"/>
          <p:nvPr/>
        </p:nvSpPr>
        <p:spPr>
          <a:xfrm>
            <a:off x="3563887" y="12742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La fiche de formation : </a:t>
            </a:r>
          </a:p>
          <a:p>
            <a:pPr algn="ctr"/>
            <a:r>
              <a:rPr lang="fr-FR" sz="1600" b="1" cap="small" dirty="0"/>
              <a:t>l’essentiel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br>
              <a:rPr lang="fr-FR" sz="1400" b="0" dirty="0">
                <a:latin typeface="+mn-lt"/>
              </a:rPr>
            </a:br>
            <a:r>
              <a:rPr lang="fr-FR" sz="1400" b="0" dirty="0">
                <a:latin typeface="+mn-lt"/>
              </a:rPr>
              <a:t>&gt;&gt; des chiffres déclinables pour chaque type de baccalauréat français : général, technologique,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br>
              <a:rPr lang="fr-FR" sz="1400" b="0" dirty="0">
                <a:solidFill>
                  <a:srgbClr val="FF0000"/>
                </a:solidFill>
              </a:rPr>
            </a:br>
            <a:br>
              <a:rPr lang="fr-FR" sz="1400" dirty="0"/>
            </a:br>
            <a:r>
              <a:rPr lang="fr-FR" sz="1200" dirty="0"/>
              <a:t>&gt;&gt; L’information sur la réussite</a:t>
            </a:r>
            <a:br>
              <a:rPr lang="fr-FR" sz="1400" dirty="0"/>
            </a:br>
            <a:br>
              <a:rPr lang="fr-FR" sz="1400" dirty="0"/>
            </a:br>
            <a:r>
              <a:rPr lang="fr-FR" sz="1200" dirty="0"/>
              <a:t>&gt;&gt; Des statistiques d’insertion et de niveau de salaires 6 mois /1 an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a:t>- 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La date de formulation du vœu n’est pas prise en compte</a:t>
            </a:r>
            <a:r>
              <a:rPr lang="fr-FR" sz="1400" dirty="0">
                <a:solidFill>
                  <a:schemeClr val="accent1"/>
                </a:solidFill>
              </a:rPr>
              <a:t> 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Chaque formation n’a connaissance que des vœux formulés pour elle</a:t>
            </a:r>
            <a:r>
              <a:rPr lang="fr-FR" sz="1400" dirty="0">
                <a:solidFill>
                  <a:schemeClr val="accent1"/>
                </a:solidFill>
              </a:rPr>
              <a:t> :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Quand un candidat accepte une formation, il a toujours la possibilité de conserver des vœux pour lesquels il est en liste d’attente</a:t>
            </a:r>
            <a:r>
              <a:rPr lang="fr-FR" sz="1400" dirty="0">
                <a:solidFill>
                  <a:schemeClr val="accent1"/>
                </a:solidFill>
              </a:rPr>
              <a:t> 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00FF"/>
                </a:highlight>
              </a:rPr>
              <a:t>Entre le vendredi 5 et le lundi 8 juin 2026 inclus, le candidat devra classer ses vœux en attente par ordre de préférence</a:t>
            </a:r>
            <a:r>
              <a:rPr lang="fr-FR" sz="1400" dirty="0">
                <a:solidFill>
                  <a:schemeClr val="accent1"/>
                </a:solidFill>
              </a:rPr>
              <a:t> &gt;&gt;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a:solidFill>
                  <a:schemeClr val="accent1"/>
                </a:solidFill>
              </a:rPr>
              <a:t> 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lvl="1">
              <a:spcAft>
                <a:spcPts val="1200"/>
              </a:spcAft>
              <a:buClr>
                <a:schemeClr val="tx2"/>
              </a:buClr>
            </a:pPr>
            <a:r>
              <a:rPr lang="fr-FR" sz="1400" b="1" dirty="0">
                <a:solidFill>
                  <a:schemeClr val="accent1"/>
                </a:solidFill>
              </a:rPr>
              <a:t> 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18</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qui ont encore des places disponibles</a:t>
            </a: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7 juillet -  Résultats du Bac 2025</a:t>
            </a:r>
            <a:br>
              <a:rPr lang="fr-FR" sz="1200" dirty="0"/>
            </a:br>
            <a:endParaRPr lang="fr-FR" sz="500" dirty="0"/>
          </a:p>
          <a:p>
            <a:r>
              <a:rPr lang="fr-FR" sz="1050" dirty="0">
                <a:solidFill>
                  <a:schemeClr val="accent1"/>
                </a:solidFill>
              </a:rPr>
              <a:t>Après les résultats du bac, je peux aller </a:t>
            </a:r>
          </a:p>
          <a:p>
            <a:r>
              <a:rPr lang="fr-FR" sz="1050" dirty="0">
                <a:solidFill>
                  <a:schemeClr val="accent1"/>
                </a:solidFill>
              </a:rPr>
              <a:t>m’inscrire 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br>
              <a:rPr lang="fr-FR" sz="1050" dirty="0">
                <a:solidFill>
                  <a:schemeClr val="accent1"/>
                </a:solidFill>
              </a:rPr>
            </a:b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0000FF"/>
                </a:highlight>
              </a:rPr>
              <a:t>Les coordonnées d’un référent handicap sont disponibles sur chaque fiche de formation</a:t>
            </a:r>
            <a:r>
              <a:rPr lang="fr-FR" sz="1200" b="1" dirty="0">
                <a:solidFill>
                  <a:schemeClr val="tx2"/>
                </a:solidFill>
              </a:rPr>
              <a:t>.</a:t>
            </a:r>
            <a:r>
              <a:rPr lang="fr-FR" sz="1200" b="1" dirty="0"/>
              <a:t> </a:t>
            </a:r>
            <a:r>
              <a:rPr lang="fr-FR" sz="1200" dirty="0"/>
              <a:t>Il a la mission de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demander à Parcoursup de la transmettre à la formation qu’il aura choisie pour préparer sa rentrée</a:t>
            </a:r>
            <a:r>
              <a:rPr lang="fr-FR" sz="1200" dirty="0"/>
              <a:t>. Cela permet d’anticiper la rentrée étudiante dans 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2 juin 2026, le candidat peut demander au recteur le réexamen de son dossier</a:t>
            </a:r>
            <a:r>
              <a:rPr lang="fr-FR" sz="1200" b="1" dirty="0"/>
              <a:t> </a:t>
            </a:r>
            <a:r>
              <a:rPr lang="fr-FR" sz="1200" dirty="0"/>
              <a:t>(via la rubrique « contact » dans Parcoursup)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491881" y="86105"/>
            <a:ext cx="527317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jeunes en situation de handicap</a:t>
            </a:r>
          </a:p>
        </p:txBody>
      </p:sp>
    </p:spTree>
    <p:extLst>
      <p:ext uri="{BB962C8B-B14F-4D97-AF65-F5344CB8AC3E}">
        <p14:creationId xmlns:p14="http://schemas.microsoft.com/office/powerpoint/2010/main" val="222968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accent1"/>
                </a:solidFill>
              </a:rPr>
              <a:t>Vous </a:t>
            </a:r>
            <a:r>
              <a:rPr lang="fr-FR" sz="1400" b="1" dirty="0">
                <a:solidFill>
                  <a:schemeClr val="accent1"/>
                </a:solidFill>
              </a:rPr>
              <a:t>n’êtes pas seuls pour réfléchir et faire vos choix : </a:t>
            </a:r>
            <a:r>
              <a:rPr lang="fr-FR" sz="1400" dirty="0">
                <a:solidFill>
                  <a:schemeClr val="accent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accent1"/>
                </a:solidFill>
              </a:rPr>
              <a:t>Des </a:t>
            </a:r>
            <a:r>
              <a:rPr lang="fr-FR" sz="1400" b="1" dirty="0">
                <a:solidFill>
                  <a:schemeClr val="accent1"/>
                </a:solidFill>
              </a:rPr>
              <a:t>conseils et des outils pour comprendre </a:t>
            </a:r>
            <a:r>
              <a:rPr lang="fr-FR" sz="1400" dirty="0">
                <a:solidFill>
                  <a:schemeClr val="accent1"/>
                </a:solidFill>
              </a:rPr>
              <a:t>: des quiz, vidéos, un comparateur des formations, un simulateur pour évaluer ses possibilités d’admission, un site d’entrainement à la phase d’admission </a:t>
            </a:r>
            <a:endParaRPr lang="fr-FR" sz="1400" dirty="0">
              <a:solidFill>
                <a:schemeClr val="accent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467544" y="4048401"/>
            <a:ext cx="8298792"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1168" y="915566"/>
            <a:ext cx="8441663" cy="3520020"/>
          </a:xfrm>
        </p:spPr>
        <p:txBody>
          <a:bodyPr/>
          <a:lstStyle/>
          <a:p>
            <a:pPr lvl="0" algn="just"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400" dirty="0">
                <a:solidFill>
                  <a:schemeClr val="tx1"/>
                </a:solidFill>
              </a:rPr>
              <a:t>possibilité de suspendre temporairement une formation afin d’acquérir une expérience utile pour son projet de formation (partir à l’étranger, réaliser un projet associatif, entrepreneurial etc…)</a:t>
            </a: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ts val="300"/>
              </a:spcBef>
              <a:spcAft>
                <a:spcPts val="300"/>
              </a:spcAft>
              <a:buClr>
                <a:srgbClr val="FF0000"/>
              </a:buClr>
              <a:buFont typeface="Arial-ItalicMT" charset="0"/>
              <a:buChar char="&gt;"/>
            </a:pPr>
            <a:r>
              <a:rPr lang="fr-FR" sz="1400" b="1"/>
              <a:t>Durée de </a:t>
            </a:r>
            <a:r>
              <a:rPr lang="fr-FR" sz="1400" b="1" dirty="0"/>
              <a:t>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 </a:t>
            </a:r>
          </a:p>
          <a:p>
            <a:pPr marL="0" lvl="1" indent="0" defTabSz="457200">
              <a:spcBef>
                <a:spcPts val="300"/>
              </a:spcBef>
              <a:spcAft>
                <a:spcPts val="300"/>
              </a:spcAft>
              <a:buClr>
                <a:srgbClr val="FF0000"/>
              </a:buClr>
              <a:buNone/>
            </a:pPr>
            <a:r>
              <a:rPr lang="fr-FR" sz="1300" dirty="0">
                <a:solidFill>
                  <a:srgbClr val="FF0000"/>
                </a:solidFill>
                <a:effectLst>
                  <a:outerShdw blurRad="38100" dist="38100" dir="2700000" algn="tl">
                    <a:srgbClr val="000000">
                      <a:alpha val="43137"/>
                    </a:srgbClr>
                  </a:outerShdw>
                </a:effectLst>
              </a:rPr>
              <a:t>Le service militaire volontaire prendra la forme d’une césure pour ceux qui poursuivent des études supérieures</a:t>
            </a:r>
            <a:endParaRPr lang="fr-FR" sz="1300" dirty="0">
              <a:solidFill>
                <a:srgbClr val="FF0000"/>
              </a:solidFill>
              <a:effectLst>
                <a:outerShdw blurRad="38100" dist="38100" dir="2700000" algn="tl">
                  <a:srgbClr val="000000">
                    <a:alpha val="43137"/>
                  </a:srgbClr>
                </a:outerShdw>
              </a:effectLst>
              <a:cs typeface="Arial"/>
            </a:endParaRPr>
          </a:p>
          <a:p>
            <a:pPr marL="446088" lvl="1" indent="-268288" defTabSz="457200">
              <a:spcBef>
                <a:spcPts val="300"/>
              </a:spcBef>
              <a:spcAft>
                <a:spcPts val="30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A l’issue de la césure, l’étudiant pourra réintégrer la formation s’il le souhaite sans repasser par Parcoursup ; il peut aussi candidater sur Parcoursup en valorisant son expérience</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303505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939942"/>
          </a:xfrm>
        </p:spPr>
        <p:txBody>
          <a:bodyPr>
            <a:noAutofit/>
          </a:bodyPr>
          <a:lstStyle/>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Prenez connaissance du calendrier 2026,</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300" dirty="0">
                <a:solidFill>
                  <a:schemeClr val="accent1"/>
                </a:solidFill>
              </a:rPr>
            </a:b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Anticipez, n’attendez pas la dernière minute</a:t>
            </a:r>
            <a:br>
              <a:rPr lang="fr-FR" sz="1400" dirty="0">
                <a:solidFill>
                  <a:schemeClr val="accent1"/>
                </a:solidFill>
                <a:highlight>
                  <a:srgbClr val="0000FF"/>
                </a:highlight>
              </a:rPr>
            </a:br>
            <a:r>
              <a:rPr lang="fr-FR" sz="1300" dirty="0">
                <a:solidFill>
                  <a:schemeClr val="accent1"/>
                </a:solidFill>
              </a:rPr>
              <a:t>Anticipez au lycée pour construire votre projet d’orientation progressivement (avec </a:t>
            </a:r>
            <a:r>
              <a:rPr lang="fr-FR" sz="1300" b="1" dirty="0">
                <a:solidFill>
                  <a:srgbClr val="A09A60"/>
                </a:solidFill>
              </a:rPr>
              <a:t>Mon</a:t>
            </a:r>
            <a:r>
              <a:rPr lang="fr-FR" sz="1300" b="1" dirty="0">
                <a:solidFill>
                  <a:srgbClr val="3333CC"/>
                </a:solidFill>
              </a:rPr>
              <a:t>Projet</a:t>
            </a:r>
            <a:r>
              <a:rPr lang="fr-FR" sz="1300" b="1" dirty="0">
                <a:solidFill>
                  <a:srgbClr val="51D24E"/>
                </a:solidFill>
              </a:rPr>
              <a:t>Sup</a:t>
            </a:r>
            <a:r>
              <a:rPr lang="fr-FR" sz="1300" dirty="0">
                <a:solidFill>
                  <a:schemeClr val="accent1"/>
                </a:solidFill>
              </a:rPr>
              <a:t> sur la plateforme Avenir-s ; la possibilité d’ouvrir un compte Parcoursup dès la 2nde), et explorez la carte des formations, comparez les formations entre elles, etc.</a:t>
            </a:r>
            <a:br>
              <a:rPr lang="fr-FR" sz="1300" dirty="0">
                <a:solidFill>
                  <a:schemeClr val="accent1"/>
                </a:solidFill>
              </a:rPr>
            </a:br>
            <a:r>
              <a:rPr lang="fr-FR" sz="1300" dirty="0">
                <a:solidFill>
                  <a:schemeClr val="accent1"/>
                </a:solidFill>
              </a:rPr>
              <a:t>Posez-vous les questions utiles sur l’établissement qui vous intéresse.</a:t>
            </a:r>
          </a:p>
          <a:p>
            <a:pPr marL="342900" indent="-342900"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Faites des vœux pour des formations qui vous intéressent, ne vous autocensurez pas, pensez à diversifier vos vœux et évitez de ne formuler qu’un seul vœu</a:t>
            </a:r>
          </a:p>
          <a:p>
            <a:pPr marL="228600" lvl="0" indent="-228600" defTabSz="457200">
              <a:spcBef>
                <a:spcPct val="20000"/>
              </a:spcBef>
              <a:spcAft>
                <a:spcPts val="0"/>
              </a:spcAft>
              <a:buClr>
                <a:schemeClr val="tx1"/>
              </a:buClr>
              <a:buSzPct val="100000"/>
              <a:buFont typeface="+mj-lt"/>
              <a:buAutoNum type="arabicPeriod"/>
            </a:pPr>
            <a:endParaRPr lang="fr-FR" sz="500" b="1" dirty="0"/>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a:t>
            </a:r>
            <a:r>
              <a:rPr lang="fr-FR" sz="1300">
                <a:solidFill>
                  <a:schemeClr val="accent1"/>
                </a:solidFill>
              </a:rPr>
              <a:t>et profitez </a:t>
            </a:r>
            <a:r>
              <a:rPr lang="fr-FR" sz="1300" dirty="0">
                <a:solidFill>
                  <a:schemeClr val="accent1"/>
                </a:solidFill>
              </a:rPr>
              <a:t>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342900" indent="-342900" algn="just" defTabSz="457200">
              <a:spcBef>
                <a:spcPct val="20000"/>
              </a:spcBef>
              <a:spcAft>
                <a:spcPts val="0"/>
              </a:spcAft>
              <a:buClr>
                <a:schemeClr val="tx1"/>
              </a:buClr>
              <a:buSzPct val="100000"/>
              <a:buFont typeface="+mj-lt"/>
              <a:buAutoNum type="arabicPeriod"/>
            </a:pPr>
            <a:endParaRPr lang="fr-FR" sz="500" dirty="0">
              <a:solidFill>
                <a:schemeClr val="accent1"/>
              </a:solidFill>
            </a:endParaRPr>
          </a:p>
          <a:p>
            <a:pPr marL="342900" indent="-342900" algn="just" defTabSz="457200">
              <a:spcBef>
                <a:spcPct val="20000"/>
              </a:spcBef>
              <a:spcAft>
                <a:spcPts val="0"/>
              </a:spcAft>
              <a:buClr>
                <a:schemeClr val="tx1"/>
              </a:buClr>
              <a:buSzPct val="100000"/>
              <a:buFont typeface="+mj-lt"/>
              <a:buAutoNum type="arabicPeriod"/>
            </a:pPr>
            <a:r>
              <a:rPr lang="fr-FR" sz="1400" b="1" dirty="0">
                <a:solidFill>
                  <a:schemeClr val="bg1"/>
                </a:solidFill>
                <a:highlight>
                  <a:srgbClr val="0000FF"/>
                </a:highlight>
              </a:rPr>
              <a:t>Préparez vous à choisir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rgbClr val="00B050"/>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5" name="ZoneTexte 4"/>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03/12/2025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vous aide à </a:t>
            </a:r>
            <a:r>
              <a:rPr lang="fr-FR" sz="1300" b="1" dirty="0">
                <a:solidFill>
                  <a:schemeClr val="accent1"/>
                </a:solidFill>
              </a:rPr>
              <a:t>anticiper : comparer les formations entre elles</a:t>
            </a:r>
            <a:r>
              <a:rPr lang="fr-FR" sz="1300" dirty="0">
                <a:solidFill>
                  <a:schemeClr val="accent1"/>
                </a:solidFill>
              </a:rPr>
              <a:t>, </a:t>
            </a:r>
            <a:r>
              <a:rPr lang="fr-FR" sz="1300" b="1" dirty="0">
                <a:solidFill>
                  <a:schemeClr val="accent1"/>
                </a:solidFill>
              </a:rPr>
              <a:t>évaluer vos possibilités d’admission</a:t>
            </a:r>
            <a:r>
              <a:rPr lang="fr-FR" sz="1300" dirty="0">
                <a:solidFill>
                  <a:schemeClr val="accent1"/>
                </a:solidFill>
              </a:rPr>
              <a:t>, </a:t>
            </a:r>
            <a:r>
              <a:rPr lang="fr-FR" sz="1300" b="1" dirty="0">
                <a:solidFill>
                  <a:schemeClr val="accent1"/>
                </a:solidFill>
              </a:rPr>
              <a:t>participer aux journées portes ouvertes</a:t>
            </a:r>
            <a:r>
              <a:rPr lang="fr-FR" sz="1300" dirty="0">
                <a:solidFill>
                  <a:schemeClr val="accent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accent1"/>
                </a:solidFill>
              </a:rPr>
              <a:t>Vous </a:t>
            </a:r>
            <a:r>
              <a:rPr lang="fr-FR" sz="1300" b="1" dirty="0">
                <a:solidFill>
                  <a:schemeClr val="accent1"/>
                </a:solidFill>
              </a:rPr>
              <a:t>formulez librement vos vœux sans les classer</a:t>
            </a:r>
            <a:r>
              <a:rPr lang="fr-FR" sz="1300" dirty="0">
                <a:solidFill>
                  <a:schemeClr val="accent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Vous choisissez votre formation en fonction des propositions d’admission que vous recevez. </a:t>
            </a:r>
            <a:r>
              <a:rPr lang="fr-FR" sz="1300" b="1" dirty="0">
                <a:solidFill>
                  <a:schemeClr val="accent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accent1"/>
                </a:solidFill>
              </a:rPr>
              <a:t>Vous avez des droits… mais aussi des devoirs (la charte du candidat)</a:t>
            </a:r>
            <a:endParaRPr lang="fr-FR" sz="1300" dirty="0">
              <a:solidFill>
                <a:schemeClr val="accent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accent1"/>
                </a:solidFill>
              </a:rPr>
              <a:t>Parcoursup met en œuvre des </a:t>
            </a:r>
            <a:r>
              <a:rPr lang="fr-FR" sz="1300" b="1" dirty="0">
                <a:solidFill>
                  <a:schemeClr val="accent1"/>
                </a:solidFill>
              </a:rPr>
              <a:t>actions volontaristes pour soutenir l’accès au supérieur</a:t>
            </a:r>
            <a:r>
              <a:rPr lang="fr-FR" sz="1300" dirty="0">
                <a:solidFill>
                  <a:schemeClr val="accent1"/>
                </a:solidFill>
              </a:rPr>
              <a:t> des lycéens boursiers (aide à la scolarité 100% </a:t>
            </a:r>
            <a:r>
              <a:rPr lang="fr-FR" sz="1300" b="1" u="sng" dirty="0">
                <a:solidFill>
                  <a:schemeClr val="accent1"/>
                </a:solidFill>
              </a:rPr>
              <a:t>uniquement</a:t>
            </a:r>
            <a:r>
              <a:rPr lang="fr-FR" sz="1300" dirty="0">
                <a:solidFill>
                  <a:schemeClr val="accent1"/>
                </a:solidFill>
              </a:rPr>
              <a:t> pour les lycéens de l’AEFE),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a:t>
            </a:r>
            <a:r>
              <a:rPr lang="fr-FR" sz="1300" b="1" dirty="0">
                <a:solidFill>
                  <a:schemeClr val="accent1"/>
                </a:solidFill>
              </a:rPr>
              <a:t>prend en compte les situations particulières </a:t>
            </a:r>
            <a:r>
              <a:rPr lang="fr-FR" sz="1300" dirty="0">
                <a:solidFill>
                  <a:schemeClr val="accent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accent1"/>
                </a:solidFill>
              </a:rPr>
              <a:t>Parcoursup promeut les </a:t>
            </a:r>
            <a:r>
              <a:rPr lang="fr-FR" sz="1300" b="1" dirty="0">
                <a:solidFill>
                  <a:schemeClr val="accent1"/>
                </a:solidFill>
              </a:rPr>
              <a:t>accompagnements personnalisés pour la réussite </a:t>
            </a:r>
            <a:r>
              <a:rPr lang="fr-FR" sz="1300" dirty="0">
                <a:solidFill>
                  <a:schemeClr val="accent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67,9 %</a:t>
            </a:r>
            <a:r>
              <a:rPr lang="fr-FR" sz="1300" dirty="0">
                <a:solidFill>
                  <a:schemeClr val="accent1"/>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pic>
        <p:nvPicPr>
          <p:cNvPr id="9" name="Graphique 13" descr="Index pointant vers la droite vu du côté du dos de la main">
            <a:extLst>
              <a:ext uri="{FF2B5EF4-FFF2-40B4-BE49-F238E27FC236}">
                <a16:creationId xmlns:a16="http://schemas.microsoft.com/office/drawing/2014/main" id="{074BE8D7-53F6-492A-8A1F-F4EDF880BF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8224" y="2203320"/>
            <a:ext cx="360001" cy="360001"/>
          </a:xfrm>
          <a:prstGeom prst="rect">
            <a:avLst/>
          </a:prstGeom>
        </p:spPr>
      </p:pic>
    </p:spTree>
    <p:extLst>
      <p:ext uri="{BB962C8B-B14F-4D97-AF65-F5344CB8AC3E}">
        <p14:creationId xmlns:p14="http://schemas.microsoft.com/office/powerpoint/2010/main" val="68396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les licences professorat des écoles (LPE) et les parcours d’accès aux études de santé (PASS). </a:t>
            </a:r>
          </a:p>
          <a:p>
            <a:pPr marL="537750" lvl="1" indent="-285750" algn="just">
              <a:buClr>
                <a:schemeClr val="tx2"/>
              </a:buClr>
              <a:buFont typeface="Wingdings" panose="05000000000000000000" pitchFamily="2" charset="2"/>
              <a:buChar char="§"/>
            </a:pPr>
            <a:r>
              <a:rPr lang="fr-FR" sz="1300" b="1" dirty="0">
                <a:solidFill>
                  <a:schemeClr val="accent1"/>
                </a:solidFill>
              </a:rPr>
              <a:t>Formations dites «  sélectives » </a:t>
            </a:r>
            <a:r>
              <a:rPr lang="fr-FR" sz="1300" dirty="0">
                <a:solidFill>
                  <a:schemeClr val="accent1"/>
                </a:solidFill>
              </a:rPr>
              <a:t>: les classes prépa, BTS, BUT (</a:t>
            </a:r>
            <a:r>
              <a:rPr lang="fr-FR" sz="1300" dirty="0" err="1">
                <a:solidFill>
                  <a:schemeClr val="accent1"/>
                </a:solidFill>
              </a:rPr>
              <a:t>Bachelor</a:t>
            </a:r>
            <a:r>
              <a:rPr lang="fr-FR" sz="1300" dirty="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entreprise.</a:t>
            </a: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 Pour les formations en apprentissage, il existe des conditions d’accès spécifiques pour les élèves de nationalité hors UE de l’AEFE &gt; se renseigner en amont de la formulation des vœux</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7358954" y="3141213"/>
            <a:ext cx="1137720" cy="1595947"/>
          </a:xfrm>
          <a:prstGeom prst="rect">
            <a:avLst/>
          </a:prstGeom>
          <a:ln>
            <a:solidFill>
              <a:schemeClr val="bg1">
                <a:lumMod val="95000"/>
              </a:schemeClr>
            </a:solidFill>
          </a:ln>
        </p:spPr>
      </p:pic>
      <p:sp>
        <p:nvSpPr>
          <p:cNvPr id="11" name="ZoneTexte 10"/>
          <p:cNvSpPr txBox="1"/>
          <p:nvPr/>
        </p:nvSpPr>
        <p:spPr>
          <a:xfrm>
            <a:off x="2987824" y="111076"/>
            <a:ext cx="5832648" cy="584775"/>
          </a:xfrm>
          <a:prstGeom prst="rect">
            <a:avLst/>
          </a:prstGeom>
          <a:solidFill>
            <a:schemeClr val="accent6">
              <a:lumMod val="60000"/>
              <a:lumOff val="40000"/>
            </a:schemeClr>
          </a:solidFill>
        </p:spPr>
        <p:txBody>
          <a:bodyPr wrap="square" rtlCol="0">
            <a:spAutoFit/>
          </a:bodyPr>
          <a:lstStyle/>
          <a:p>
            <a:pPr algn="ctr"/>
            <a:r>
              <a:rPr lang="fr-FR" sz="1600" b="1" cap="small" dirty="0"/>
              <a:t>Être ou ne pas être… sur parcoursup</a:t>
            </a:r>
          </a:p>
          <a:p>
            <a:pPr algn="ctr"/>
            <a:r>
              <a:rPr lang="fr-FR" sz="1600" b="1" cap="small" dirty="0"/>
              <a:t>Quelles questions se poser ? quels éléments vérifier ? </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a:t>
            </a:r>
          </a:p>
        </p:txBody>
      </p:sp>
      <p:sp>
        <p:nvSpPr>
          <p:cNvPr id="23" name="ZoneTexte 22"/>
          <p:cNvSpPr txBox="1"/>
          <p:nvPr/>
        </p:nvSpPr>
        <p:spPr>
          <a:xfrm>
            <a:off x="400655" y="34929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pic>
        <p:nvPicPr>
          <p:cNvPr id="15" name="Graphique 13" descr="Index pointant vers la droite vu du côté du dos de la main">
            <a:extLst>
              <a:ext uri="{FF2B5EF4-FFF2-40B4-BE49-F238E27FC236}">
                <a16:creationId xmlns:a16="http://schemas.microsoft.com/office/drawing/2014/main" id="{D392B2F3-42A0-41D7-91AF-C30F079703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0573" y="4189323"/>
            <a:ext cx="360001" cy="360001"/>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03/12/2025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7</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4" name="ZoneTexte 13"/>
          <p:cNvSpPr txBox="1"/>
          <p:nvPr/>
        </p:nvSpPr>
        <p:spPr>
          <a:xfrm>
            <a:off x="346845" y="1382988"/>
            <a:ext cx="4052130" cy="1477328"/>
          </a:xfrm>
          <a:prstGeom prst="rect">
            <a:avLst/>
          </a:prstGeom>
          <a:noFill/>
        </p:spPr>
        <p:txBody>
          <a:bodyPr wrap="square" rtlCol="0">
            <a:spAutoFit/>
          </a:bodyPr>
          <a:lstStyle/>
          <a:p>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rgbClr val="A09A60"/>
                </a:solidFill>
              </a:rPr>
              <a:t>Mon</a:t>
            </a:r>
            <a:r>
              <a:rPr lang="fr-FR" sz="1300" b="1" dirty="0">
                <a:solidFill>
                  <a:srgbClr val="3333CC"/>
                </a:solidFill>
              </a:rPr>
              <a:t>Projet</a:t>
            </a:r>
            <a:r>
              <a:rPr lang="fr-FR" sz="1300" b="1" dirty="0">
                <a:solidFill>
                  <a:srgbClr val="51D24E"/>
                </a:solidFill>
              </a:rPr>
              <a:t>Sup</a:t>
            </a:r>
            <a:r>
              <a:rPr lang="fr-FR" sz="1300" dirty="0">
                <a:effectLst/>
                <a:latin typeface="+mj-lt"/>
                <a:ea typeface="Aptos" panose="020B0004020202020204" pitchFamily="34" charset="0"/>
                <a:cs typeface="Aptos" panose="020B0004020202020204" pitchFamily="34" charset="0"/>
              </a:rPr>
              <a:t>,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35692" y="2957513"/>
            <a:ext cx="4248472" cy="1877437"/>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a:t>
            </a:r>
          </a:p>
          <a:p>
            <a:pPr>
              <a:spcBef>
                <a:spcPts val="600"/>
              </a:spcBef>
            </a:pPr>
            <a:r>
              <a:rPr lang="fr-FR" sz="1300" b="1" dirty="0">
                <a:solidFill>
                  <a:srgbClr val="FF0000"/>
                </a:solidFill>
              </a:rPr>
              <a:t>NB </a:t>
            </a:r>
            <a:r>
              <a:rPr lang="fr-FR" sz="1300" b="1" dirty="0"/>
              <a:t>: on peut se créer un compte parcoursup en classe de  2</a:t>
            </a:r>
            <a:r>
              <a:rPr lang="fr-FR" sz="1300" b="1" baseline="30000" dirty="0"/>
              <a:t>nde</a:t>
            </a:r>
            <a:r>
              <a:rPr lang="fr-FR" sz="1300" b="1" dirty="0"/>
              <a:t> </a:t>
            </a:r>
            <a:r>
              <a:rPr lang="fr-FR" sz="1300" b="1"/>
              <a:t>ou de </a:t>
            </a:r>
            <a:r>
              <a:rPr lang="fr-FR" sz="1300" b="1" dirty="0"/>
              <a:t>1</a:t>
            </a:r>
            <a:r>
              <a:rPr lang="fr-FR" sz="1300" b="1" baseline="30000" dirty="0"/>
              <a:t>ère</a:t>
            </a:r>
            <a:r>
              <a:rPr lang="fr-FR" sz="1300" b="1" dirty="0"/>
              <a:t>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
        <p:nvSpPr>
          <p:cNvPr id="12" name="ZoneTexte 11">
            <a:extLst>
              <a:ext uri="{FF2B5EF4-FFF2-40B4-BE49-F238E27FC236}">
                <a16:creationId xmlns:a16="http://schemas.microsoft.com/office/drawing/2014/main" id="{25763D7B-F4F8-4A01-8324-16B68790F89F}"/>
              </a:ext>
            </a:extLst>
          </p:cNvPr>
          <p:cNvSpPr txBox="1"/>
          <p:nvPr/>
        </p:nvSpPr>
        <p:spPr>
          <a:xfrm>
            <a:off x="6151527" y="1477967"/>
            <a:ext cx="2448272" cy="307777"/>
          </a:xfrm>
          <a:prstGeom prst="rect">
            <a:avLst/>
          </a:prstGeom>
          <a:solidFill>
            <a:schemeClr val="accent4">
              <a:lumMod val="20000"/>
              <a:lumOff val="80000"/>
            </a:schemeClr>
          </a:solidFill>
          <a:ln w="12700">
            <a:solidFill>
              <a:srgbClr val="3333CC"/>
            </a:solidFill>
          </a:ln>
        </p:spPr>
        <p:txBody>
          <a:bodyPr wrap="square" rtlCol="0">
            <a:spAutoFit/>
          </a:bodyPr>
          <a:lstStyle/>
          <a:p>
            <a:r>
              <a:rPr lang="fr-FR" sz="1400" dirty="0">
                <a:solidFill>
                  <a:schemeClr val="tx1">
                    <a:lumMod val="60000"/>
                    <a:lumOff val="4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https://app.avenirs.onisep.fr</a:t>
            </a:r>
            <a:r>
              <a:rPr lang="fr-FR" sz="1400" dirty="0">
                <a:solidFill>
                  <a:schemeClr val="tx1">
                    <a:lumMod val="60000"/>
                    <a:lumOff val="4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33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200" b="0" i="0" u="none" strike="noStrike" kern="1200" cap="none" spc="0" normalizeH="0" baseline="0" noProof="0" dirty="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Tree>
    <p:extLst>
      <p:ext uri="{BB962C8B-B14F-4D97-AF65-F5344CB8AC3E}">
        <p14:creationId xmlns:p14="http://schemas.microsoft.com/office/powerpoint/2010/main" val="2702570024"/>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7986</TotalTime>
  <Words>3355</Words>
  <Application>Microsoft Office PowerPoint</Application>
  <PresentationFormat>Affichage à l'écran (16:9)</PresentationFormat>
  <Paragraphs>238</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Arial</vt:lpstr>
      <vt:lpstr>Arial-ItalicMT</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BON RÉFLEXE : S’INFORMER</vt:lpstr>
      <vt:lpstr>LE BON REFLEXE : ÉCHANGER, SE PRÉPARER</vt:lpstr>
      <vt:lpstr>S’inscrire sur Parcoursup à partir du 19 janvier 2026 </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Présentation PowerPoint</vt:lpstr>
      <vt:lpstr>Présentation PowerPoint</vt:lpstr>
      <vt:lpstr>Mardi 2 juin 2026 &gt; samedi 11 juillet 2026 Je reçois les réponses des formations et je décide</vt:lpstr>
      <vt:lpstr>Focus sur l’accompagnement des candidats en situation de handicap ou atteints d’un trouble de santé invalidant </vt:lpstr>
      <vt:lpstr>Présentation PowerPoint</vt:lpstr>
      <vt:lpstr>Présentation PowerPoint</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421</cp:revision>
  <dcterms:created xsi:type="dcterms:W3CDTF">2020-10-27T08:44:50Z</dcterms:created>
  <dcterms:modified xsi:type="dcterms:W3CDTF">2025-12-03T07:28:56Z</dcterms:modified>
</cp:coreProperties>
</file>