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48"/>
  </p:notesMasterIdLst>
  <p:handoutMasterIdLst>
    <p:handoutMasterId r:id="rId49"/>
  </p:handoutMasterIdLst>
  <p:sldIdLst>
    <p:sldId id="378" r:id="rId2"/>
    <p:sldId id="476" r:id="rId3"/>
    <p:sldId id="328" r:id="rId4"/>
    <p:sldId id="453" r:id="rId5"/>
    <p:sldId id="388" r:id="rId6"/>
    <p:sldId id="495" r:id="rId7"/>
    <p:sldId id="360" r:id="rId8"/>
    <p:sldId id="385" r:id="rId9"/>
    <p:sldId id="384" r:id="rId10"/>
    <p:sldId id="386" r:id="rId11"/>
    <p:sldId id="472" r:id="rId12"/>
    <p:sldId id="387" r:id="rId13"/>
    <p:sldId id="479" r:id="rId14"/>
    <p:sldId id="480" r:id="rId15"/>
    <p:sldId id="481" r:id="rId16"/>
    <p:sldId id="415" r:id="rId17"/>
    <p:sldId id="372" r:id="rId18"/>
    <p:sldId id="493" r:id="rId19"/>
    <p:sldId id="482" r:id="rId20"/>
    <p:sldId id="337" r:id="rId21"/>
    <p:sldId id="338" r:id="rId22"/>
    <p:sldId id="339" r:id="rId23"/>
    <p:sldId id="341" r:id="rId24"/>
    <p:sldId id="365" r:id="rId25"/>
    <p:sldId id="376" r:id="rId26"/>
    <p:sldId id="377" r:id="rId27"/>
    <p:sldId id="366" r:id="rId28"/>
    <p:sldId id="483" r:id="rId29"/>
    <p:sldId id="343" r:id="rId30"/>
    <p:sldId id="373" r:id="rId31"/>
    <p:sldId id="425" r:id="rId32"/>
    <p:sldId id="369" r:id="rId33"/>
    <p:sldId id="390" r:id="rId34"/>
    <p:sldId id="485" r:id="rId35"/>
    <p:sldId id="459" r:id="rId36"/>
    <p:sldId id="395" r:id="rId37"/>
    <p:sldId id="374" r:id="rId38"/>
    <p:sldId id="389" r:id="rId39"/>
    <p:sldId id="484" r:id="rId40"/>
    <p:sldId id="441" r:id="rId41"/>
    <p:sldId id="486" r:id="rId42"/>
    <p:sldId id="451" r:id="rId43"/>
    <p:sldId id="353" r:id="rId44"/>
    <p:sldId id="491" r:id="rId45"/>
    <p:sldId id="465" r:id="rId46"/>
    <p:sldId id="466" r:id="rId47"/>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78"/>
            <p14:sldId id="476"/>
            <p14:sldId id="328"/>
            <p14:sldId id="453"/>
            <p14:sldId id="388"/>
            <p14:sldId id="495"/>
            <p14:sldId id="360"/>
            <p14:sldId id="385"/>
            <p14:sldId id="384"/>
            <p14:sldId id="386"/>
            <p14:sldId id="472"/>
            <p14:sldId id="387"/>
            <p14:sldId id="479"/>
            <p14:sldId id="480"/>
            <p14:sldId id="481"/>
            <p14:sldId id="415"/>
            <p14:sldId id="372"/>
            <p14:sldId id="493"/>
            <p14:sldId id="482"/>
            <p14:sldId id="337"/>
            <p14:sldId id="338"/>
            <p14:sldId id="339"/>
            <p14:sldId id="341"/>
            <p14:sldId id="365"/>
            <p14:sldId id="376"/>
            <p14:sldId id="377"/>
            <p14:sldId id="366"/>
            <p14:sldId id="483"/>
            <p14:sldId id="343"/>
            <p14:sldId id="373"/>
            <p14:sldId id="425"/>
            <p14:sldId id="369"/>
            <p14:sldId id="390"/>
            <p14:sldId id="485"/>
            <p14:sldId id="459"/>
            <p14:sldId id="395"/>
            <p14:sldId id="374"/>
            <p14:sldId id="389"/>
            <p14:sldId id="484"/>
            <p14:sldId id="441"/>
            <p14:sldId id="486"/>
            <p14:sldId id="451"/>
            <p14:sldId id="353"/>
            <p14:sldId id="491"/>
            <p14:sldId id="465"/>
            <p14:sldId id="466"/>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D131EA-49DF-1EA4-67F2-E46C43D28458}" name="VALERIE KLEIN" initials="VK" userId="S-1-5-21-1616320312-2655828719-4280963109-1220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VALERIE KLEIN" initials="VK" lastIdx="1" clrIdx="6">
    <p:extLst>
      <p:ext uri="{19B8F6BF-5375-455C-9EA6-DF929625EA0E}">
        <p15:presenceInfo xmlns:p15="http://schemas.microsoft.com/office/powerpoint/2012/main" userId="S-1-5-21-1616320312-2655828719-4280963109-12201" providerId="AD"/>
      </p:ext>
    </p:extLst>
  </p:cmAuthor>
  <p:cmAuthor id="1" name="HOUDA SAID" initials="HS" lastIdx="8" clrIdx="0"/>
  <p:cmAuthor id="8" name="JEROME TEILLARD" initials="JT" lastIdx="1" clrIdx="7">
    <p:extLst>
      <p:ext uri="{19B8F6BF-5375-455C-9EA6-DF929625EA0E}">
        <p15:presenceInfo xmlns:p15="http://schemas.microsoft.com/office/powerpoint/2012/main" userId="S-1-5-21-1616320312-2655828719-4280963109-15113" providerId="AD"/>
      </p:ext>
    </p:extLst>
  </p:cmAuthor>
  <p:cmAuthor id="2" name="Christine BOURDIN" initials="CB" lastIdx="33" clrIdx="1"/>
  <p:cmAuthor id="3" name="Utilisateur invité" initials="Ui" lastIdx="18" clrIdx="2"/>
  <p:cmAuthor id="4" name="Rachel BOURDON" initials="RB" lastIdx="10" clrIdx="3"/>
  <p:cmAuthor id="5" name="Bertrand RIFFIOD" initials="BR" lastIdx="20" clrIdx="4"/>
  <p:cmAuthor id="6" name="ELLEN THOMPSON" initials="ET" lastIdx="3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1"/>
    <a:srgbClr val="FF9575"/>
    <a:srgbClr val="0000FF"/>
    <a:srgbClr val="ED7454"/>
    <a:srgbClr val="B2B2B2"/>
    <a:srgbClr val="DDDDDD"/>
    <a:srgbClr val="A558A0"/>
    <a:srgbClr val="CE70CC"/>
    <a:srgbClr val="417DC4"/>
    <a:srgbClr val="34CB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AECF3-AC46-9262-5A3E-1D824677254E}" v="386" dt="2020-12-14T11:24:02.857"/>
    <p1510:client id="{1FE1A438-2BF0-5000-BD1C-2A1F9A28622D}" v="117" dt="2020-12-14T11:00:40.893"/>
    <p1510:client id="{7BF07098-F4B6-51A3-F298-EFCC96F30183}" v="22" dt="2020-12-14T11:08:18.062"/>
    <p1510:client id="{836BCAF5-BE64-821C-244B-8DEB532FDCFC}" v="4" dt="2020-12-14T09:41:35.650"/>
    <p1510:client id="{E48B2058-6DE3-89E0-5D07-927CF4471B34}" v="13" dt="2020-12-14T10:28:48.516"/>
    <p1510:client id="{F4873792-3395-4C29-910E-8FFF8DE8089D}" v="2" dt="2020-12-14T10:25:32.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3" autoAdjust="0"/>
    <p:restoredTop sz="94696"/>
  </p:normalViewPr>
  <p:slideViewPr>
    <p:cSldViewPr snapToGrid="0">
      <p:cViewPr varScale="1">
        <p:scale>
          <a:sx n="124" d="100"/>
          <a:sy n="124" d="100"/>
        </p:scale>
        <p:origin x="808" y="176"/>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microsoft.com/office/2018/10/relationships/authors" Target="authors.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22/01/2026</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22/01/2026</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8</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10</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20</a:t>
            </a:fld>
            <a:endParaRPr lang="fr-FR"/>
          </a:p>
        </p:txBody>
      </p:sp>
    </p:spTree>
    <p:extLst>
      <p:ext uri="{BB962C8B-B14F-4D97-AF65-F5344CB8AC3E}">
        <p14:creationId xmlns:p14="http://schemas.microsoft.com/office/powerpoint/2010/main" val="303476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27</a:t>
            </a:fld>
            <a:endParaRPr lang="fr-FR"/>
          </a:p>
        </p:txBody>
      </p:sp>
    </p:spTree>
    <p:extLst>
      <p:ext uri="{BB962C8B-B14F-4D97-AF65-F5344CB8AC3E}">
        <p14:creationId xmlns:p14="http://schemas.microsoft.com/office/powerpoint/2010/main" val="3134718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30</a:t>
            </a:fld>
            <a:endParaRPr lang="fr-FR"/>
          </a:p>
        </p:txBody>
      </p:sp>
    </p:spTree>
    <p:extLst>
      <p:ext uri="{BB962C8B-B14F-4D97-AF65-F5344CB8AC3E}">
        <p14:creationId xmlns:p14="http://schemas.microsoft.com/office/powerpoint/2010/main" val="3216103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31</a:t>
            </a:fld>
            <a:endParaRPr lang="fr-FR"/>
          </a:p>
        </p:txBody>
      </p:sp>
    </p:spTree>
    <p:extLst>
      <p:ext uri="{BB962C8B-B14F-4D97-AF65-F5344CB8AC3E}">
        <p14:creationId xmlns:p14="http://schemas.microsoft.com/office/powerpoint/2010/main" val="4273021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36</a:t>
            </a:fld>
            <a:endParaRPr lang="fr-FR"/>
          </a:p>
        </p:txBody>
      </p:sp>
    </p:spTree>
    <p:extLst>
      <p:ext uri="{BB962C8B-B14F-4D97-AF65-F5344CB8AC3E}">
        <p14:creationId xmlns:p14="http://schemas.microsoft.com/office/powerpoint/2010/main" val="2833220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t>22/01/2026</a:t>
            </a:fld>
            <a:endParaRPr lang="fr-F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t>22/01/2026</a:t>
            </a:fld>
            <a:endParaRPr lang="fr-FR" cap="all"/>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exte 10"/>
          <p:cNvSpPr>
            <a:spLocks noGrp="1"/>
          </p:cNvSpPr>
          <p:nvPr>
            <p:ph type="body" sz="quarter" idx="13" hasCustomPrompt="1"/>
          </p:nvPr>
        </p:nvSpPr>
        <p:spPr bwMode="gray">
          <a:xfrm>
            <a:off x="467544" y="2346046"/>
            <a:ext cx="8208912" cy="2077200"/>
          </a:xfrm>
        </p:spPr>
        <p:txBody>
          <a:bodyPr/>
          <a:lstStyle>
            <a:lvl1pPr marL="0" indent="0" algn="l" defTabSz="914400" rtl="0" eaLnBrk="1" latinLnBrk="0" hangingPunct="1">
              <a:lnSpc>
                <a:spcPct val="90000"/>
              </a:lnSpc>
              <a:spcAft>
                <a:spcPts val="0"/>
              </a:spcAft>
              <a:buFont typeface="Arial" pitchFamily="34" charset="0"/>
              <a:buNone/>
              <a:defRPr lang="fr-FR" sz="3200" b="1" kern="1200" cap="none" baseline="0" dirty="0">
                <a:solidFill>
                  <a:schemeClr val="tx2">
                    <a:lumMod val="75000"/>
                  </a:schemeClr>
                </a:solidFill>
                <a:latin typeface="+mn-lt"/>
                <a:ea typeface="+mn-ea"/>
                <a:cs typeface="+mn-cs"/>
              </a:defRPr>
            </a:lvl1pPr>
            <a:lvl2pPr marL="0" indent="0" algn="l" defTabSz="914400" rtl="0" eaLnBrk="1" latinLnBrk="0" hangingPunct="1">
              <a:spcBef>
                <a:spcPts val="500"/>
              </a:spcBef>
              <a:spcAft>
                <a:spcPts val="0"/>
              </a:spcAft>
              <a:buFont typeface="Arial" pitchFamily="34" charset="0"/>
              <a:buNone/>
              <a:defRPr lang="fr-FR" sz="1800" b="0" kern="1200" cap="none" baseline="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t>22/01/2026</a:t>
            </a:fld>
            <a:endParaRPr lang="fr-FR" cap="all"/>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3" name="Titre 1"/>
          <p:cNvSpPr>
            <a:spLocks noGrp="1"/>
          </p:cNvSpPr>
          <p:nvPr>
            <p:ph type="title" hasCustomPrompt="1"/>
          </p:nvPr>
        </p:nvSpPr>
        <p:spPr bwMode="gray">
          <a:xfrm>
            <a:off x="467543" y="900000"/>
            <a:ext cx="8208913" cy="720000"/>
          </a:xfrm>
        </p:spPr>
        <p:txBody>
          <a:bodyPr/>
          <a:lstStyle>
            <a:lvl1pPr>
              <a:defRPr sz="2500">
                <a:solidFill>
                  <a:schemeClr val="tx2"/>
                </a:solidFill>
              </a:defRPr>
            </a:lvl1pPr>
          </a:lstStyle>
          <a:p>
            <a:r>
              <a:rPr lang="fr-FR" dirty="0"/>
              <a:t>Titre</a:t>
            </a:r>
          </a:p>
        </p:txBody>
      </p:sp>
      <p:sp>
        <p:nvSpPr>
          <p:cNvPr id="14" name="Espace réservé du texte 7"/>
          <p:cNvSpPr>
            <a:spLocks noGrp="1"/>
          </p:cNvSpPr>
          <p:nvPr>
            <p:ph type="body" sz="quarter" idx="13" hasCustomPrompt="1"/>
          </p:nvPr>
        </p:nvSpPr>
        <p:spPr bwMode="gray">
          <a:xfrm>
            <a:off x="467543" y="1891968"/>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lvl="1"/>
            <a:r>
              <a:rPr lang="fr-FR" dirty="0"/>
              <a:t>Deuxième niveau</a:t>
            </a:r>
          </a:p>
        </p:txBody>
      </p:sp>
      <p:sp>
        <p:nvSpPr>
          <p:cNvPr id="15" name="Espace réservé du texte 7"/>
          <p:cNvSpPr>
            <a:spLocks noGrp="1"/>
          </p:cNvSpPr>
          <p:nvPr>
            <p:ph type="body" sz="quarter" idx="14" hasCustomPrompt="1"/>
          </p:nvPr>
        </p:nvSpPr>
        <p:spPr bwMode="gray">
          <a:xfrm>
            <a:off x="3312000" y="1893600"/>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
        <p:nvSpPr>
          <p:cNvPr id="16"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2"/>
                </a:solidFill>
              </a:defRPr>
            </a:lvl1pPr>
            <a:lvl2pPr marL="324000" indent="-144000">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prstGeom prst="rect">
            <a:avLst/>
          </a:prstGeo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2"/>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t>22/01/2026</a:t>
            </a:fld>
            <a:endParaRPr lang="fr-FR" cap="all"/>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t>22/01/2026</a:t>
            </a:fld>
            <a:endParaRPr lang="fr-FR" cap="all"/>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9" name="Titre 1"/>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dirty="0"/>
              <a:t>Titre</a:t>
            </a:r>
          </a:p>
        </p:txBody>
      </p:sp>
      <p:sp>
        <p:nvSpPr>
          <p:cNvPr id="16"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
        <p:nvSpPr>
          <p:cNvPr id="17" name="Espace réservé du texte 11"/>
          <p:cNvSpPr>
            <a:spLocks noGrp="1"/>
          </p:cNvSpPr>
          <p:nvPr>
            <p:ph type="body" sz="quarter" idx="14" hasCustomPrompt="1"/>
          </p:nvPr>
        </p:nvSpPr>
        <p:spPr bwMode="gray">
          <a:xfrm>
            <a:off x="467543"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11"/>
          <p:cNvSpPr>
            <a:spLocks noGrp="1"/>
          </p:cNvSpPr>
          <p:nvPr>
            <p:ph type="body" sz="quarter" idx="15" hasCustomPrompt="1"/>
          </p:nvPr>
        </p:nvSpPr>
        <p:spPr bwMode="gray">
          <a:xfrm>
            <a:off x="3312000"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9" name="Espace réservé du texte 11"/>
          <p:cNvSpPr>
            <a:spLocks noGrp="1"/>
          </p:cNvSpPr>
          <p:nvPr>
            <p:ph type="body" sz="quarter" idx="16" hasCustomPrompt="1"/>
          </p:nvPr>
        </p:nvSpPr>
        <p:spPr bwMode="gray">
          <a:xfrm>
            <a:off x="6156456"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t>22/01/2026</a:t>
            </a:fld>
            <a:endParaRPr lang="fr-FR" cap="all"/>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7" name="Titre 3"/>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noProof="0" dirty="0"/>
              <a:t>Titre</a:t>
            </a:r>
            <a:endParaRPr lang="fr-FR" dirty="0"/>
          </a:p>
        </p:txBody>
      </p:sp>
      <p:sp>
        <p:nvSpPr>
          <p:cNvPr id="11" name="Espace réservé du contenu 8"/>
          <p:cNvSpPr>
            <a:spLocks noGrp="1"/>
          </p:cNvSpPr>
          <p:nvPr>
            <p:ph sz="quarter" idx="14" hasCustomPrompt="1"/>
          </p:nvPr>
        </p:nvSpPr>
        <p:spPr bwMode="gray">
          <a:xfrm>
            <a:off x="467543" y="1836000"/>
            <a:ext cx="8208914"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2"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solidFill>
                  <a:schemeClr val="tx2"/>
                </a:solidFill>
              </a:defRPr>
            </a:lvl1pPr>
          </a:lstStyle>
          <a:p>
            <a:pPr algn="r"/>
            <a:fld id="{B1AB8E14-653C-46DD-A140-9578717F7257}" type="datetime1">
              <a:rPr lang="fr-FR" cap="all" smtClean="0"/>
              <a:pPr algn="r"/>
              <a:t>22/01/2026</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1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2"/>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2"/>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2"/>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0.svg"/></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s://www.lescrous.fr/nos-services/simulateur-de-bourse/" TargetMode="External"/><Relationship Id="rId2" Type="http://schemas.openxmlformats.org/officeDocument/2006/relationships/hyperlink" Target="https://messervices.etudiant.gouv.fr/" TargetMode="External"/><Relationship Id="rId1" Type="http://schemas.openxmlformats.org/officeDocument/2006/relationships/slideLayout" Target="../slideLayouts/slideLayout6.xml"/><Relationship Id="rId5" Type="http://schemas.openxmlformats.org/officeDocument/2006/relationships/hyperlink" Target="https://www.mesdroitssociaux.gouv.fr/accueil/" TargetMode="External"/><Relationship Id="rId4" Type="http://schemas.openxmlformats.org/officeDocument/2006/relationships/hyperlink" Target="https://trouverunlogement.lescrous.fr/"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5395685" y="1148211"/>
            <a:ext cx="2828697" cy="3105230"/>
          </a:xfrm>
          <a:prstGeom prst="rect">
            <a:avLst/>
          </a:prstGeom>
        </p:spPr>
      </p:pic>
      <p:pic>
        <p:nvPicPr>
          <p:cNvPr id="3" name="Image 2"/>
          <p:cNvPicPr>
            <a:picLocks noChangeAspect="1"/>
          </p:cNvPicPr>
          <p:nvPr/>
        </p:nvPicPr>
        <p:blipFill>
          <a:blip r:embed="rId3"/>
          <a:stretch>
            <a:fillRect/>
          </a:stretch>
        </p:blipFill>
        <p:spPr>
          <a:xfrm>
            <a:off x="35496" y="69298"/>
            <a:ext cx="8715694" cy="1078913"/>
          </a:xfrm>
          <a:prstGeom prst="rect">
            <a:avLst/>
          </a:prstGeom>
        </p:spPr>
      </p:pic>
      <p:sp>
        <p:nvSpPr>
          <p:cNvPr id="8" name="ZoneTexte 7"/>
          <p:cNvSpPr txBox="1"/>
          <p:nvPr/>
        </p:nvSpPr>
        <p:spPr>
          <a:xfrm>
            <a:off x="5220072" y="4309669"/>
            <a:ext cx="4608512" cy="369332"/>
          </a:xfrm>
          <a:prstGeom prst="rect">
            <a:avLst/>
          </a:prstGeom>
          <a:noFill/>
        </p:spPr>
        <p:txBody>
          <a:bodyPr wrap="square" rtlCol="0">
            <a:spAutoFit/>
          </a:bodyPr>
          <a:lstStyle/>
          <a:p>
            <a:r>
              <a:rPr lang="fr-FR" b="1" dirty="0">
                <a:latin typeface="Marianne" panose="02000000000000000000" pitchFamily="2" charset="0"/>
                <a:ea typeface="+mj-ea"/>
                <a:cs typeface="+mj-cs"/>
              </a:rPr>
              <a:t>parcoursup.gouv.fr</a:t>
            </a:r>
          </a:p>
        </p:txBody>
      </p:sp>
      <p:pic>
        <p:nvPicPr>
          <p:cNvPr id="2" name="Image 1"/>
          <p:cNvPicPr>
            <a:picLocks noChangeAspect="1"/>
          </p:cNvPicPr>
          <p:nvPr/>
        </p:nvPicPr>
        <p:blipFill>
          <a:blip r:embed="rId4"/>
          <a:stretch>
            <a:fillRect/>
          </a:stretch>
        </p:blipFill>
        <p:spPr>
          <a:xfrm>
            <a:off x="708935" y="1045238"/>
            <a:ext cx="3684408" cy="3633763"/>
          </a:xfrm>
          <a:prstGeom prst="rect">
            <a:avLst/>
          </a:prstGeom>
        </p:spPr>
      </p:pic>
    </p:spTree>
    <p:extLst>
      <p:ext uri="{BB962C8B-B14F-4D97-AF65-F5344CB8AC3E}">
        <p14:creationId xmlns:p14="http://schemas.microsoft.com/office/powerpoint/2010/main" val="3638998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4294967295"/>
          </p:nvPr>
        </p:nvSpPr>
        <p:spPr>
          <a:xfrm>
            <a:off x="453024" y="802292"/>
            <a:ext cx="8437558" cy="589186"/>
          </a:xfrm>
        </p:spPr>
        <p:txBody>
          <a:bodyPr/>
          <a:lstStyle/>
          <a:p>
            <a:pPr marL="0" indent="0" algn="l">
              <a:spcAft>
                <a:spcPts val="1800"/>
              </a:spcAft>
              <a:buNone/>
            </a:pPr>
            <a:r>
              <a:rPr lang="fr-FR" sz="1600" b="1" dirty="0"/>
              <a:t>Pour chaque formation, une fiche de présentation organisée en 6 rubriques clés, pour être plus claire, plus riche, plus transparente</a:t>
            </a:r>
          </a:p>
        </p:txBody>
      </p:sp>
      <p:sp>
        <p:nvSpPr>
          <p:cNvPr id="4" name="Espace réservé du texte 3"/>
          <p:cNvSpPr>
            <a:spLocks noGrp="1"/>
          </p:cNvSpPr>
          <p:nvPr>
            <p:ph type="body" sz="quarter" idx="4294967295"/>
          </p:nvPr>
        </p:nvSpPr>
        <p:spPr>
          <a:xfrm>
            <a:off x="289281" y="1380306"/>
            <a:ext cx="8477055" cy="3432280"/>
          </a:xfrm>
        </p:spPr>
        <p:txBody>
          <a:bodyPr/>
          <a:lstStyle/>
          <a:p>
            <a:pPr marL="171450" lvl="0" indent="-171450">
              <a:spcAft>
                <a:spcPts val="1200"/>
              </a:spcAft>
              <a:buClr>
                <a:schemeClr val="tx2"/>
              </a:buClr>
              <a:buFont typeface="Wingdings" panose="05000000000000000000" pitchFamily="2" charset="2"/>
              <a:buChar char="§"/>
            </a:pPr>
            <a:r>
              <a:rPr lang="fr-FR" sz="1200" b="1" dirty="0">
                <a:solidFill>
                  <a:schemeClr val="bg1"/>
                </a:solidFill>
                <a:highlight>
                  <a:srgbClr val="0000FF"/>
                </a:highlight>
              </a:rPr>
              <a:t>Découvrir la formation et ses caractéristiques</a:t>
            </a:r>
            <a:r>
              <a:rPr lang="fr-FR" sz="1300" b="1" dirty="0"/>
              <a:t> </a:t>
            </a:r>
            <a:r>
              <a:rPr lang="fr-FR" sz="1300" dirty="0">
                <a:solidFill>
                  <a:schemeClr val="tx1"/>
                </a:solidFill>
              </a:rPr>
              <a:t>: les contenus et l’organisation des enseignements, les dispositifs pédagogiques, les </a:t>
            </a:r>
            <a:r>
              <a:rPr lang="fr-FR" sz="1300" b="1" dirty="0">
                <a:solidFill>
                  <a:schemeClr val="tx1"/>
                </a:solidFill>
              </a:rPr>
              <a:t>frais de scolarité</a:t>
            </a:r>
            <a:r>
              <a:rPr lang="fr-FR" sz="1300" dirty="0">
                <a:solidFill>
                  <a:schemeClr val="tx1"/>
                </a:solidFill>
              </a:rPr>
              <a:t>, le règlement de la CVEC, les dates des journées portes ouvertes... </a:t>
            </a:r>
          </a:p>
          <a:p>
            <a:pPr marL="171450" lvl="0" indent="-171450">
              <a:spcAft>
                <a:spcPts val="1200"/>
              </a:spcAft>
              <a:buClr>
                <a:schemeClr val="tx2"/>
              </a:buClr>
              <a:buFont typeface="Wingdings" panose="05000000000000000000" pitchFamily="2" charset="2"/>
              <a:buChar char="§"/>
            </a:pPr>
            <a:r>
              <a:rPr lang="fr-FR" sz="1200" b="1" dirty="0">
                <a:solidFill>
                  <a:schemeClr val="bg1"/>
                </a:solidFill>
                <a:highlight>
                  <a:srgbClr val="0000FF"/>
                </a:highlight>
              </a:rPr>
              <a:t>Comprendre les critères d’analyse des candidatures</a:t>
            </a:r>
            <a:r>
              <a:rPr lang="fr-FR" sz="1300" dirty="0">
                <a:solidFill>
                  <a:schemeClr val="tx1"/>
                </a:solidFill>
              </a:rPr>
              <a:t> à travers la représentation visuelle des critères définis par les formations (résultats scolaires, compétences et savoir-faire, savoir-être, motivation et cohérence du projet, engagements….) avec leur degré d’importance, ainsi que des conseils pour formuler sa candidature </a:t>
            </a:r>
          </a:p>
          <a:p>
            <a:pPr marL="171450" lvl="0" indent="-171450">
              <a:spcAft>
                <a:spcPts val="1200"/>
              </a:spcAft>
              <a:buClr>
                <a:schemeClr val="tx2"/>
              </a:buClr>
              <a:buFont typeface="Wingdings" panose="05000000000000000000" pitchFamily="2" charset="2"/>
              <a:buChar char="§"/>
            </a:pPr>
            <a:r>
              <a:rPr lang="fr-FR" sz="1200" b="1" dirty="0">
                <a:solidFill>
                  <a:schemeClr val="bg1"/>
                </a:solidFill>
                <a:highlight>
                  <a:srgbClr val="0000FF"/>
                </a:highlight>
              </a:rPr>
              <a:t>Consulter les modalités de candidature</a:t>
            </a:r>
            <a:r>
              <a:rPr lang="fr-FR" sz="1300" dirty="0">
                <a:solidFill>
                  <a:schemeClr val="tx1"/>
                </a:solidFill>
              </a:rPr>
              <a:t> en particulier les conditions pour candidater, les modalités et calendrier des épreuves écrites/orales prévues par certaines formations sélectives et les éventuels frais associés</a:t>
            </a:r>
          </a:p>
          <a:p>
            <a:pPr marL="171450" indent="-171450">
              <a:spcAft>
                <a:spcPts val="1200"/>
              </a:spcAft>
              <a:buClr>
                <a:schemeClr val="tx2"/>
              </a:buClr>
              <a:buFont typeface="Wingdings" panose="05000000000000000000" pitchFamily="2" charset="2"/>
              <a:buChar char="§"/>
            </a:pPr>
            <a:r>
              <a:rPr lang="fr-FR" sz="1200" b="1" dirty="0">
                <a:solidFill>
                  <a:schemeClr val="bg1"/>
                </a:solidFill>
                <a:highlight>
                  <a:srgbClr val="0000FF"/>
                </a:highlight>
              </a:rPr>
              <a:t>Visualiser les chiffres d’accès à la formation </a:t>
            </a:r>
            <a:r>
              <a:rPr lang="fr-FR" sz="1300" b="1" dirty="0"/>
              <a:t> :</a:t>
            </a:r>
            <a:r>
              <a:rPr lang="fr-FR" sz="1300" b="1" dirty="0">
                <a:solidFill>
                  <a:schemeClr val="tx1"/>
                </a:solidFill>
              </a:rPr>
              <a:t>  </a:t>
            </a:r>
            <a:r>
              <a:rPr lang="fr-FR" sz="1300" dirty="0">
                <a:solidFill>
                  <a:schemeClr val="tx1"/>
                </a:solidFill>
              </a:rPr>
              <a:t>des données clés sur l’admission en 2025 et les possibilités d’accès  dans la formation pour les lycéens de terminale au cours des 3 dernières années</a:t>
            </a:r>
            <a:endParaRPr lang="fr-FR" sz="1300" i="1" dirty="0">
              <a:solidFill>
                <a:schemeClr val="tx1"/>
              </a:solidFill>
            </a:endParaRPr>
          </a:p>
          <a:p>
            <a:pPr marL="171450" indent="-171450">
              <a:spcAft>
                <a:spcPts val="1200"/>
              </a:spcAft>
              <a:buClr>
                <a:schemeClr val="tx2"/>
              </a:buClr>
              <a:buFont typeface="Wingdings" panose="05000000000000000000" pitchFamily="2" charset="2"/>
              <a:buChar char="§"/>
            </a:pPr>
            <a:r>
              <a:rPr lang="fr-FR" sz="1200" b="1" dirty="0">
                <a:solidFill>
                  <a:schemeClr val="bg1"/>
                </a:solidFill>
                <a:highlight>
                  <a:srgbClr val="0000FF"/>
                </a:highlight>
              </a:rPr>
              <a:t>Poursuivre ses études et connaitre les débouchés </a:t>
            </a:r>
            <a:r>
              <a:rPr lang="fr-FR" sz="1300" dirty="0">
                <a:solidFill>
                  <a:schemeClr val="tx1"/>
                </a:solidFill>
              </a:rPr>
              <a:t>: des informations sur les taux de réussite, les possibilités de poursuite d’études, les taux d’insertion et conditions de salaire des sortants de la formation</a:t>
            </a:r>
            <a:endParaRPr lang="fr-FR" sz="1400" b="1" i="1" dirty="0">
              <a:solidFill>
                <a:srgbClr val="FF0000"/>
              </a:solidFill>
              <a:highlight>
                <a:srgbClr val="0000FF"/>
              </a:highlight>
            </a:endParaRPr>
          </a:p>
          <a:p>
            <a:pPr marL="171450" indent="-171450">
              <a:spcAft>
                <a:spcPts val="1200"/>
              </a:spcAft>
              <a:buClr>
                <a:schemeClr val="tx2"/>
              </a:buClr>
              <a:buFont typeface="Wingdings" panose="05000000000000000000" pitchFamily="2" charset="2"/>
              <a:buChar char="§"/>
            </a:pPr>
            <a:r>
              <a:rPr lang="fr-FR" sz="1200" b="1" dirty="0">
                <a:solidFill>
                  <a:schemeClr val="bg1"/>
                </a:solidFill>
                <a:highlight>
                  <a:srgbClr val="0000FF"/>
                </a:highlight>
              </a:rPr>
              <a:t>Contacter et échanger avec l’établissement </a:t>
            </a:r>
            <a:r>
              <a:rPr lang="fr-FR" sz="1300" dirty="0">
                <a:solidFill>
                  <a:schemeClr val="tx1"/>
                </a:solidFill>
              </a:rPr>
              <a:t> : contacts de référents de la formation, notamment le référent handicap </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chemeClr val="tx1"/>
                </a:solidFill>
              </a:rPr>
              <a:pPr/>
              <a:t>10</a:t>
            </a:fld>
            <a:endParaRPr lang="fr-FR" dirty="0">
              <a:solidFill>
                <a:schemeClr val="tx1"/>
              </a:solidFill>
            </a:endParaRPr>
          </a:p>
        </p:txBody>
      </p:sp>
      <p:sp>
        <p:nvSpPr>
          <p:cNvPr id="5" name="Rectangle à coins arrondis 4"/>
          <p:cNvSpPr/>
          <p:nvPr/>
        </p:nvSpPr>
        <p:spPr>
          <a:xfrm>
            <a:off x="3147393" y="180000"/>
            <a:ext cx="5744816" cy="41818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La fiche de formation : tout savoir sur une formation</a:t>
            </a:r>
          </a:p>
        </p:txBody>
      </p:sp>
    </p:spTree>
    <p:extLst>
      <p:ext uri="{BB962C8B-B14F-4D97-AF65-F5344CB8AC3E}">
        <p14:creationId xmlns:p14="http://schemas.microsoft.com/office/powerpoint/2010/main" val="2204785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4071" y="895068"/>
            <a:ext cx="8289928" cy="668490"/>
          </a:xfrm>
        </p:spPr>
        <p:txBody>
          <a:bodyPr/>
          <a:lstStyle/>
          <a:p>
            <a:r>
              <a:rPr lang="fr-FR" sz="1800" dirty="0"/>
              <a:t>Les modalités d’examen affichés pour chaque formation</a:t>
            </a:r>
          </a:p>
        </p:txBody>
      </p:sp>
      <p:sp>
        <p:nvSpPr>
          <p:cNvPr id="3" name="Espace réservé du contenu 2"/>
          <p:cNvSpPr>
            <a:spLocks noGrp="1"/>
          </p:cNvSpPr>
          <p:nvPr>
            <p:ph sz="quarter" idx="4294967295"/>
          </p:nvPr>
        </p:nvSpPr>
        <p:spPr>
          <a:xfrm>
            <a:off x="494071" y="1275606"/>
            <a:ext cx="8289928" cy="3240360"/>
          </a:xfrm>
        </p:spPr>
        <p:txBody>
          <a:bodyPr/>
          <a:lstStyle/>
          <a:p>
            <a:endParaRPr lang="fr-FR" sz="500" b="1" dirty="0"/>
          </a:p>
          <a:p>
            <a:r>
              <a:rPr lang="fr-FR" sz="1400" b="1" dirty="0">
                <a:solidFill>
                  <a:schemeClr val="bg1"/>
                </a:solidFill>
                <a:highlight>
                  <a:srgbClr val="0000FF"/>
                </a:highlight>
              </a:rPr>
              <a:t>Dans les formations sélectives (classes prépa, BUT, BTS, écoles, IFSI, etc.)</a:t>
            </a:r>
          </a:p>
          <a:p>
            <a:r>
              <a:rPr lang="fr-FR" sz="1400" dirty="0">
                <a:solidFill>
                  <a:schemeClr val="tx1"/>
                </a:solidFill>
              </a:rPr>
              <a:t>L’admission se fait sur dossier et, dans certains cas, en ayant recours, en plus ou en lieu et place du dossier, à des épreuves écrites et/ou orales dont le calendrier et les modalités sont affichés aux candidats (rubrique « consulter les modalités de candidature »).</a:t>
            </a:r>
          </a:p>
          <a:p>
            <a:endParaRPr lang="fr-FR" sz="500" dirty="0"/>
          </a:p>
          <a:p>
            <a:r>
              <a:rPr lang="fr-FR" sz="1400" b="1" dirty="0">
                <a:solidFill>
                  <a:schemeClr val="bg1"/>
                </a:solidFill>
                <a:highlight>
                  <a:srgbClr val="0000FF"/>
                </a:highlight>
              </a:rPr>
              <a:t>Dans les formations non sélectives (licences, LPE et PASS)</a:t>
            </a:r>
          </a:p>
          <a:p>
            <a:pPr algn="just"/>
            <a:r>
              <a:rPr lang="fr-FR" sz="1400" dirty="0">
                <a:solidFill>
                  <a:schemeClr val="tx1"/>
                </a:solidFill>
              </a:rPr>
              <a:t>Un lycéen peut </a:t>
            </a:r>
            <a:r>
              <a:rPr lang="fr-FR" sz="1400" b="1" dirty="0">
                <a:solidFill>
                  <a:schemeClr val="tx1"/>
                </a:solidFill>
              </a:rPr>
              <a:t>accéder à la licence de son choix à l’université, dans la limite des capacités d’accueil : </a:t>
            </a:r>
            <a:r>
              <a:rPr lang="fr-FR" sz="1400" dirty="0">
                <a:solidFill>
                  <a:schemeClr val="tx1"/>
                </a:solidFill>
              </a:rPr>
              <a:t>si le nombre de vœux reçus est supérieur au nombre de places disponibles, la commission d’examen des vœux étudie les dossiers et vérifie leur adéquation avec la formation demandée afin de les classer.</a:t>
            </a:r>
          </a:p>
          <a:p>
            <a:r>
              <a:rPr lang="fr-FR" sz="1400" dirty="0">
                <a:solidFill>
                  <a:schemeClr val="tx1"/>
                </a:solidFill>
              </a:rPr>
              <a:t>L’université peut conditionner l'admission (réponse « oui-si ») d’un candidat au suivi d’un dispositif de réussite (remise à niveau, tutorat, etc.) afin de l’aider et de favoriser sa réussite.</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11</a:t>
            </a:fld>
            <a:endParaRPr lang="fr-FR" dirty="0">
              <a:solidFill>
                <a:schemeClr val="tx1"/>
              </a:solidFill>
            </a:endParaRPr>
          </a:p>
        </p:txBody>
      </p:sp>
      <p:sp>
        <p:nvSpPr>
          <p:cNvPr id="7" name="Rectangle à coins arrondis 6"/>
          <p:cNvSpPr/>
          <p:nvPr/>
        </p:nvSpPr>
        <p:spPr>
          <a:xfrm>
            <a:off x="3300248" y="87534"/>
            <a:ext cx="5552205"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Comment les formations examinent les candidatures ?</a:t>
            </a:r>
          </a:p>
        </p:txBody>
      </p:sp>
    </p:spTree>
    <p:extLst>
      <p:ext uri="{BB962C8B-B14F-4D97-AF65-F5344CB8AC3E}">
        <p14:creationId xmlns:p14="http://schemas.microsoft.com/office/powerpoint/2010/main" val="1633428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12</a:t>
            </a:fld>
            <a:endParaRPr lang="fr-FR" dirty="0">
              <a:solidFill>
                <a:schemeClr val="tx1"/>
              </a:solidFill>
            </a:endParaRPr>
          </a:p>
        </p:txBody>
      </p:sp>
      <p:sp>
        <p:nvSpPr>
          <p:cNvPr id="7" name="Titre 1"/>
          <p:cNvSpPr>
            <a:spLocks noGrp="1"/>
          </p:cNvSpPr>
          <p:nvPr>
            <p:ph type="title"/>
          </p:nvPr>
        </p:nvSpPr>
        <p:spPr>
          <a:xfrm>
            <a:off x="4691569" y="938464"/>
            <a:ext cx="4003540" cy="3649509"/>
          </a:xfrm>
        </p:spPr>
        <p:txBody>
          <a:bodyPr/>
          <a:lstStyle/>
          <a:p>
            <a:r>
              <a:rPr lang="fr-FR" sz="1400" b="0" dirty="0">
                <a:latin typeface="+mn-lt"/>
              </a:rPr>
              <a:t>&gt;&gt; une rubrique dédiée aux </a:t>
            </a:r>
            <a:r>
              <a:rPr lang="fr-FR" sz="1400" b="0" dirty="0">
                <a:solidFill>
                  <a:srgbClr val="FF0000"/>
                </a:solidFill>
                <a:latin typeface="+mn-lt"/>
              </a:rPr>
              <a:t>critères d’analyse des candidatures</a:t>
            </a:r>
            <a:r>
              <a:rPr lang="fr-FR" sz="1400" b="0" dirty="0">
                <a:latin typeface="+mn-lt"/>
              </a:rPr>
              <a:t> avec une présentation globale et détaillée</a:t>
            </a:r>
            <a:br>
              <a:rPr lang="fr-FR" sz="1400" b="0" dirty="0">
                <a:latin typeface="+mn-lt"/>
              </a:rPr>
            </a:br>
            <a:br>
              <a:rPr lang="fr-FR" sz="1400" b="0" dirty="0">
                <a:latin typeface="+mn-lt"/>
              </a:rPr>
            </a:br>
            <a:br>
              <a:rPr lang="fr-FR" sz="1400" b="0" dirty="0">
                <a:latin typeface="+mn-lt"/>
              </a:rPr>
            </a:br>
            <a:br>
              <a:rPr lang="fr-FR" sz="1400" b="0" dirty="0">
                <a:latin typeface="+mn-lt"/>
              </a:rPr>
            </a:br>
            <a:r>
              <a:rPr lang="fr-FR" sz="1400" b="0" dirty="0">
                <a:latin typeface="+mn-lt"/>
              </a:rPr>
              <a:t>&gt;&gt; la rubrique</a:t>
            </a:r>
            <a:r>
              <a:rPr lang="fr-FR" sz="1400" b="0" dirty="0">
                <a:solidFill>
                  <a:schemeClr val="tx2"/>
                </a:solidFill>
                <a:latin typeface="+mn-lt"/>
              </a:rPr>
              <a:t> « </a:t>
            </a:r>
            <a:r>
              <a:rPr lang="fr-FR" sz="1400" b="0" dirty="0">
                <a:solidFill>
                  <a:srgbClr val="FF0000"/>
                </a:solidFill>
                <a:latin typeface="+mn-lt"/>
              </a:rPr>
              <a:t>Conseils </a:t>
            </a:r>
            <a:r>
              <a:rPr lang="fr-FR" sz="1400" b="0" dirty="0">
                <a:solidFill>
                  <a:schemeClr val="tx2"/>
                </a:solidFill>
                <a:latin typeface="+mn-lt"/>
              </a:rPr>
              <a:t>» </a:t>
            </a:r>
            <a:r>
              <a:rPr lang="fr-FR" sz="1400" b="0" dirty="0">
                <a:latin typeface="+mn-lt"/>
              </a:rPr>
              <a:t>pour faire passer des messages aux candidats </a:t>
            </a:r>
            <a:br>
              <a:rPr lang="fr-FR" sz="1400" b="0" dirty="0">
                <a:latin typeface="+mn-lt"/>
              </a:rPr>
            </a:br>
            <a:br>
              <a:rPr lang="fr-FR" sz="1400" b="0" dirty="0">
                <a:latin typeface="+mn-lt"/>
              </a:rPr>
            </a:br>
            <a:br>
              <a:rPr lang="fr-FR" sz="1400" b="0" dirty="0">
                <a:latin typeface="+mn-lt"/>
              </a:rPr>
            </a:br>
            <a:br>
              <a:rPr lang="fr-FR" sz="1400" b="0" dirty="0">
                <a:latin typeface="+mn-lt"/>
              </a:rPr>
            </a:br>
            <a:r>
              <a:rPr lang="fr-FR" sz="1400" b="0" dirty="0">
                <a:latin typeface="+mn-lt"/>
              </a:rPr>
              <a:t>&gt;&gt; Des </a:t>
            </a:r>
            <a:r>
              <a:rPr lang="fr-FR" sz="1400" b="0" dirty="0">
                <a:solidFill>
                  <a:srgbClr val="FF0000"/>
                </a:solidFill>
                <a:latin typeface="+mn-lt"/>
              </a:rPr>
              <a:t>rapports d’analyse des candidatures </a:t>
            </a:r>
            <a:r>
              <a:rPr lang="fr-FR" sz="1400" b="0" dirty="0">
                <a:latin typeface="+mn-lt"/>
              </a:rPr>
              <a:t>de l’année riches en données pour réfléchir </a:t>
            </a:r>
            <a:br>
              <a:rPr lang="fr-FR" sz="1400" dirty="0">
                <a:latin typeface="Marianne Light" panose="02000000000000000000" pitchFamily="2" charset="0"/>
              </a:rPr>
            </a:br>
            <a:br>
              <a:rPr lang="fr-FR" sz="1400" dirty="0"/>
            </a:br>
            <a:br>
              <a:rPr lang="fr-FR" sz="1400" dirty="0"/>
            </a:br>
            <a:br>
              <a:rPr lang="fr-FR" sz="1400" dirty="0"/>
            </a:br>
            <a:br>
              <a:rPr lang="fr-FR" sz="1400" dirty="0"/>
            </a:br>
            <a:endParaRPr lang="fr-FR" sz="1400" b="0" dirty="0"/>
          </a:p>
        </p:txBody>
      </p:sp>
      <p:pic>
        <p:nvPicPr>
          <p:cNvPr id="2" name="Image 1">
            <a:extLst>
              <a:ext uri="{FF2B5EF4-FFF2-40B4-BE49-F238E27FC236}">
                <a16:creationId xmlns:a16="http://schemas.microsoft.com/office/drawing/2014/main" id="{031D50A2-A3BB-4FC4-9E08-8D973822F6DE}"/>
              </a:ext>
            </a:extLst>
          </p:cNvPr>
          <p:cNvPicPr>
            <a:picLocks noChangeAspect="1"/>
          </p:cNvPicPr>
          <p:nvPr/>
        </p:nvPicPr>
        <p:blipFill>
          <a:blip r:embed="rId2"/>
          <a:stretch>
            <a:fillRect/>
          </a:stretch>
        </p:blipFill>
        <p:spPr>
          <a:xfrm>
            <a:off x="408172" y="853827"/>
            <a:ext cx="4114311" cy="4011910"/>
          </a:xfrm>
          <a:prstGeom prst="rect">
            <a:avLst/>
          </a:prstGeom>
        </p:spPr>
      </p:pic>
      <p:sp>
        <p:nvSpPr>
          <p:cNvPr id="3" name="Rectangle 2"/>
          <p:cNvSpPr/>
          <p:nvPr/>
        </p:nvSpPr>
        <p:spPr>
          <a:xfrm>
            <a:off x="1043608" y="853827"/>
            <a:ext cx="720080" cy="70981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2399124" y="2571750"/>
            <a:ext cx="2028860" cy="1152128"/>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408172" y="3939902"/>
            <a:ext cx="2939692" cy="216024"/>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3F987547-D371-49CE-9237-194736E05A8E}"/>
              </a:ext>
            </a:extLst>
          </p:cNvPr>
          <p:cNvSpPr txBox="1"/>
          <p:nvPr/>
        </p:nvSpPr>
        <p:spPr>
          <a:xfrm>
            <a:off x="4621519" y="3678582"/>
            <a:ext cx="3866178" cy="692497"/>
          </a:xfrm>
          <a:prstGeom prst="rect">
            <a:avLst/>
          </a:prstGeom>
          <a:noFill/>
          <a:ln>
            <a:solidFill>
              <a:schemeClr val="bg2"/>
            </a:solidFill>
          </a:ln>
        </p:spPr>
        <p:txBody>
          <a:bodyPr wrap="square">
            <a:spAutoFit/>
          </a:bodyPr>
          <a:lstStyle/>
          <a:p>
            <a:r>
              <a:rPr lang="fr-FR" sz="1300" b="1" dirty="0">
                <a:solidFill>
                  <a:srgbClr val="FF0000"/>
                </a:solidFill>
                <a:latin typeface="Arial" panose="020B0604020202020204" pitchFamily="34" charset="0"/>
                <a:cs typeface="Arial" panose="020B0604020202020204" pitchFamily="34" charset="0"/>
              </a:rPr>
              <a:t>Nouveauté en 2026 </a:t>
            </a:r>
            <a:br>
              <a:rPr lang="fr-FR" sz="1300" dirty="0">
                <a:latin typeface="Arial" panose="020B0604020202020204" pitchFamily="34" charset="0"/>
                <a:cs typeface="Arial" panose="020B0604020202020204" pitchFamily="34" charset="0"/>
              </a:rPr>
            </a:br>
            <a:r>
              <a:rPr lang="fr-FR" sz="1300" dirty="0">
                <a:latin typeface="Arial" panose="020B0604020202020204" pitchFamily="34" charset="0"/>
                <a:cs typeface="Arial" panose="020B0604020202020204" pitchFamily="34" charset="0"/>
              </a:rPr>
              <a:t>Des</a:t>
            </a:r>
            <a:r>
              <a:rPr lang="fr-FR" sz="1300" b="1" dirty="0">
                <a:latin typeface="Arial" panose="020B0604020202020204" pitchFamily="34" charset="0"/>
                <a:cs typeface="Arial" panose="020B0604020202020204" pitchFamily="34" charset="0"/>
              </a:rPr>
              <a:t> </a:t>
            </a:r>
            <a:r>
              <a:rPr lang="fr-FR" sz="1300" u="sng" dirty="0">
                <a:uFill>
                  <a:solidFill>
                    <a:schemeClr val="accent2"/>
                  </a:solidFill>
                </a:uFill>
                <a:latin typeface="Arial" panose="020B0604020202020204" pitchFamily="34" charset="0"/>
                <a:cs typeface="Arial" panose="020B0604020202020204" pitchFamily="34" charset="0"/>
              </a:rPr>
              <a:t>rapports d’analyse des candidatures </a:t>
            </a:r>
            <a:r>
              <a:rPr lang="fr-FR" sz="1300" dirty="0">
                <a:latin typeface="Arial" panose="020B0604020202020204" pitchFamily="34" charset="0"/>
                <a:cs typeface="Arial" panose="020B0604020202020204" pitchFamily="34" charset="0"/>
              </a:rPr>
              <a:t>de l’année précédente plus riches en données </a:t>
            </a:r>
          </a:p>
        </p:txBody>
      </p:sp>
      <p:sp>
        <p:nvSpPr>
          <p:cNvPr id="11" name="Rectangle à coins arrondis 10"/>
          <p:cNvSpPr/>
          <p:nvPr/>
        </p:nvSpPr>
        <p:spPr>
          <a:xfrm>
            <a:off x="3824929" y="161909"/>
            <a:ext cx="4941407" cy="496391"/>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Assurer la visibilité des critères de candidatures</a:t>
            </a:r>
          </a:p>
        </p:txBody>
      </p:sp>
    </p:spTree>
    <p:extLst>
      <p:ext uri="{BB962C8B-B14F-4D97-AF65-F5344CB8AC3E}">
        <p14:creationId xmlns:p14="http://schemas.microsoft.com/office/powerpoint/2010/main" val="2385663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7984" y="937258"/>
            <a:ext cx="4363580" cy="1224136"/>
          </a:xfrm>
        </p:spPr>
        <p:txBody>
          <a:bodyPr/>
          <a:lstStyle/>
          <a:p>
            <a:r>
              <a:rPr lang="fr-FR" sz="1400" b="0" dirty="0">
                <a:solidFill>
                  <a:schemeClr val="tx1"/>
                </a:solidFill>
                <a:latin typeface="+mn-lt"/>
              </a:rPr>
              <a:t>&gt;&gt; des </a:t>
            </a:r>
            <a:r>
              <a:rPr lang="fr-FR" sz="1400" b="0" dirty="0">
                <a:solidFill>
                  <a:srgbClr val="FF0000"/>
                </a:solidFill>
                <a:latin typeface="+mn-lt"/>
              </a:rPr>
              <a:t>chiffres globaux d’accès à la formation </a:t>
            </a:r>
            <a:r>
              <a:rPr lang="fr-FR" sz="1400" b="0" dirty="0">
                <a:solidFill>
                  <a:schemeClr val="tx1"/>
                </a:solidFill>
                <a:latin typeface="+mn-lt"/>
              </a:rPr>
              <a:t>calculés à la fin de la phase principale 2025</a:t>
            </a:r>
            <a:br>
              <a:rPr lang="fr-FR" sz="1400" b="0" dirty="0">
                <a:solidFill>
                  <a:schemeClr val="tx1"/>
                </a:solidFill>
                <a:latin typeface="+mn-lt"/>
              </a:rPr>
            </a:br>
            <a:br>
              <a:rPr lang="fr-FR" sz="1400" b="0" dirty="0">
                <a:solidFill>
                  <a:schemeClr val="tx1"/>
                </a:solidFill>
                <a:latin typeface="+mn-lt"/>
              </a:rPr>
            </a:br>
            <a:r>
              <a:rPr lang="fr-FR" sz="1400" b="0" dirty="0">
                <a:solidFill>
                  <a:schemeClr val="tx1"/>
                </a:solidFill>
                <a:latin typeface="+mn-lt"/>
              </a:rPr>
              <a:t>&gt;&gt; des chiffres déclinables pour chaque type de baccalauréat français : général, technologique, professionnel</a:t>
            </a:r>
            <a:br>
              <a:rPr lang="fr-FR" sz="1000" dirty="0"/>
            </a:br>
            <a:endParaRPr lang="fr-FR" sz="10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13</a:t>
            </a:fld>
            <a:endParaRPr lang="fr-FR" dirty="0">
              <a:solidFill>
                <a:schemeClr val="tx1"/>
              </a:solidFill>
            </a:endParaRPr>
          </a:p>
        </p:txBody>
      </p:sp>
      <p:sp>
        <p:nvSpPr>
          <p:cNvPr id="11" name="Titre 1"/>
          <p:cNvSpPr txBox="1">
            <a:spLocks/>
          </p:cNvSpPr>
          <p:nvPr/>
        </p:nvSpPr>
        <p:spPr bwMode="gray">
          <a:xfrm>
            <a:off x="395536" y="3358790"/>
            <a:ext cx="5216557" cy="84745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endParaRPr lang="fr-FR" sz="1400" b="0" dirty="0">
              <a:latin typeface="+mn-lt"/>
            </a:endParaRPr>
          </a:p>
          <a:p>
            <a:r>
              <a:rPr lang="fr-FR" sz="1400" b="0" dirty="0">
                <a:latin typeface="+mn-lt"/>
              </a:rPr>
              <a:t>&gt;&gt; une visibilité du </a:t>
            </a:r>
            <a:r>
              <a:rPr lang="fr-FR" sz="1400" b="0" dirty="0">
                <a:solidFill>
                  <a:srgbClr val="FF0000"/>
                </a:solidFill>
                <a:latin typeface="+mn-lt"/>
              </a:rPr>
              <a:t>taux d’accès par type de baccalauréat </a:t>
            </a:r>
            <a:r>
              <a:rPr lang="fr-FR" sz="1400" b="0" dirty="0">
                <a:latin typeface="+mn-lt"/>
              </a:rPr>
              <a:t>dans chaque formation pour voir si la formation était très demandée ou si elle a accueilli tous les candidats</a:t>
            </a:r>
            <a:br>
              <a:rPr lang="fr-FR" sz="1400" b="0" dirty="0">
                <a:latin typeface="+mn-lt"/>
              </a:rPr>
            </a:br>
            <a:br>
              <a:rPr lang="fr-FR" sz="1400" dirty="0">
                <a:latin typeface="+mn-lt"/>
              </a:rPr>
            </a:br>
            <a:r>
              <a:rPr lang="fr-FR" sz="900" dirty="0">
                <a:latin typeface="+mn-lt"/>
              </a:rPr>
              <a:t>Pour en savoir plus, consultez notre vidéo dans l’espace </a:t>
            </a:r>
            <a:r>
              <a:rPr lang="fr-FR" sz="900" i="1" dirty="0">
                <a:latin typeface="+mn-lt"/>
              </a:rPr>
              <a:t>Ressources</a:t>
            </a:r>
            <a:r>
              <a:rPr lang="fr-FR" sz="900" dirty="0">
                <a:latin typeface="+mn-lt"/>
              </a:rPr>
              <a:t> de parcoursup.gouv.fr</a:t>
            </a:r>
          </a:p>
        </p:txBody>
      </p:sp>
      <p:pic>
        <p:nvPicPr>
          <p:cNvPr id="3" name="Image 2">
            <a:extLst>
              <a:ext uri="{FF2B5EF4-FFF2-40B4-BE49-F238E27FC236}">
                <a16:creationId xmlns:a16="http://schemas.microsoft.com/office/drawing/2014/main" id="{BBFED163-7FB8-4BA0-9CFB-11EF374E71A9}"/>
              </a:ext>
            </a:extLst>
          </p:cNvPr>
          <p:cNvPicPr>
            <a:picLocks noChangeAspect="1"/>
          </p:cNvPicPr>
          <p:nvPr/>
        </p:nvPicPr>
        <p:blipFill>
          <a:blip r:embed="rId2"/>
          <a:stretch>
            <a:fillRect/>
          </a:stretch>
        </p:blipFill>
        <p:spPr>
          <a:xfrm>
            <a:off x="362025" y="876096"/>
            <a:ext cx="3923846" cy="2570596"/>
          </a:xfrm>
          <a:prstGeom prst="rect">
            <a:avLst/>
          </a:prstGeom>
        </p:spPr>
      </p:pic>
      <p:pic>
        <p:nvPicPr>
          <p:cNvPr id="4" name="Image 3">
            <a:extLst>
              <a:ext uri="{FF2B5EF4-FFF2-40B4-BE49-F238E27FC236}">
                <a16:creationId xmlns:a16="http://schemas.microsoft.com/office/drawing/2014/main" id="{9C911696-89C6-4428-A506-9CC04A4F8696}"/>
              </a:ext>
            </a:extLst>
          </p:cNvPr>
          <p:cNvPicPr>
            <a:picLocks noChangeAspect="1"/>
          </p:cNvPicPr>
          <p:nvPr/>
        </p:nvPicPr>
        <p:blipFill>
          <a:blip r:embed="rId3"/>
          <a:stretch>
            <a:fillRect/>
          </a:stretch>
        </p:blipFill>
        <p:spPr>
          <a:xfrm>
            <a:off x="5645604" y="2161394"/>
            <a:ext cx="3381560" cy="2486194"/>
          </a:xfrm>
          <a:prstGeom prst="rect">
            <a:avLst/>
          </a:prstGeom>
        </p:spPr>
      </p:pic>
      <p:sp>
        <p:nvSpPr>
          <p:cNvPr id="5" name="Rectangle 4"/>
          <p:cNvSpPr/>
          <p:nvPr/>
        </p:nvSpPr>
        <p:spPr>
          <a:xfrm>
            <a:off x="2339752" y="876097"/>
            <a:ext cx="648072" cy="68754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4059790" y="100976"/>
            <a:ext cx="459751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Des données claires, riches et utiles</a:t>
            </a:r>
          </a:p>
        </p:txBody>
      </p:sp>
    </p:spTree>
    <p:extLst>
      <p:ext uri="{BB962C8B-B14F-4D97-AF65-F5344CB8AC3E}">
        <p14:creationId xmlns:p14="http://schemas.microsoft.com/office/powerpoint/2010/main" val="2440802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355" y="4114104"/>
            <a:ext cx="8484769" cy="656977"/>
          </a:xfrm>
        </p:spPr>
        <p:txBody>
          <a:bodyPr/>
          <a:lstStyle/>
          <a:p>
            <a:pPr>
              <a:buClr>
                <a:schemeClr val="tx2"/>
              </a:buClr>
            </a:pPr>
            <a:r>
              <a:rPr lang="fr-FR" sz="1600" dirty="0">
                <a:solidFill>
                  <a:schemeClr val="bg1"/>
                </a:solidFill>
                <a:highlight>
                  <a:srgbClr val="0000FF"/>
                </a:highlight>
                <a:latin typeface="+mn-lt"/>
                <a:ea typeface="+mn-ea"/>
                <a:cs typeface="+mn-cs"/>
              </a:rPr>
              <a:t>Des conseils personnalisés pour vous aider </a:t>
            </a:r>
            <a:r>
              <a:rPr lang="fr-FR" sz="1400" b="0" dirty="0">
                <a:latin typeface="+mn-lt"/>
              </a:rPr>
              <a:t> </a:t>
            </a:r>
            <a:r>
              <a:rPr lang="fr-FR" sz="1400" b="0" dirty="0">
                <a:solidFill>
                  <a:schemeClr val="tx1"/>
                </a:solidFill>
                <a:latin typeface="+mn-lt"/>
              </a:rPr>
              <a:t>: consultez les critères spécifiques de la formation, </a:t>
            </a:r>
            <a:br>
              <a:rPr lang="fr-FR" sz="1400" b="0" dirty="0">
                <a:solidFill>
                  <a:schemeClr val="tx1"/>
                </a:solidFill>
                <a:latin typeface="+mn-lt"/>
              </a:rPr>
            </a:br>
            <a:r>
              <a:rPr lang="fr-FR" sz="1400" b="0" dirty="0">
                <a:solidFill>
                  <a:schemeClr val="tx1"/>
                </a:solidFill>
                <a:latin typeface="+mn-lt"/>
              </a:rPr>
              <a:t>diversifiez vos vœux en alternant vœux d’ambition, de raison, de précaution</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14</a:t>
            </a:fld>
            <a:endParaRPr lang="fr-FR" dirty="0">
              <a:solidFill>
                <a:schemeClr val="tx1"/>
              </a:solidFill>
            </a:endParaRPr>
          </a:p>
        </p:txBody>
      </p:sp>
      <p:sp>
        <p:nvSpPr>
          <p:cNvPr id="11" name="Titre 1"/>
          <p:cNvSpPr txBox="1">
            <a:spLocks/>
          </p:cNvSpPr>
          <p:nvPr/>
        </p:nvSpPr>
        <p:spPr bwMode="gray">
          <a:xfrm>
            <a:off x="395537" y="895597"/>
            <a:ext cx="8496258" cy="2359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a:lstStyle>
          <a:p>
            <a:r>
              <a:rPr lang="fr-FR" sz="1600" dirty="0">
                <a:solidFill>
                  <a:schemeClr val="bg1"/>
                </a:solidFill>
                <a:highlight>
                  <a:srgbClr val="0000FF"/>
                </a:highlight>
                <a:latin typeface="+mn-lt"/>
                <a:ea typeface="+mn-ea"/>
                <a:cs typeface="+mn-cs"/>
              </a:rPr>
              <a:t>Une visibilité sur l’accès dans la formation </a:t>
            </a:r>
          </a:p>
          <a:p>
            <a:r>
              <a:rPr lang="fr-FR" sz="1600" dirty="0">
                <a:solidFill>
                  <a:schemeClr val="bg1"/>
                </a:solidFill>
                <a:highlight>
                  <a:srgbClr val="0000FF"/>
                </a:highlight>
                <a:latin typeface="+mn-lt"/>
                <a:ea typeface="+mn-ea"/>
                <a:cs typeface="+mn-cs"/>
              </a:rPr>
              <a:t>pour les lycéens des 3 types de bac au cours des 3 dernières années </a:t>
            </a:r>
          </a:p>
        </p:txBody>
      </p:sp>
      <p:pic>
        <p:nvPicPr>
          <p:cNvPr id="3" name="Image 2">
            <a:extLst>
              <a:ext uri="{FF2B5EF4-FFF2-40B4-BE49-F238E27FC236}">
                <a16:creationId xmlns:a16="http://schemas.microsoft.com/office/drawing/2014/main" id="{DD66243B-B6A6-40AA-B38B-96BE24B6CA65}"/>
              </a:ext>
            </a:extLst>
          </p:cNvPr>
          <p:cNvPicPr>
            <a:picLocks noChangeAspect="1"/>
          </p:cNvPicPr>
          <p:nvPr/>
        </p:nvPicPr>
        <p:blipFill>
          <a:blip r:embed="rId2"/>
          <a:stretch>
            <a:fillRect/>
          </a:stretch>
        </p:blipFill>
        <p:spPr>
          <a:xfrm>
            <a:off x="468355" y="1545093"/>
            <a:ext cx="2658570" cy="1931907"/>
          </a:xfrm>
          <a:prstGeom prst="rect">
            <a:avLst/>
          </a:prstGeom>
        </p:spPr>
      </p:pic>
      <p:pic>
        <p:nvPicPr>
          <p:cNvPr id="4" name="Image 3">
            <a:extLst>
              <a:ext uri="{FF2B5EF4-FFF2-40B4-BE49-F238E27FC236}">
                <a16:creationId xmlns:a16="http://schemas.microsoft.com/office/drawing/2014/main" id="{13DD5D7A-FDDD-498A-8C10-0B424350D693}"/>
              </a:ext>
            </a:extLst>
          </p:cNvPr>
          <p:cNvPicPr>
            <a:picLocks noChangeAspect="1"/>
          </p:cNvPicPr>
          <p:nvPr/>
        </p:nvPicPr>
        <p:blipFill>
          <a:blip r:embed="rId3"/>
          <a:stretch>
            <a:fillRect/>
          </a:stretch>
        </p:blipFill>
        <p:spPr>
          <a:xfrm>
            <a:off x="3126925" y="1417087"/>
            <a:ext cx="2886012" cy="2211710"/>
          </a:xfrm>
          <a:prstGeom prst="rect">
            <a:avLst/>
          </a:prstGeom>
        </p:spPr>
      </p:pic>
      <p:pic>
        <p:nvPicPr>
          <p:cNvPr id="5" name="Image 4">
            <a:extLst>
              <a:ext uri="{FF2B5EF4-FFF2-40B4-BE49-F238E27FC236}">
                <a16:creationId xmlns:a16="http://schemas.microsoft.com/office/drawing/2014/main" id="{BF4DAB3E-F718-4FAB-BC56-146DB57919AF}"/>
              </a:ext>
            </a:extLst>
          </p:cNvPr>
          <p:cNvPicPr>
            <a:picLocks noChangeAspect="1"/>
          </p:cNvPicPr>
          <p:nvPr/>
        </p:nvPicPr>
        <p:blipFill>
          <a:blip r:embed="rId4"/>
          <a:stretch>
            <a:fillRect/>
          </a:stretch>
        </p:blipFill>
        <p:spPr>
          <a:xfrm>
            <a:off x="6112904" y="1406119"/>
            <a:ext cx="2582328" cy="2579979"/>
          </a:xfrm>
          <a:prstGeom prst="rect">
            <a:avLst/>
          </a:prstGeom>
        </p:spPr>
      </p:pic>
      <p:sp>
        <p:nvSpPr>
          <p:cNvPr id="10" name="Rectangle à coins arrondis 9"/>
          <p:cNvSpPr/>
          <p:nvPr/>
        </p:nvSpPr>
        <p:spPr>
          <a:xfrm>
            <a:off x="4059790" y="100976"/>
            <a:ext cx="459751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Des données claires, riches et utiles</a:t>
            </a:r>
          </a:p>
        </p:txBody>
      </p:sp>
    </p:spTree>
    <p:extLst>
      <p:ext uri="{BB962C8B-B14F-4D97-AF65-F5344CB8AC3E}">
        <p14:creationId xmlns:p14="http://schemas.microsoft.com/office/powerpoint/2010/main" val="1910590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EECD10B6-4CE7-43AA-915D-DFD0A4948923}"/>
              </a:ext>
            </a:extLst>
          </p:cNvPr>
          <p:cNvSpPr>
            <a:spLocks noGrp="1"/>
          </p:cNvSpPr>
          <p:nvPr>
            <p:ph type="sldNum" sz="quarter" idx="12"/>
          </p:nvPr>
        </p:nvSpPr>
        <p:spPr/>
        <p:txBody>
          <a:bodyPr/>
          <a:lstStyle/>
          <a:p>
            <a:fld id="{733122C9-A0B9-462F-8757-0847AD287B63}" type="slidenum">
              <a:rPr lang="fr-FR" smtClean="0">
                <a:solidFill>
                  <a:schemeClr val="tx1"/>
                </a:solidFill>
              </a:rPr>
              <a:pPr/>
              <a:t>15</a:t>
            </a:fld>
            <a:endParaRPr lang="fr-FR" dirty="0">
              <a:solidFill>
                <a:schemeClr val="tx1"/>
              </a:solidFill>
            </a:endParaRPr>
          </a:p>
        </p:txBody>
      </p:sp>
      <p:sp>
        <p:nvSpPr>
          <p:cNvPr id="11" name="Titre 1"/>
          <p:cNvSpPr txBox="1">
            <a:spLocks/>
          </p:cNvSpPr>
          <p:nvPr/>
        </p:nvSpPr>
        <p:spPr bwMode="gray">
          <a:xfrm>
            <a:off x="4572000" y="915566"/>
            <a:ext cx="4003540" cy="345638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marL="171450" indent="-171450">
              <a:spcAft>
                <a:spcPts val="600"/>
              </a:spcAft>
              <a:buClr>
                <a:srgbClr val="000091"/>
              </a:buClr>
              <a:buFont typeface="Wingdings" panose="05000000000000000000" pitchFamily="2" charset="2"/>
              <a:buChar char="Ø"/>
            </a:pPr>
            <a:r>
              <a:rPr lang="fr-FR" sz="1200" b="0" dirty="0"/>
              <a:t>Une rubrique dédiée à l’information sur la </a:t>
            </a:r>
            <a:r>
              <a:rPr lang="fr-FR" sz="1200" dirty="0">
                <a:solidFill>
                  <a:srgbClr val="000091"/>
                </a:solidFill>
              </a:rPr>
              <a:t>poursuite d’études et l’insertion professionnelle des étudiants  </a:t>
            </a:r>
            <a:endParaRPr lang="fr-FR" sz="1400" b="0" dirty="0">
              <a:solidFill>
                <a:srgbClr val="FF0000"/>
              </a:solidFill>
            </a:endParaRPr>
          </a:p>
          <a:p>
            <a:pPr marL="171450" indent="-171450">
              <a:spcAft>
                <a:spcPts val="600"/>
              </a:spcAft>
              <a:buClr>
                <a:srgbClr val="000091"/>
              </a:buClr>
              <a:buFont typeface="Wingdings" panose="05000000000000000000" pitchFamily="2" charset="2"/>
              <a:buChar char="Ø"/>
            </a:pPr>
            <a:r>
              <a:rPr lang="fr-FR" sz="1200" dirty="0">
                <a:solidFill>
                  <a:srgbClr val="000091"/>
                </a:solidFill>
              </a:rPr>
              <a:t>L’information sur la réussite</a:t>
            </a:r>
            <a:endParaRPr lang="fr-FR" sz="1400" dirty="0">
              <a:solidFill>
                <a:srgbClr val="000091"/>
              </a:solidFill>
            </a:endParaRPr>
          </a:p>
          <a:p>
            <a:pPr marL="171450" indent="-171450">
              <a:spcAft>
                <a:spcPts val="600"/>
              </a:spcAft>
              <a:buClr>
                <a:srgbClr val="000091"/>
              </a:buClr>
              <a:buFont typeface="Wingdings" panose="05000000000000000000" pitchFamily="2" charset="2"/>
              <a:buChar char="Ø"/>
            </a:pPr>
            <a:r>
              <a:rPr lang="fr-FR" sz="1200" dirty="0">
                <a:solidFill>
                  <a:srgbClr val="000091"/>
                </a:solidFill>
              </a:rPr>
              <a:t>Des statistiques d’insertion et de niveau de salaires </a:t>
            </a:r>
            <a:r>
              <a:rPr lang="fr-FR" sz="1200" b="0" dirty="0"/>
              <a:t>6 mois /1 an après la sortie des études </a:t>
            </a:r>
          </a:p>
          <a:p>
            <a:pPr marL="171450" indent="-171450">
              <a:buClr>
                <a:srgbClr val="000091"/>
              </a:buClr>
              <a:buFont typeface="Wingdings" panose="05000000000000000000" pitchFamily="2" charset="2"/>
              <a:buChar char="§"/>
            </a:pPr>
            <a:r>
              <a:rPr lang="fr-FR" sz="1200" b="0" dirty="0"/>
              <a:t>Licences générales</a:t>
            </a:r>
          </a:p>
          <a:p>
            <a:pPr marL="171450" indent="-171450">
              <a:buClr>
                <a:srgbClr val="000091"/>
              </a:buClr>
              <a:buFont typeface="Wingdings" panose="05000000000000000000" pitchFamily="2" charset="2"/>
              <a:buChar char="§"/>
            </a:pPr>
            <a:r>
              <a:rPr lang="fr-FR" sz="1200" b="0" dirty="0"/>
              <a:t>BTS</a:t>
            </a:r>
          </a:p>
          <a:p>
            <a:pPr marL="171450" indent="-171450">
              <a:buClr>
                <a:srgbClr val="000091"/>
              </a:buClr>
              <a:buFont typeface="Wingdings" panose="05000000000000000000" pitchFamily="2" charset="2"/>
              <a:buChar char="§"/>
            </a:pPr>
            <a:r>
              <a:rPr lang="fr-FR" sz="1200" b="0" dirty="0"/>
              <a:t>BUT</a:t>
            </a:r>
          </a:p>
          <a:p>
            <a:pPr marL="171450" indent="-171450">
              <a:buClr>
                <a:srgbClr val="000091"/>
              </a:buClr>
              <a:buFont typeface="Wingdings" panose="05000000000000000000" pitchFamily="2" charset="2"/>
              <a:buChar char="§"/>
            </a:pPr>
            <a:r>
              <a:rPr lang="fr-FR" sz="1200" b="0" dirty="0"/>
              <a:t>Écoles d’ingénieur, de commerce et de management</a:t>
            </a:r>
          </a:p>
          <a:p>
            <a:pPr marL="171450" indent="-171450">
              <a:buClr>
                <a:srgbClr val="000091"/>
              </a:buClr>
              <a:buFont typeface="Wingdings" panose="05000000000000000000" pitchFamily="2" charset="2"/>
              <a:buChar char="§"/>
            </a:pPr>
            <a:r>
              <a:rPr lang="fr-FR" sz="1300" b="0" dirty="0"/>
              <a:t>Etc.</a:t>
            </a:r>
          </a:p>
          <a:p>
            <a:endParaRPr lang="fr-FR" sz="1400" b="0" dirty="0"/>
          </a:p>
        </p:txBody>
      </p:sp>
      <p:pic>
        <p:nvPicPr>
          <p:cNvPr id="8" name="Image 7">
            <a:extLst>
              <a:ext uri="{FF2B5EF4-FFF2-40B4-BE49-F238E27FC236}">
                <a16:creationId xmlns:a16="http://schemas.microsoft.com/office/drawing/2014/main" id="{671369B3-31F5-DC5C-7C30-603B5D2665D8}"/>
              </a:ext>
            </a:extLst>
          </p:cNvPr>
          <p:cNvPicPr>
            <a:picLocks noChangeAspect="1"/>
          </p:cNvPicPr>
          <p:nvPr/>
        </p:nvPicPr>
        <p:blipFill rotWithShape="1">
          <a:blip r:embed="rId2"/>
          <a:srcRect b="7239"/>
          <a:stretch/>
        </p:blipFill>
        <p:spPr>
          <a:xfrm>
            <a:off x="386197" y="987574"/>
            <a:ext cx="3762460" cy="3456384"/>
          </a:xfrm>
          <a:prstGeom prst="rect">
            <a:avLst/>
          </a:prstGeom>
          <a:ln>
            <a:solidFill>
              <a:schemeClr val="bg1">
                <a:lumMod val="95000"/>
              </a:schemeClr>
            </a:solidFill>
          </a:ln>
        </p:spPr>
      </p:pic>
      <p:pic>
        <p:nvPicPr>
          <p:cNvPr id="12" name="Image 11">
            <a:extLst>
              <a:ext uri="{FF2B5EF4-FFF2-40B4-BE49-F238E27FC236}">
                <a16:creationId xmlns:a16="http://schemas.microsoft.com/office/drawing/2014/main" id="{A7149D4F-4A71-4832-92ED-2CBA62E74A0D}"/>
              </a:ext>
            </a:extLst>
          </p:cNvPr>
          <p:cNvPicPr>
            <a:picLocks noChangeAspect="1"/>
          </p:cNvPicPr>
          <p:nvPr/>
        </p:nvPicPr>
        <p:blipFill rotWithShape="1">
          <a:blip r:embed="rId3"/>
          <a:srcRect b="71055"/>
          <a:stretch/>
        </p:blipFill>
        <p:spPr>
          <a:xfrm>
            <a:off x="2267427" y="3552170"/>
            <a:ext cx="1296144" cy="373439"/>
          </a:xfrm>
          <a:prstGeom prst="rect">
            <a:avLst/>
          </a:prstGeom>
        </p:spPr>
      </p:pic>
      <p:pic>
        <p:nvPicPr>
          <p:cNvPr id="13" name="Image 12">
            <a:extLst>
              <a:ext uri="{FF2B5EF4-FFF2-40B4-BE49-F238E27FC236}">
                <a16:creationId xmlns:a16="http://schemas.microsoft.com/office/drawing/2014/main" id="{D01714E7-196A-1B32-0195-0C49D8D16899}"/>
              </a:ext>
            </a:extLst>
          </p:cNvPr>
          <p:cNvPicPr>
            <a:picLocks noChangeAspect="1"/>
          </p:cNvPicPr>
          <p:nvPr/>
        </p:nvPicPr>
        <p:blipFill rotWithShape="1">
          <a:blip r:embed="rId3"/>
          <a:srcRect t="34649" b="10613"/>
          <a:stretch/>
        </p:blipFill>
        <p:spPr>
          <a:xfrm>
            <a:off x="2267427" y="3925609"/>
            <a:ext cx="1416158" cy="771590"/>
          </a:xfrm>
          <a:prstGeom prst="rect">
            <a:avLst/>
          </a:prstGeom>
        </p:spPr>
      </p:pic>
      <p:sp>
        <p:nvSpPr>
          <p:cNvPr id="2" name="Rectangle 1"/>
          <p:cNvSpPr/>
          <p:nvPr/>
        </p:nvSpPr>
        <p:spPr>
          <a:xfrm>
            <a:off x="2915499" y="987574"/>
            <a:ext cx="576381" cy="72008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4ED42DEF-D9C5-4576-AE4C-58A238702287}"/>
              </a:ext>
            </a:extLst>
          </p:cNvPr>
          <p:cNvPicPr>
            <a:picLocks noChangeAspect="1"/>
          </p:cNvPicPr>
          <p:nvPr/>
        </p:nvPicPr>
        <p:blipFill>
          <a:blip r:embed="rId4"/>
          <a:stretch>
            <a:fillRect/>
          </a:stretch>
        </p:blipFill>
        <p:spPr>
          <a:xfrm>
            <a:off x="5534748" y="2988576"/>
            <a:ext cx="1874528" cy="1693361"/>
          </a:xfrm>
          <a:prstGeom prst="rect">
            <a:avLst/>
          </a:prstGeom>
          <a:ln>
            <a:solidFill>
              <a:schemeClr val="bg1">
                <a:lumMod val="95000"/>
              </a:schemeClr>
            </a:solidFill>
          </a:ln>
        </p:spPr>
      </p:pic>
      <p:sp>
        <p:nvSpPr>
          <p:cNvPr id="14" name="Rectangle à coins arrondis 13"/>
          <p:cNvSpPr/>
          <p:nvPr/>
        </p:nvSpPr>
        <p:spPr>
          <a:xfrm>
            <a:off x="3978027" y="126539"/>
            <a:ext cx="459751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Informer sur l’insertion professionnelle </a:t>
            </a:r>
          </a:p>
          <a:p>
            <a:pPr algn="ctr"/>
            <a:r>
              <a:rPr lang="fr-FR" sz="1600" b="1" kern="0" dirty="0">
                <a:solidFill>
                  <a:srgbClr val="000091"/>
                </a:solidFill>
                <a:latin typeface="Arial"/>
              </a:rPr>
              <a:t>des étudiants</a:t>
            </a:r>
          </a:p>
        </p:txBody>
      </p:sp>
    </p:spTree>
    <p:extLst>
      <p:ext uri="{BB962C8B-B14F-4D97-AF65-F5344CB8AC3E}">
        <p14:creationId xmlns:p14="http://schemas.microsoft.com/office/powerpoint/2010/main" val="1214402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000" dirty="0"/>
              <a:t>Consolider votre projet d’orientation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16</a:t>
            </a:fld>
            <a:endParaRPr lang="fr-FR" dirty="0">
              <a:solidFill>
                <a:schemeClr val="tx1"/>
              </a:solidFill>
            </a:endParaRPr>
          </a:p>
        </p:txBody>
      </p:sp>
      <p:sp>
        <p:nvSpPr>
          <p:cNvPr id="8" name="ZoneTexte 7"/>
          <p:cNvSpPr txBox="1"/>
          <p:nvPr/>
        </p:nvSpPr>
        <p:spPr>
          <a:xfrm>
            <a:off x="1043609" y="3301213"/>
            <a:ext cx="6840760" cy="1286506"/>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1600" dirty="0"/>
              <a:t> </a:t>
            </a:r>
            <a:r>
              <a:rPr lang="fr-FR" altLang="fr-FR" sz="1400" dirty="0"/>
              <a:t>à prendre en compte par le lycéen et sa famille pour réfléchir sur son projet de poursuite d’études et formuler des vœux </a:t>
            </a:r>
          </a:p>
          <a:p>
            <a:pPr lvl="0" fontAlgn="base">
              <a:spcBef>
                <a:spcPct val="20000"/>
              </a:spcBef>
              <a:spcAft>
                <a:spcPct val="0"/>
              </a:spcAft>
              <a:buSzPct val="100000"/>
            </a:pPr>
            <a:endParaRPr lang="fr-FR" altLang="fr-FR" sz="1400" dirty="0"/>
          </a:p>
          <a:p>
            <a:pPr marL="177800" lvl="0" indent="-177800" fontAlgn="base">
              <a:spcBef>
                <a:spcPct val="20000"/>
              </a:spcBef>
              <a:spcAft>
                <a:spcPct val="0"/>
              </a:spcAft>
              <a:buSzPct val="100000"/>
              <a:buBlip>
                <a:blip r:embed="rId2"/>
              </a:buBlip>
            </a:pPr>
            <a:r>
              <a:rPr lang="fr-FR" altLang="fr-FR" sz="1400" dirty="0"/>
              <a:t>pour discuter avec les professeurs, professeurs principaux et les psychologues de l’Education nationale </a:t>
            </a:r>
          </a:p>
        </p:txBody>
      </p:sp>
      <p:sp>
        <p:nvSpPr>
          <p:cNvPr id="9" name="Flèche vers le bas 8"/>
          <p:cNvSpPr/>
          <p:nvPr/>
        </p:nvSpPr>
        <p:spPr>
          <a:xfrm>
            <a:off x="4139992" y="2826834"/>
            <a:ext cx="360000" cy="464996"/>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1331640" y="1440919"/>
            <a:ext cx="6336704" cy="1313432"/>
          </a:xfrm>
          <a:prstGeom prst="roundRect">
            <a:avLst/>
          </a:prstGeom>
          <a:solidFill>
            <a:srgbClr val="FFCA00"/>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defRPr/>
            </a:pPr>
            <a:r>
              <a:rPr lang="fr-FR" sz="1400" b="1" dirty="0">
                <a:solidFill>
                  <a:schemeClr val="tx1"/>
                </a:solidFill>
              </a:rPr>
              <a:t>Modalités et critères d’analyse des candidatures, taux d’accès, profil des lycéens ayant reçu une proposition ou des admis selon leur bac, leur choix de parcours au lycée, leur moyenne générale, les frais de scolarité, débouchés et taux d’insertion dans l’emploi … </a:t>
            </a:r>
          </a:p>
          <a:p>
            <a:pPr algn="ctr" fontAlgn="auto">
              <a:spcBef>
                <a:spcPts val="0"/>
              </a:spcBef>
              <a:spcAft>
                <a:spcPts val="0"/>
              </a:spcAft>
              <a:defRPr/>
            </a:pPr>
            <a:endParaRPr lang="fr-FR" sz="900" b="1" cap="all" dirty="0">
              <a:solidFill>
                <a:schemeClr val="tx1"/>
              </a:solidFill>
            </a:endParaRPr>
          </a:p>
          <a:p>
            <a:pPr algn="ctr" fontAlgn="auto">
              <a:spcBef>
                <a:spcPts val="0"/>
              </a:spcBef>
              <a:spcAft>
                <a:spcPts val="0"/>
              </a:spcAft>
              <a:defRPr/>
            </a:pPr>
            <a:r>
              <a:rPr lang="fr-FR" sz="1400" b="1" cap="all" dirty="0">
                <a:solidFill>
                  <a:schemeClr val="tx1"/>
                </a:solidFill>
              </a:rPr>
              <a:t>ces données sont essentielles </a:t>
            </a:r>
          </a:p>
        </p:txBody>
      </p:sp>
      <p:sp>
        <p:nvSpPr>
          <p:cNvPr id="7" name="Rectangle à coins arrondis 6"/>
          <p:cNvSpPr/>
          <p:nvPr/>
        </p:nvSpPr>
        <p:spPr>
          <a:xfrm>
            <a:off x="3969026" y="87534"/>
            <a:ext cx="4883427"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Éléments à prendre en compte dans son choix </a:t>
            </a:r>
          </a:p>
        </p:txBody>
      </p:sp>
    </p:spTree>
    <p:extLst>
      <p:ext uri="{BB962C8B-B14F-4D97-AF65-F5344CB8AC3E}">
        <p14:creationId xmlns:p14="http://schemas.microsoft.com/office/powerpoint/2010/main" val="652247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33122C9-A0B9-462F-8757-0847AD287B63}" type="slidenum">
              <a:rPr lang="fr-FR" smtClean="0">
                <a:solidFill>
                  <a:schemeClr val="tx1"/>
                </a:solidFill>
              </a:rPr>
              <a:pPr/>
              <a:t>17</a:t>
            </a:fld>
            <a:endParaRPr lang="fr-FR" dirty="0">
              <a:solidFill>
                <a:schemeClr val="tx1"/>
              </a:solidFill>
            </a:endParaRPr>
          </a:p>
        </p:txBody>
      </p:sp>
      <p:sp>
        <p:nvSpPr>
          <p:cNvPr id="7" name="ZoneTexte 6"/>
          <p:cNvSpPr txBox="1"/>
          <p:nvPr/>
        </p:nvSpPr>
        <p:spPr>
          <a:xfrm>
            <a:off x="618548" y="1109836"/>
            <a:ext cx="2391352" cy="2677656"/>
          </a:xfrm>
          <a:prstGeom prst="rect">
            <a:avLst/>
          </a:prstGeom>
          <a:noFill/>
        </p:spPr>
        <p:txBody>
          <a:bodyPr wrap="square" rtlCol="0">
            <a:spAutoFit/>
          </a:bodyPr>
          <a:lstStyle/>
          <a:p>
            <a:r>
              <a:rPr lang="fr-FR" sz="2800" b="1" dirty="0">
                <a:solidFill>
                  <a:schemeClr val="tx2"/>
                </a:solidFill>
              </a:rPr>
              <a:t>Etape 2 : s’inscrire, formuler ses vœux et finaliser son dossier </a:t>
            </a:r>
          </a:p>
        </p:txBody>
      </p:sp>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577" b="8577"/>
          <a:stretch>
            <a:fillRect/>
          </a:stretch>
        </p:blipFill>
        <p:spPr>
          <a:xfrm>
            <a:off x="3282950" y="1174750"/>
            <a:ext cx="5337510" cy="2475086"/>
          </a:xfrm>
        </p:spPr>
      </p:pic>
    </p:spTree>
    <p:extLst>
      <p:ext uri="{BB962C8B-B14F-4D97-AF65-F5344CB8AC3E}">
        <p14:creationId xmlns:p14="http://schemas.microsoft.com/office/powerpoint/2010/main" val="1048646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solidFill>
                  <a:schemeClr val="bg1"/>
                </a:solidFill>
              </a:rPr>
              <a:t>22/01/2026</a:t>
            </a:fld>
            <a:endParaRPr lang="fr-FR" cap="all" dirty="0">
              <a:solidFill>
                <a:schemeClr val="bg1"/>
              </a:solidFill>
            </a:endParaRPr>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bg1"/>
                </a:solidFill>
              </a:rPr>
              <a:pPr/>
              <a:t>18</a:t>
            </a:fld>
            <a:endParaRPr lang="fr-FR" dirty="0">
              <a:solidFill>
                <a:schemeClr val="bg1"/>
              </a:solidFill>
            </a:endParaRPr>
          </a:p>
        </p:txBody>
      </p:sp>
      <p:graphicFrame>
        <p:nvGraphicFramePr>
          <p:cNvPr id="5" name="Objet 4"/>
          <p:cNvGraphicFramePr>
            <a:graphicFrameLocks noChangeAspect="1"/>
          </p:cNvGraphicFramePr>
          <p:nvPr>
            <p:extLst>
              <p:ext uri="{D42A27DB-BD31-4B8C-83A1-F6EECF244321}">
                <p14:modId xmlns:p14="http://schemas.microsoft.com/office/powerpoint/2010/main" val="1843657156"/>
              </p:ext>
            </p:extLst>
          </p:nvPr>
        </p:nvGraphicFramePr>
        <p:xfrm>
          <a:off x="-7770" y="2780"/>
          <a:ext cx="9151770" cy="5140720"/>
        </p:xfrm>
        <a:graphic>
          <a:graphicData uri="http://schemas.openxmlformats.org/presentationml/2006/ole">
            <mc:AlternateContent xmlns:mc="http://schemas.openxmlformats.org/markup-compatibility/2006">
              <mc:Choice xmlns:v="urn:schemas-microsoft-com:vml" Requires="v">
                <p:oleObj r:id="rId2" imgW="30073963" imgH="16889245" progId="">
                  <p:embed/>
                </p:oleObj>
              </mc:Choice>
              <mc:Fallback>
                <p:oleObj r:id="rId2" imgW="30073963" imgH="16889245" progId="">
                  <p:embed/>
                  <p:pic>
                    <p:nvPicPr>
                      <p:cNvPr id="0" name=""/>
                      <p:cNvPicPr/>
                      <p:nvPr/>
                    </p:nvPicPr>
                    <p:blipFill>
                      <a:blip r:embed="rId3"/>
                      <a:stretch>
                        <a:fillRect/>
                      </a:stretch>
                    </p:blipFill>
                    <p:spPr>
                      <a:xfrm>
                        <a:off x="-7770" y="2780"/>
                        <a:ext cx="9151770" cy="5140720"/>
                      </a:xfrm>
                      <a:prstGeom prst="rect">
                        <a:avLst/>
                      </a:prstGeom>
                    </p:spPr>
                  </p:pic>
                </p:oleObj>
              </mc:Fallback>
            </mc:AlternateContent>
          </a:graphicData>
        </a:graphic>
      </p:graphicFrame>
    </p:spTree>
    <p:extLst>
      <p:ext uri="{BB962C8B-B14F-4D97-AF65-F5344CB8AC3E}">
        <p14:creationId xmlns:p14="http://schemas.microsoft.com/office/powerpoint/2010/main" val="98316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000" dirty="0">
                <a:solidFill>
                  <a:srgbClr val="000091"/>
                </a:solidFill>
                <a:latin typeface="+mn-lt"/>
                <a:ea typeface="+mn-ea"/>
                <a:cs typeface="+mn-cs"/>
              </a:rPr>
              <a:t>S’inscrire sur Parcoursup à partir du 19 janvier 2026 </a:t>
            </a:r>
          </a:p>
        </p:txBody>
      </p:sp>
      <p:sp>
        <p:nvSpPr>
          <p:cNvPr id="3" name="Espace réservé du contenu 2"/>
          <p:cNvSpPr>
            <a:spLocks noGrp="1"/>
          </p:cNvSpPr>
          <p:nvPr>
            <p:ph sz="quarter" idx="4294967295"/>
          </p:nvPr>
        </p:nvSpPr>
        <p:spPr>
          <a:xfrm>
            <a:off x="467542" y="1347614"/>
            <a:ext cx="8208914" cy="3160936"/>
          </a:xfrm>
        </p:spPr>
        <p:txBody>
          <a:bodyPr/>
          <a:lstStyle/>
          <a:p>
            <a:pPr algn="just"/>
            <a:r>
              <a:rPr lang="fr-FR" sz="1300" b="1" dirty="0">
                <a:solidFill>
                  <a:schemeClr val="bg1"/>
                </a:solidFill>
                <a:highlight>
                  <a:srgbClr val="0000FF"/>
                </a:highlight>
              </a:rPr>
              <a:t>1. CRÉER UN COMPTE</a:t>
            </a:r>
          </a:p>
          <a:p>
            <a:pPr algn="just"/>
            <a:r>
              <a:rPr lang="fr-FR" sz="1200" b="1" dirty="0">
                <a:solidFill>
                  <a:schemeClr val="tx1"/>
                </a:solidFill>
              </a:rPr>
              <a:t>Les candidats doivent d’abord se créer un compte Parcoursup</a:t>
            </a:r>
            <a:r>
              <a:rPr lang="fr-FR" sz="1200" dirty="0">
                <a:solidFill>
                  <a:schemeClr val="tx1"/>
                </a:solidFill>
              </a:rPr>
              <a:t>, en utilisant une adresse email valide et régulièrement utilisée et un mot de passe.</a:t>
            </a:r>
          </a:p>
          <a:p>
            <a:pPr algn="just"/>
            <a:r>
              <a:rPr lang="fr-FR" sz="1200" dirty="0">
                <a:solidFill>
                  <a:schemeClr val="tx1"/>
                </a:solidFill>
              </a:rPr>
              <a:t>Les lycéens doivent créer leur compte Parcoursup en utilisant l'adresse mail précédemment transmise au lycée. En cas de doute contactez la scolarité de votre établissement.</a:t>
            </a:r>
          </a:p>
          <a:p>
            <a:pPr algn="just"/>
            <a:r>
              <a:rPr lang="fr-FR" sz="1300" b="1" dirty="0">
                <a:solidFill>
                  <a:schemeClr val="bg1"/>
                </a:solidFill>
                <a:highlight>
                  <a:srgbClr val="0000FF"/>
                </a:highlight>
              </a:rPr>
              <a:t>2. CRÉER SON DOSSIER</a:t>
            </a:r>
          </a:p>
          <a:p>
            <a:pPr algn="just">
              <a:spcAft>
                <a:spcPts val="0"/>
              </a:spcAft>
            </a:pPr>
            <a:r>
              <a:rPr lang="fr-FR" sz="1200" b="1" dirty="0">
                <a:solidFill>
                  <a:schemeClr val="tx1"/>
                </a:solidFill>
              </a:rPr>
              <a:t>Une fois le compte créé, les lycéens se connectent pour commencer la création de leur dossier candidat. </a:t>
            </a:r>
          </a:p>
          <a:p>
            <a:pPr algn="just">
              <a:spcAft>
                <a:spcPts val="0"/>
              </a:spcAft>
            </a:pPr>
            <a:r>
              <a:rPr lang="fr-FR" sz="1200" b="1" dirty="0">
                <a:solidFill>
                  <a:schemeClr val="tx1"/>
                </a:solidFill>
              </a:rPr>
              <a:t>Vous aurez besoin de renseigner votre INE </a:t>
            </a:r>
            <a:r>
              <a:rPr lang="fr-FR" sz="1200" dirty="0">
                <a:solidFill>
                  <a:schemeClr val="tx1"/>
                </a:solidFill>
              </a:rPr>
              <a:t>(identifiant national élève pour tous les lycéens). Il est présent sur les bulletins scolaires ou le relevé de notes des épreuves du baccalauréat.</a:t>
            </a:r>
          </a:p>
          <a:p>
            <a:pPr lvl="0" algn="just" defTabSz="457200">
              <a:spcBef>
                <a:spcPts val="600"/>
              </a:spcBef>
              <a:spcAft>
                <a:spcPts val="600"/>
              </a:spcAft>
              <a:buClr>
                <a:srgbClr val="FF0000"/>
              </a:buClr>
              <a:buSzPct val="100000"/>
            </a:pPr>
            <a:r>
              <a:rPr lang="fr-FR" sz="1200" b="1" dirty="0">
                <a:solidFill>
                  <a:schemeClr val="tx1"/>
                </a:solidFill>
              </a:rPr>
              <a:t>Pour les lycées français à l’étranger </a:t>
            </a:r>
            <a:r>
              <a:rPr lang="fr-FR" sz="1200" dirty="0">
                <a:solidFill>
                  <a:schemeClr val="tx1"/>
                </a:solidFill>
              </a:rPr>
              <a:t>: l’établissement fournit l’identifiant pour créer son dossier candidat. Cet </a:t>
            </a:r>
            <a:r>
              <a:rPr lang="fr-FR" sz="1200" b="1" u="sng" dirty="0">
                <a:solidFill>
                  <a:schemeClr val="tx1"/>
                </a:solidFill>
              </a:rPr>
              <a:t>identifiant</a:t>
            </a:r>
            <a:r>
              <a:rPr lang="fr-FR" sz="1200" dirty="0">
                <a:solidFill>
                  <a:schemeClr val="tx1"/>
                </a:solidFill>
              </a:rPr>
              <a:t> correspond au </a:t>
            </a:r>
            <a:r>
              <a:rPr lang="fr-FR" sz="1200" b="1" u="sng" dirty="0">
                <a:solidFill>
                  <a:schemeClr val="tx1"/>
                </a:solidFill>
              </a:rPr>
              <a:t>numéro cyclades </a:t>
            </a:r>
            <a:r>
              <a:rPr lang="fr-FR" sz="1200" dirty="0">
                <a:solidFill>
                  <a:schemeClr val="tx1"/>
                </a:solidFill>
              </a:rPr>
              <a:t>(numéro d’inscription au bac)</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19</a:t>
            </a:fld>
            <a:endParaRPr lang="fr-FR" dirty="0"/>
          </a:p>
        </p:txBody>
      </p:sp>
      <p:sp>
        <p:nvSpPr>
          <p:cNvPr id="7" name="Rectangle à coins arrondis 6"/>
          <p:cNvSpPr/>
          <p:nvPr/>
        </p:nvSpPr>
        <p:spPr>
          <a:xfrm>
            <a:off x="4815348" y="136193"/>
            <a:ext cx="3670768"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S’inscrire sur Parcoursup</a:t>
            </a:r>
          </a:p>
        </p:txBody>
      </p:sp>
      <p:sp>
        <p:nvSpPr>
          <p:cNvPr id="4" name="ZoneTexte 3"/>
          <p:cNvSpPr txBox="1"/>
          <p:nvPr/>
        </p:nvSpPr>
        <p:spPr>
          <a:xfrm>
            <a:off x="467540" y="3871452"/>
            <a:ext cx="8208915" cy="871008"/>
          </a:xfrm>
          <a:prstGeom prst="rect">
            <a:avLst/>
          </a:prstGeom>
          <a:solidFill>
            <a:srgbClr val="FF9575"/>
          </a:solidFill>
        </p:spPr>
        <p:txBody>
          <a:bodyPr wrap="square" rtlCol="0">
            <a:spAutoFit/>
          </a:bodyPr>
          <a:lstStyle/>
          <a:p>
            <a:r>
              <a:rPr lang="fr-FR" sz="1100" b="1" cap="small" dirty="0">
                <a:solidFill>
                  <a:srgbClr val="0000FF"/>
                </a:solidFill>
              </a:rPr>
              <a:t>[ Important ] </a:t>
            </a:r>
            <a:r>
              <a:rPr lang="fr-FR" sz="1100" dirty="0"/>
              <a:t>Renseignez un numéro de téléphone portable pour recevoir les alertes envoyées par la plateforme.</a:t>
            </a:r>
          </a:p>
          <a:p>
            <a:pPr marL="0" lvl="1" algn="just" defTabSz="457200">
              <a:lnSpc>
                <a:spcPct val="90000"/>
              </a:lnSpc>
              <a:buSzPct val="100000"/>
            </a:pPr>
            <a:endParaRPr lang="fr-FR" sz="1100" b="1" i="1" dirty="0">
              <a:solidFill>
                <a:srgbClr val="0000FF"/>
              </a:solidFill>
            </a:endParaRPr>
          </a:p>
          <a:p>
            <a:pPr marL="0" lvl="1">
              <a:lnSpc>
                <a:spcPct val="90000"/>
              </a:lnSpc>
              <a:buSzPct val="100000"/>
            </a:pPr>
            <a:r>
              <a:rPr lang="fr-FR" sz="1100" b="1" cap="small" dirty="0">
                <a:solidFill>
                  <a:srgbClr val="0000FF"/>
                </a:solidFill>
              </a:rPr>
              <a:t>[ Conseil aux parents ou tuteurs légaux ] </a:t>
            </a:r>
            <a:r>
              <a:rPr lang="fr-FR" sz="1100" dirty="0"/>
              <a:t>Vous pouvez également renseigner votre email et numéro de portable dans le dossier de votre enfant pour recevoir messages et alertes Parcoursup. Vous pourrez également recevoir de la part des formations qui organisent des épreuves écrites/orales le rappel des échéances à respecter</a:t>
            </a:r>
            <a:endParaRPr lang="fr-FR" dirty="0"/>
          </a:p>
        </p:txBody>
      </p:sp>
    </p:spTree>
    <p:extLst>
      <p:ext uri="{BB962C8B-B14F-4D97-AF65-F5344CB8AC3E}">
        <p14:creationId xmlns:p14="http://schemas.microsoft.com/office/powerpoint/2010/main" val="1614475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960440"/>
          </a:xfrm>
          <a:noFill/>
        </p:spPr>
        <p:txBody>
          <a:bodyPr>
            <a:noAutofit/>
          </a:bodyPr>
          <a:lstStyle/>
          <a:p>
            <a:pPr algn="just" defTabSz="457200">
              <a:lnSpc>
                <a:spcPct val="110000"/>
              </a:lnSpc>
              <a:spcBef>
                <a:spcPct val="20000"/>
              </a:spcBef>
              <a:spcAft>
                <a:spcPts val="0"/>
              </a:spcAft>
              <a:buClr>
                <a:schemeClr val="tx2"/>
              </a:buClr>
              <a:buSzPct val="100000"/>
              <a:tabLst>
                <a:tab pos="182563" algn="l"/>
              </a:tabLst>
            </a:pPr>
            <a:r>
              <a:rPr lang="fr-FR" sz="1400" b="1" dirty="0">
                <a:solidFill>
                  <a:schemeClr val="bg1"/>
                </a:solidFill>
                <a:highlight>
                  <a:srgbClr val="0000FF"/>
                </a:highlight>
              </a:rPr>
              <a:t>1 seule procédure, 1 seul dossier, 1 seul calendrier</a:t>
            </a:r>
            <a:r>
              <a:rPr lang="fr-FR" sz="1400" dirty="0">
                <a:solidFill>
                  <a:schemeClr val="accent1"/>
                </a:solidFill>
              </a:rPr>
              <a:t> </a:t>
            </a:r>
            <a:r>
              <a:rPr lang="fr-FR" sz="1400" dirty="0">
                <a:solidFill>
                  <a:schemeClr val="tx1"/>
                </a:solidFill>
              </a:rPr>
              <a:t>pour simplifier vos démarches</a:t>
            </a:r>
          </a:p>
          <a:p>
            <a:pPr algn="just" defTabSz="457200">
              <a:lnSpc>
                <a:spcPct val="110000"/>
              </a:lnSpc>
              <a:spcBef>
                <a:spcPct val="20000"/>
              </a:spcBef>
              <a:spcAft>
                <a:spcPts val="0"/>
              </a:spcAft>
              <a:buClr>
                <a:schemeClr val="tx2"/>
              </a:buClr>
              <a:buSzPct val="100000"/>
              <a:tabLst>
                <a:tab pos="182563" algn="l"/>
              </a:tabLst>
            </a:pPr>
            <a:endParaRPr lang="fr-FR" sz="800" dirty="0">
              <a:solidFill>
                <a:schemeClr val="accent1"/>
              </a:solidFill>
            </a:endParaRPr>
          </a:p>
          <a:p>
            <a:pPr algn="just" defTabSz="457200">
              <a:lnSpc>
                <a:spcPct val="120000"/>
              </a:lnSpc>
              <a:spcBef>
                <a:spcPct val="20000"/>
              </a:spcBef>
              <a:spcAft>
                <a:spcPts val="0"/>
              </a:spcAft>
              <a:buClr>
                <a:srgbClr val="FF0000"/>
              </a:buClr>
              <a:buSzPct val="100000"/>
              <a:tabLst>
                <a:tab pos="182563" algn="l"/>
              </a:tabLst>
            </a:pPr>
            <a:r>
              <a:rPr lang="fr-FR" sz="1400" b="1" dirty="0">
                <a:solidFill>
                  <a:schemeClr val="bg1"/>
                </a:solidFill>
                <a:highlight>
                  <a:srgbClr val="0000FF"/>
                </a:highlight>
              </a:rPr>
              <a:t>Une offre de formation riche et diversifiée</a:t>
            </a:r>
            <a:r>
              <a:rPr lang="fr-FR" sz="1400" dirty="0">
                <a:solidFill>
                  <a:schemeClr val="tx1"/>
                </a:solidFill>
              </a:rPr>
              <a:t> : </a:t>
            </a:r>
            <a:r>
              <a:rPr lang="fr-FR" sz="1400" b="1" dirty="0">
                <a:solidFill>
                  <a:schemeClr val="tx1"/>
                </a:solidFill>
              </a:rPr>
              <a:t>25 000 formations </a:t>
            </a:r>
            <a:r>
              <a:rPr lang="fr-FR" sz="1400" dirty="0">
                <a:solidFill>
                  <a:schemeClr val="tx1"/>
                </a:solidFill>
              </a:rPr>
              <a:t>proposant principalement des diplômes nationaux ou d’établissement validés par l’État, </a:t>
            </a:r>
            <a:r>
              <a:rPr lang="fr-FR" sz="1400" b="1" dirty="0">
                <a:solidFill>
                  <a:schemeClr val="tx1"/>
                </a:solidFill>
              </a:rPr>
              <a:t>sous statut étudiant et en apprentissage</a:t>
            </a:r>
            <a:endParaRPr lang="fr-FR" sz="1400" dirty="0">
              <a:solidFill>
                <a:schemeClr val="tx1"/>
              </a:solidFill>
            </a:endParaRPr>
          </a:p>
          <a:p>
            <a:pPr algn="just" defTabSz="457200">
              <a:lnSpc>
                <a:spcPct val="110000"/>
              </a:lnSpc>
              <a:spcBef>
                <a:spcPct val="20000"/>
              </a:spcBef>
              <a:spcAft>
                <a:spcPts val="0"/>
              </a:spcAft>
              <a:buClr>
                <a:schemeClr val="tx2"/>
              </a:buClr>
              <a:buSzPct val="100000"/>
              <a:tabLst>
                <a:tab pos="182563" algn="l"/>
              </a:tabLst>
            </a:pPr>
            <a:endParaRPr lang="fr-FR" sz="800" b="1" dirty="0">
              <a:solidFill>
                <a:schemeClr val="bg1"/>
              </a:solidFill>
              <a:highlight>
                <a:srgbClr val="0000FF"/>
              </a:highlight>
            </a:endParaRPr>
          </a:p>
          <a:p>
            <a:pPr algn="just" defTabSz="457200">
              <a:lnSpc>
                <a:spcPct val="110000"/>
              </a:lnSpc>
              <a:spcBef>
                <a:spcPct val="20000"/>
              </a:spcBef>
              <a:spcAft>
                <a:spcPts val="0"/>
              </a:spcAft>
              <a:buClr>
                <a:schemeClr val="tx2"/>
              </a:buClr>
              <a:buSzPct val="100000"/>
              <a:tabLst>
                <a:tab pos="182563" algn="l"/>
              </a:tabLst>
            </a:pPr>
            <a:r>
              <a:rPr lang="fr-FR" sz="1400" b="1" dirty="0">
                <a:solidFill>
                  <a:schemeClr val="bg1"/>
                </a:solidFill>
                <a:highlight>
                  <a:srgbClr val="0000FF"/>
                </a:highlight>
              </a:rPr>
              <a:t>Un cadre de présentation des formations unique</a:t>
            </a:r>
            <a:r>
              <a:rPr lang="fr-FR" sz="1400" dirty="0">
                <a:solidFill>
                  <a:schemeClr val="accent1"/>
                </a:solidFill>
              </a:rPr>
              <a:t> </a:t>
            </a:r>
            <a:r>
              <a:rPr lang="fr-FR" sz="1400" dirty="0">
                <a:solidFill>
                  <a:schemeClr val="tx1"/>
                </a:solidFill>
              </a:rPr>
              <a:t>permettant de voir rapidement les informations essentielles, de connaitre les critères d’examen et les chiffres clés de la session précédente</a:t>
            </a:r>
          </a:p>
          <a:p>
            <a:pPr algn="just" defTabSz="457200">
              <a:lnSpc>
                <a:spcPct val="110000"/>
              </a:lnSpc>
              <a:spcBef>
                <a:spcPct val="20000"/>
              </a:spcBef>
              <a:spcAft>
                <a:spcPts val="0"/>
              </a:spcAft>
              <a:buClr>
                <a:srgbClr val="FF0000"/>
              </a:buClr>
              <a:buSzPct val="100000"/>
              <a:tabLst>
                <a:tab pos="182563" algn="l"/>
              </a:tabLst>
            </a:pPr>
            <a:endParaRPr lang="fr-FR" sz="400" b="1" dirty="0">
              <a:solidFill>
                <a:schemeClr val="bg1"/>
              </a:solidFill>
              <a:highlight>
                <a:srgbClr val="0000FF"/>
              </a:highlight>
            </a:endParaRPr>
          </a:p>
          <a:p>
            <a:pPr algn="just" defTabSz="457200">
              <a:lnSpc>
                <a:spcPct val="110000"/>
              </a:lnSpc>
              <a:spcBef>
                <a:spcPct val="20000"/>
              </a:spcBef>
              <a:spcAft>
                <a:spcPts val="0"/>
              </a:spcAft>
              <a:buClr>
                <a:srgbClr val="FF0000"/>
              </a:buClr>
              <a:buSzPct val="100000"/>
              <a:tabLst>
                <a:tab pos="182563" algn="l"/>
              </a:tabLst>
            </a:pPr>
            <a:r>
              <a:rPr lang="fr-FR" sz="1400" b="1" dirty="0">
                <a:solidFill>
                  <a:schemeClr val="bg1"/>
                </a:solidFill>
                <a:highlight>
                  <a:srgbClr val="0000FF"/>
                </a:highlight>
              </a:rPr>
              <a:t>Un accompagnement personnalisé tout au long de la procédure </a:t>
            </a:r>
          </a:p>
          <a:p>
            <a:pPr algn="just" defTabSz="457200">
              <a:lnSpc>
                <a:spcPct val="110000"/>
              </a:lnSpc>
              <a:spcBef>
                <a:spcPct val="20000"/>
              </a:spcBef>
              <a:spcAft>
                <a:spcPts val="0"/>
              </a:spcAft>
              <a:buClr>
                <a:srgbClr val="FF0000"/>
              </a:buClr>
              <a:buSzPct val="100000"/>
              <a:tabLst>
                <a:tab pos="182563" algn="l"/>
              </a:tabLst>
            </a:pPr>
            <a:r>
              <a:rPr lang="fr-FR" sz="1400" dirty="0">
                <a:solidFill>
                  <a:schemeClr val="tx1"/>
                </a:solidFill>
              </a:rPr>
              <a:t>Vous </a:t>
            </a:r>
            <a:r>
              <a:rPr lang="fr-FR" sz="1400" b="1" dirty="0">
                <a:solidFill>
                  <a:schemeClr val="tx1"/>
                </a:solidFill>
              </a:rPr>
              <a:t>n’êtes pas seuls pour réfléchir et faire vos choix : </a:t>
            </a:r>
            <a:r>
              <a:rPr lang="fr-FR" sz="1400" dirty="0">
                <a:solidFill>
                  <a:schemeClr val="tx1"/>
                </a:solidFill>
              </a:rPr>
              <a:t>vous êtes accompagnés au lycée, en ligne via les professionnels de la plateforme, via le numéro vert et sur les réseaux sociaux Parcoursup</a:t>
            </a:r>
          </a:p>
          <a:p>
            <a:pPr algn="just" defTabSz="457200">
              <a:spcBef>
                <a:spcPct val="20000"/>
              </a:spcBef>
              <a:spcAft>
                <a:spcPts val="0"/>
              </a:spcAft>
              <a:buClr>
                <a:schemeClr val="tx2"/>
              </a:buClr>
              <a:buSzPct val="100000"/>
            </a:pPr>
            <a:r>
              <a:rPr lang="fr-FR" sz="1400" dirty="0">
                <a:solidFill>
                  <a:schemeClr val="tx1"/>
                </a:solidFill>
              </a:rPr>
              <a:t>Des </a:t>
            </a:r>
            <a:r>
              <a:rPr lang="fr-FR" sz="1400" b="1" dirty="0">
                <a:solidFill>
                  <a:schemeClr val="tx1"/>
                </a:solidFill>
              </a:rPr>
              <a:t>conseils et des outils pour comprendre </a:t>
            </a:r>
            <a:r>
              <a:rPr lang="fr-FR" sz="1400" dirty="0">
                <a:solidFill>
                  <a:schemeClr val="tx1"/>
                </a:solidFill>
              </a:rPr>
              <a:t>: des quiz, vidéos, un comparateur des formations, un simulateur pour évaluer ses possibilités d’admission, un site d’entrainement à la phase d’admission </a:t>
            </a:r>
            <a:endParaRPr lang="fr-FR" sz="1400" dirty="0">
              <a:solidFill>
                <a:schemeClr val="tx1"/>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2</a:t>
            </a:fld>
            <a:endParaRPr lang="fr-FR" dirty="0">
              <a:solidFill>
                <a:schemeClr val="tx1"/>
              </a:solidFill>
            </a:endParaRPr>
          </a:p>
        </p:txBody>
      </p:sp>
      <p:sp>
        <p:nvSpPr>
          <p:cNvPr id="5" name="ZoneTexte 4">
            <a:extLst>
              <a:ext uri="{FF2B5EF4-FFF2-40B4-BE49-F238E27FC236}">
                <a16:creationId xmlns:a16="http://schemas.microsoft.com/office/drawing/2014/main" id="{1CCF71B5-4A26-4847-81CC-0FDE99ECF471}"/>
              </a:ext>
            </a:extLst>
          </p:cNvPr>
          <p:cNvSpPr txBox="1"/>
          <p:nvPr/>
        </p:nvSpPr>
        <p:spPr>
          <a:xfrm>
            <a:off x="745851" y="3947747"/>
            <a:ext cx="7742178" cy="707886"/>
          </a:xfrm>
          <a:prstGeom prst="rect">
            <a:avLst/>
          </a:prstGeom>
          <a:solidFill>
            <a:srgbClr val="FF9575"/>
          </a:solidFill>
        </p:spPr>
        <p:txBody>
          <a:bodyPr wrap="square" rtlCol="0">
            <a:spAutoFit/>
          </a:bodyPr>
          <a:lstStyle/>
          <a:p>
            <a:r>
              <a:rPr lang="fr-FR" sz="1600" b="1" cap="small" dirty="0">
                <a:solidFill>
                  <a:schemeClr val="tx2"/>
                </a:solidFill>
              </a:rPr>
              <a:t>[ Important ] </a:t>
            </a:r>
            <a:r>
              <a:rPr lang="fr-FR" sz="1200" dirty="0">
                <a:solidFill>
                  <a:schemeClr val="tx2"/>
                </a:solidFill>
              </a:rPr>
              <a:t>Parcoursup ne fait jamais l’analyse des candidatures : ce sont les enseignants des formations du supérieur qui définissent les critères, examinent votre dossier, font des propositions auxquelles vous répondez</a:t>
            </a:r>
          </a:p>
        </p:txBody>
      </p:sp>
      <p:sp>
        <p:nvSpPr>
          <p:cNvPr id="8" name="Rectangle à coins arrondis 7"/>
          <p:cNvSpPr/>
          <p:nvPr/>
        </p:nvSpPr>
        <p:spPr>
          <a:xfrm>
            <a:off x="3953107" y="119831"/>
            <a:ext cx="481322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Des engagements au service des usagers</a:t>
            </a:r>
          </a:p>
        </p:txBody>
      </p:sp>
    </p:spTree>
    <p:extLst>
      <p:ext uri="{BB962C8B-B14F-4D97-AF65-F5344CB8AC3E}">
        <p14:creationId xmlns:p14="http://schemas.microsoft.com/office/powerpoint/2010/main" val="2542471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000" dirty="0">
                <a:solidFill>
                  <a:srgbClr val="000091"/>
                </a:solidFill>
                <a:latin typeface="+mn-lt"/>
                <a:ea typeface="+mn-ea"/>
                <a:cs typeface="+mn-cs"/>
              </a:rPr>
              <a:t>Formuler librement vos vœux sur Parcoursup </a:t>
            </a:r>
          </a:p>
        </p:txBody>
      </p:sp>
      <p:sp>
        <p:nvSpPr>
          <p:cNvPr id="3" name="Espace réservé du contenu 2"/>
          <p:cNvSpPr>
            <a:spLocks noGrp="1"/>
          </p:cNvSpPr>
          <p:nvPr>
            <p:ph sz="quarter" idx="4294967295"/>
          </p:nvPr>
        </p:nvSpPr>
        <p:spPr>
          <a:xfrm>
            <a:off x="343845" y="1201269"/>
            <a:ext cx="8422491" cy="2788415"/>
          </a:xfrm>
        </p:spPr>
        <p:txBody>
          <a:bodyPr/>
          <a:lstStyle/>
          <a:p>
            <a:pPr defTabSz="457200">
              <a:spcBef>
                <a:spcPts val="600"/>
              </a:spcBef>
              <a:spcAft>
                <a:spcPts val="600"/>
              </a:spcAft>
              <a:buClr>
                <a:srgbClr val="FF0000"/>
              </a:buClr>
              <a:buSzPct val="100000"/>
              <a:defRPr/>
            </a:pPr>
            <a:endParaRPr lang="fr-FR" sz="900" b="1" dirty="0">
              <a:solidFill>
                <a:schemeClr val="tx1"/>
              </a:solidFill>
            </a:endParaRPr>
          </a:p>
          <a:p>
            <a:pPr algn="just" defTabSz="457200">
              <a:spcAft>
                <a:spcPts val="600"/>
              </a:spcAft>
              <a:buClr>
                <a:srgbClr val="FF0000"/>
              </a:buClr>
              <a:buSzPct val="100000"/>
              <a:defRPr/>
            </a:pPr>
            <a:r>
              <a:rPr lang="fr-FR" sz="1800" b="1" dirty="0">
                <a:solidFill>
                  <a:schemeClr val="tx1"/>
                </a:solidFill>
              </a:rPr>
              <a:t>&gt;</a:t>
            </a:r>
            <a:r>
              <a:rPr lang="fr-FR" sz="1800" b="1" dirty="0">
                <a:solidFill>
                  <a:srgbClr val="EC130E"/>
                </a:solidFill>
              </a:rPr>
              <a:t> </a:t>
            </a:r>
            <a:r>
              <a:rPr lang="fr-FR" sz="1300" b="1" dirty="0">
                <a:solidFill>
                  <a:schemeClr val="bg1"/>
                </a:solidFill>
                <a:highlight>
                  <a:srgbClr val="0000FF"/>
                </a:highlight>
              </a:rPr>
              <a:t>Jusqu’à 10 vœux et 10 vœux supplémentaires pour des formations en apprentissage </a:t>
            </a: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dirty="0">
                <a:solidFill>
                  <a:schemeClr val="tx1"/>
                </a:solidFill>
              </a:rPr>
              <a:t>Pour des </a:t>
            </a:r>
            <a:r>
              <a:rPr lang="fr-FR" sz="1300" b="1" dirty="0"/>
              <a:t>formations sélectives </a:t>
            </a:r>
            <a:r>
              <a:rPr lang="fr-FR" sz="1300" dirty="0">
                <a:solidFill>
                  <a:schemeClr val="tx1"/>
                </a:solidFill>
              </a:rPr>
              <a:t>(Classes prépa, STS, IUT, écoles, IFSI, IEP, etc.) et </a:t>
            </a:r>
            <a:r>
              <a:rPr lang="fr-FR" sz="1300" b="1" dirty="0"/>
              <a:t>non sélectives </a:t>
            </a:r>
            <a:r>
              <a:rPr lang="fr-FR" sz="1300" dirty="0">
                <a:solidFill>
                  <a:schemeClr val="tx1"/>
                </a:solidFill>
              </a:rPr>
              <a:t>(licences, LPE, PPPE ou PASS)</a:t>
            </a:r>
            <a:endParaRPr lang="fr-FR" sz="1300" b="1" dirty="0">
              <a:solidFill>
                <a:schemeClr val="tx1"/>
              </a:solidFill>
            </a:endParaRP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b="1" u="sng" dirty="0"/>
              <a:t>Lorsque la formation l’a demandé</a:t>
            </a:r>
            <a:r>
              <a:rPr lang="fr-FR" sz="1300" b="1" dirty="0"/>
              <a:t>, le vœu doit être expressément motivé </a:t>
            </a:r>
            <a:r>
              <a:rPr lang="fr-FR" sz="1300" dirty="0">
                <a:solidFill>
                  <a:schemeClr val="tx1"/>
                </a:solidFill>
              </a:rPr>
              <a:t>: en quelques lignes, le lycéen explique ce qui motive son vœu. Il est accompagné par son professeur principal</a:t>
            </a: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b="1" dirty="0"/>
              <a:t>Des vœux qui n’ont pas besoin d’être classés </a:t>
            </a:r>
            <a:r>
              <a:rPr lang="fr-FR" sz="1300" dirty="0">
                <a:solidFill>
                  <a:schemeClr val="tx1"/>
                </a:solidFill>
              </a:rPr>
              <a:t>: aucune hiérarchisation pour éviter toute autocensure</a:t>
            </a:r>
          </a:p>
          <a:p>
            <a:pPr algn="just" defTabSz="457200">
              <a:spcBef>
                <a:spcPts val="600"/>
              </a:spcBef>
              <a:spcAft>
                <a:spcPts val="600"/>
              </a:spcAft>
              <a:buClr>
                <a:srgbClr val="FF0000"/>
              </a:buClr>
              <a:buSzPct val="100000"/>
              <a:defRPr/>
            </a:pPr>
            <a:r>
              <a:rPr lang="fr-FR" sz="1300" b="1" dirty="0">
                <a:solidFill>
                  <a:schemeClr val="tx1"/>
                </a:solidFill>
              </a:rPr>
              <a:t>&gt; </a:t>
            </a:r>
            <a:r>
              <a:rPr lang="fr-FR" sz="1300" b="1" dirty="0"/>
              <a:t>La date de formulation des vœux n’est pas prise en compte </a:t>
            </a:r>
            <a:r>
              <a:rPr lang="fr-FR" sz="1300" dirty="0">
                <a:solidFill>
                  <a:schemeClr val="tx1"/>
                </a:solidFill>
              </a:rPr>
              <a:t>pour l’examen du dossier</a:t>
            </a:r>
          </a:p>
          <a:p>
            <a:pPr lvl="0" algn="just" defTabSz="457200">
              <a:spcBef>
                <a:spcPts val="600"/>
              </a:spcBef>
              <a:spcAft>
                <a:spcPts val="600"/>
              </a:spcAft>
              <a:buClr>
                <a:srgbClr val="FF0000"/>
              </a:buClr>
              <a:buSzPct val="100000"/>
              <a:defRPr/>
            </a:pPr>
            <a:r>
              <a:rPr lang="fr-FR" sz="1400" b="1" dirty="0">
                <a:solidFill>
                  <a:schemeClr val="tx1"/>
                </a:solidFill>
              </a:rPr>
              <a:t>&gt; </a:t>
            </a:r>
            <a:r>
              <a:rPr lang="fr-FR" sz="1400" b="1" dirty="0"/>
              <a:t>Des vœux qui ne sont connus que de vous </a:t>
            </a:r>
            <a:r>
              <a:rPr lang="fr-FR" sz="1400" dirty="0">
                <a:solidFill>
                  <a:schemeClr val="tx1"/>
                </a:solidFill>
              </a:rPr>
              <a:t>: la formation ne connait que le vœu qui la concerne </a:t>
            </a:r>
          </a:p>
          <a:p>
            <a:pPr lvl="0" defTabSz="457200">
              <a:spcBef>
                <a:spcPct val="20000"/>
              </a:spcBef>
              <a:spcAft>
                <a:spcPts val="0"/>
              </a:spcAft>
              <a:buClr>
                <a:srgbClr val="FF0000"/>
              </a:buClr>
              <a:buSzPct val="100000"/>
              <a:defRPr/>
            </a:pPr>
            <a:r>
              <a:rPr lang="fr-FR" dirty="0">
                <a:solidFill>
                  <a:srgbClr val="3D566E"/>
                </a:solidFill>
                <a:latin typeface="Calibri"/>
              </a:rPr>
              <a:t> </a:t>
            </a:r>
          </a:p>
          <a:p>
            <a:pPr lvl="0" defTabSz="457200">
              <a:spcBef>
                <a:spcPct val="20000"/>
              </a:spcBef>
              <a:spcAft>
                <a:spcPts val="0"/>
              </a:spcAft>
              <a:buClr>
                <a:srgbClr val="FF0000"/>
              </a:buClr>
              <a:buSzPct val="100000"/>
              <a:defRPr/>
            </a:pPr>
            <a:endParaRPr lang="fr-FR" dirty="0">
              <a:solidFill>
                <a:srgbClr val="3D566E"/>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20</a:t>
            </a:fld>
            <a:endParaRPr lang="fr-FR" dirty="0">
              <a:solidFill>
                <a:schemeClr val="tx1"/>
              </a:solidFill>
            </a:endParaRPr>
          </a:p>
        </p:txBody>
      </p:sp>
      <p:sp>
        <p:nvSpPr>
          <p:cNvPr id="7" name="Rectangle à coins arrondis 6"/>
          <p:cNvSpPr/>
          <p:nvPr/>
        </p:nvSpPr>
        <p:spPr>
          <a:xfrm>
            <a:off x="3908323" y="84866"/>
            <a:ext cx="478512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Formuler ses vœux</a:t>
            </a:r>
          </a:p>
          <a:p>
            <a:pPr algn="ctr"/>
            <a:r>
              <a:rPr lang="fr-FR" sz="1400" b="1" kern="0" dirty="0">
                <a:solidFill>
                  <a:srgbClr val="000091"/>
                </a:solidFill>
                <a:latin typeface="Arial"/>
              </a:rPr>
              <a:t>entre le 19 janvier et le 12 mars 2026 inclus</a:t>
            </a:r>
          </a:p>
        </p:txBody>
      </p:sp>
      <p:sp>
        <p:nvSpPr>
          <p:cNvPr id="4" name="Rectangle à coins arrondis 3"/>
          <p:cNvSpPr/>
          <p:nvPr/>
        </p:nvSpPr>
        <p:spPr>
          <a:xfrm>
            <a:off x="948529" y="4075042"/>
            <a:ext cx="7188306" cy="493313"/>
          </a:xfrm>
          <a:prstGeom prst="roundRect">
            <a:avLst/>
          </a:prstGeom>
          <a:solidFill>
            <a:srgbClr val="FF9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0091"/>
                </a:solidFill>
              </a:rPr>
              <a:t>Conseil :</a:t>
            </a:r>
            <a:r>
              <a:rPr lang="fr-FR" sz="1400" kern="0" dirty="0">
                <a:solidFill>
                  <a:srgbClr val="000091"/>
                </a:solidFill>
              </a:rPr>
              <a:t> diversifiez vos vœux et </a:t>
            </a:r>
            <a:r>
              <a:rPr lang="fr-FR" sz="1400" u="sng" kern="0" dirty="0">
                <a:solidFill>
                  <a:srgbClr val="000091"/>
                </a:solidFill>
              </a:rPr>
              <a:t>évitez impérativement </a:t>
            </a:r>
            <a:r>
              <a:rPr lang="fr-FR" sz="1400" kern="0" dirty="0">
                <a:solidFill>
                  <a:srgbClr val="000091"/>
                </a:solidFill>
              </a:rPr>
              <a:t>de n’en formuler qu’un seul </a:t>
            </a:r>
            <a:endParaRPr lang="fr-FR" sz="1400" dirty="0">
              <a:solidFill>
                <a:srgbClr val="000091"/>
              </a:solidFill>
            </a:endParaRPr>
          </a:p>
        </p:txBody>
      </p:sp>
    </p:spTree>
    <p:extLst>
      <p:ext uri="{BB962C8B-B14F-4D97-AF65-F5344CB8AC3E}">
        <p14:creationId xmlns:p14="http://schemas.microsoft.com/office/powerpoint/2010/main" val="2483535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8316" y="997863"/>
            <a:ext cx="8226740" cy="720000"/>
          </a:xfrm>
        </p:spPr>
        <p:txBody>
          <a:bodyPr/>
          <a:lstStyle/>
          <a:p>
            <a:r>
              <a:rPr lang="fr-FR" sz="2200" dirty="0"/>
              <a:t>Focus sur les vœux multiples (1/4) </a:t>
            </a:r>
          </a:p>
        </p:txBody>
      </p:sp>
      <p:sp>
        <p:nvSpPr>
          <p:cNvPr id="3" name="Espace réservé du contenu 2"/>
          <p:cNvSpPr>
            <a:spLocks noGrp="1"/>
          </p:cNvSpPr>
          <p:nvPr>
            <p:ph sz="quarter" idx="4294967295"/>
          </p:nvPr>
        </p:nvSpPr>
        <p:spPr>
          <a:xfrm>
            <a:off x="538316" y="1431720"/>
            <a:ext cx="8119543" cy="3435886"/>
          </a:xfrm>
        </p:spPr>
        <p:txBody>
          <a:bodyPr/>
          <a:lstStyle/>
          <a:p>
            <a:pPr marL="285750" lvl="1" indent="-285750" algn="just" defTabSz="457200">
              <a:lnSpc>
                <a:spcPct val="110000"/>
              </a:lnSpc>
              <a:spcBef>
                <a:spcPct val="20000"/>
              </a:spcBef>
              <a:spcAft>
                <a:spcPts val="0"/>
              </a:spcAft>
              <a:buClr>
                <a:srgbClr val="FF0000"/>
              </a:buClr>
              <a:buFont typeface="Wingdings" panose="05000000000000000000" pitchFamily="2" charset="2"/>
              <a:buChar char="Ø"/>
              <a:defRPr/>
            </a:pPr>
            <a:r>
              <a:rPr lang="fr-FR" sz="1400" b="1" dirty="0">
                <a:solidFill>
                  <a:schemeClr val="bg1"/>
                </a:solidFill>
                <a:highlight>
                  <a:srgbClr val="0000FF"/>
                </a:highlight>
              </a:rPr>
              <a:t>Un vœu multiple est un regroupement de plusieurs formations similaires</a:t>
            </a:r>
            <a:r>
              <a:rPr lang="fr-FR" sz="1400" dirty="0">
                <a:solidFill>
                  <a:schemeClr val="tx1"/>
                </a:solidFill>
              </a:rPr>
              <a:t> </a:t>
            </a:r>
          </a:p>
          <a:p>
            <a:pPr marL="0" lvl="1" indent="0" algn="just" defTabSz="457200">
              <a:lnSpc>
                <a:spcPct val="110000"/>
              </a:lnSpc>
              <a:spcBef>
                <a:spcPct val="20000"/>
              </a:spcBef>
              <a:spcAft>
                <a:spcPts val="0"/>
              </a:spcAft>
              <a:buClr>
                <a:srgbClr val="FF0000"/>
              </a:buClr>
              <a:buNone/>
              <a:defRPr/>
            </a:pPr>
            <a:r>
              <a:rPr lang="fr-FR" sz="1400" dirty="0">
                <a:solidFill>
                  <a:schemeClr val="tx1"/>
                </a:solidFill>
              </a:rPr>
              <a:t>(</a:t>
            </a:r>
            <a:r>
              <a:rPr lang="fr-FR" sz="1400" i="1" dirty="0">
                <a:solidFill>
                  <a:schemeClr val="tx1"/>
                </a:solidFill>
              </a:rPr>
              <a:t>exemple : le vœu multiple BTS « Management commercial opérationnel » qui regroupe toutes les formations de BTS « MCO » à l’échelle nationale).</a:t>
            </a:r>
          </a:p>
          <a:p>
            <a:pPr marL="0" lvl="1" indent="0" algn="just" defTabSz="457200">
              <a:lnSpc>
                <a:spcPct val="110000"/>
              </a:lnSpc>
              <a:spcBef>
                <a:spcPct val="20000"/>
              </a:spcBef>
              <a:spcAft>
                <a:spcPts val="0"/>
              </a:spcAft>
              <a:buClr>
                <a:srgbClr val="FF0000"/>
              </a:buClr>
              <a:buNone/>
              <a:defRPr/>
            </a:pPr>
            <a:endParaRPr lang="fr-FR" sz="800" dirty="0">
              <a:solidFill>
                <a:srgbClr val="3D566E"/>
              </a:solidFill>
            </a:endParaRPr>
          </a:p>
          <a:p>
            <a:pPr marL="0" lvl="1" indent="0" algn="just" defTabSz="457200">
              <a:lnSpc>
                <a:spcPct val="110000"/>
              </a:lnSpc>
              <a:spcBef>
                <a:spcPct val="20000"/>
              </a:spcBef>
              <a:spcAft>
                <a:spcPts val="0"/>
              </a:spcAft>
              <a:buClr>
                <a:srgbClr val="FF0000"/>
              </a:buClr>
              <a:buNone/>
              <a:defRPr/>
            </a:pPr>
            <a:r>
              <a:rPr lang="fr-FR" sz="1400" b="1" dirty="0">
                <a:solidFill>
                  <a:srgbClr val="EC130E"/>
                </a:solidFill>
              </a:rPr>
              <a:t>&gt; </a:t>
            </a:r>
            <a:r>
              <a:rPr lang="fr-FR" sz="1400" b="1" dirty="0">
                <a:solidFill>
                  <a:schemeClr val="bg1"/>
                </a:solidFill>
                <a:highlight>
                  <a:srgbClr val="0000FF"/>
                </a:highlight>
              </a:rPr>
              <a:t>Un vœu multiple compte pour un vœu</a:t>
            </a:r>
            <a:r>
              <a:rPr lang="fr-FR" sz="1400" dirty="0">
                <a:solidFill>
                  <a:schemeClr val="tx1"/>
                </a:solidFill>
              </a:rPr>
              <a:t> parmi les 10 vœux possibles.</a:t>
            </a:r>
          </a:p>
          <a:p>
            <a:pPr marL="0" lvl="1" indent="0" algn="just" defTabSz="457200">
              <a:spcBef>
                <a:spcPts val="0"/>
              </a:spcBef>
              <a:spcAft>
                <a:spcPts val="0"/>
              </a:spcAft>
              <a:buClr>
                <a:srgbClr val="FF0000"/>
              </a:buClr>
              <a:buNone/>
              <a:defRPr/>
            </a:pPr>
            <a:endParaRPr lang="fr-FR" sz="1400" dirty="0">
              <a:solidFill>
                <a:srgbClr val="3D566E"/>
              </a:solidFill>
            </a:endParaRPr>
          </a:p>
          <a:p>
            <a:pPr marL="0" lvl="1" indent="0" algn="just" defTabSz="457200">
              <a:lnSpc>
                <a:spcPct val="110000"/>
              </a:lnSpc>
              <a:spcBef>
                <a:spcPct val="20000"/>
              </a:spcBef>
              <a:spcAft>
                <a:spcPts val="0"/>
              </a:spcAft>
              <a:buClr>
                <a:srgbClr val="FF0000"/>
              </a:buClr>
              <a:buNone/>
              <a:defRPr/>
            </a:pPr>
            <a:r>
              <a:rPr lang="fr-FR" sz="1400" b="1" dirty="0">
                <a:solidFill>
                  <a:srgbClr val="EC130E"/>
                </a:solidFill>
              </a:rPr>
              <a:t>&gt; </a:t>
            </a:r>
            <a:r>
              <a:rPr lang="fr-FR" sz="1400" b="1" dirty="0">
                <a:solidFill>
                  <a:schemeClr val="bg1"/>
                </a:solidFill>
                <a:highlight>
                  <a:srgbClr val="0000FF"/>
                </a:highlight>
              </a:rPr>
              <a:t>Chaque vœu multiple est composé de sous-vœux qui correspondent chacun à un établissement différent.</a:t>
            </a:r>
            <a:r>
              <a:rPr lang="fr-FR" sz="1400" dirty="0">
                <a:solidFill>
                  <a:schemeClr val="tx1"/>
                </a:solidFill>
              </a:rPr>
              <a:t> Vous pouvez choisir un ou plusieurs établissements, sans avoir besoin de les classer. </a:t>
            </a:r>
          </a:p>
          <a:p>
            <a:pPr marL="0" lvl="1" indent="0" algn="just" defTabSz="457200">
              <a:lnSpc>
                <a:spcPct val="110000"/>
              </a:lnSpc>
              <a:spcBef>
                <a:spcPct val="20000"/>
              </a:spcBef>
              <a:spcAft>
                <a:spcPts val="0"/>
              </a:spcAft>
              <a:buClr>
                <a:srgbClr val="FF0000"/>
              </a:buClr>
              <a:buNone/>
              <a:defRPr/>
            </a:pPr>
            <a:r>
              <a:rPr lang="fr-FR" sz="1400" b="1" dirty="0">
                <a:solidFill>
                  <a:schemeClr val="bg1"/>
                </a:solidFill>
                <a:highlight>
                  <a:srgbClr val="0000FF"/>
                </a:highlight>
              </a:rPr>
              <a:t>&gt; Sauf exception (PASS Ile-de-France), il n’y a pas de vœu multiple pour les licences </a:t>
            </a:r>
            <a:endParaRPr lang="fr-FR" sz="1400" dirty="0">
              <a:solidFill>
                <a:srgbClr val="3D566E"/>
              </a:solidFill>
            </a:endParaRPr>
          </a:p>
        </p:txBody>
      </p:sp>
      <p:sp>
        <p:nvSpPr>
          <p:cNvPr id="6" name="Espace réservé du numéro de diapositive 5"/>
          <p:cNvSpPr>
            <a:spLocks noGrp="1"/>
          </p:cNvSpPr>
          <p:nvPr>
            <p:ph type="sldNum" sz="quarter" idx="12"/>
          </p:nvPr>
        </p:nvSpPr>
        <p:spPr>
          <a:xfrm>
            <a:off x="7595056" y="4783500"/>
            <a:ext cx="1170000" cy="360000"/>
          </a:xfrm>
        </p:spPr>
        <p:txBody>
          <a:bodyPr/>
          <a:lstStyle/>
          <a:p>
            <a:fld id="{733122C9-A0B9-462F-8757-0847AD287B63}" type="slidenum">
              <a:rPr lang="fr-FR" smtClean="0">
                <a:solidFill>
                  <a:schemeClr val="tx1"/>
                </a:solidFill>
              </a:rPr>
              <a:pPr/>
              <a:t>21</a:t>
            </a:fld>
            <a:endParaRPr lang="fr-FR" dirty="0">
              <a:solidFill>
                <a:schemeClr val="tx1"/>
              </a:solidFill>
            </a:endParaRPr>
          </a:p>
        </p:txBody>
      </p:sp>
      <p:sp>
        <p:nvSpPr>
          <p:cNvPr id="8" name="Rectangle à coins arrondis 7"/>
          <p:cNvSpPr/>
          <p:nvPr/>
        </p:nvSpPr>
        <p:spPr>
          <a:xfrm>
            <a:off x="4004187" y="86105"/>
            <a:ext cx="476086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multiples, pour vous donner plus d’opportunités</a:t>
            </a:r>
          </a:p>
        </p:txBody>
      </p:sp>
      <p:sp>
        <p:nvSpPr>
          <p:cNvPr id="4" name="Rectangle à coins arrondis 3"/>
          <p:cNvSpPr/>
          <p:nvPr/>
        </p:nvSpPr>
        <p:spPr>
          <a:xfrm>
            <a:off x="716824" y="3986212"/>
            <a:ext cx="7463232" cy="580360"/>
          </a:xfrm>
          <a:prstGeom prst="roundRect">
            <a:avLst/>
          </a:prstGeom>
          <a:solidFill>
            <a:srgbClr val="FF9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400" dirty="0">
                <a:solidFill>
                  <a:srgbClr val="000091"/>
                </a:solidFill>
              </a:rPr>
              <a:t>À noter </a:t>
            </a:r>
            <a:r>
              <a:rPr lang="fr-FR" sz="1400" kern="0" dirty="0">
                <a:solidFill>
                  <a:srgbClr val="000091"/>
                </a:solidFill>
              </a:rPr>
              <a:t>: Il n’est possible de sélectionner que 5 vœux multiples maximum pour les filières IFSI et paramédicales.</a:t>
            </a:r>
          </a:p>
        </p:txBody>
      </p:sp>
    </p:spTree>
    <p:extLst>
      <p:ext uri="{BB962C8B-B14F-4D97-AF65-F5344CB8AC3E}">
        <p14:creationId xmlns:p14="http://schemas.microsoft.com/office/powerpoint/2010/main" val="2666502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4349" y="900001"/>
            <a:ext cx="8269649" cy="447614"/>
          </a:xfrm>
        </p:spPr>
        <p:txBody>
          <a:bodyPr/>
          <a:lstStyle/>
          <a:p>
            <a:r>
              <a:rPr lang="fr-FR" sz="2200" dirty="0"/>
              <a:t>Focus sur les vœux multiples (2/4) </a:t>
            </a:r>
          </a:p>
        </p:txBody>
      </p:sp>
      <p:sp>
        <p:nvSpPr>
          <p:cNvPr id="3" name="Espace réservé du contenu 2"/>
          <p:cNvSpPr>
            <a:spLocks noGrp="1"/>
          </p:cNvSpPr>
          <p:nvPr>
            <p:ph sz="quarter" idx="4294967295"/>
          </p:nvPr>
        </p:nvSpPr>
        <p:spPr>
          <a:xfrm>
            <a:off x="514350" y="1285131"/>
            <a:ext cx="8161170" cy="3507894"/>
          </a:xfrm>
        </p:spPr>
        <p:txBody>
          <a:bodyPr/>
          <a:lstStyle/>
          <a:p>
            <a:r>
              <a:rPr lang="fr-FR" sz="1600" b="1" dirty="0"/>
              <a:t>Les formations dont </a:t>
            </a:r>
            <a:r>
              <a:rPr lang="fr-FR" sz="1600" b="1" u="sng" dirty="0"/>
              <a:t>le nombre de sous-vœux est limité à 10 par vœu multiple dans la limite de 20 sous-vœux au total</a:t>
            </a:r>
            <a:r>
              <a:rPr lang="fr-FR" sz="1600" b="1" dirty="0"/>
              <a:t> : </a:t>
            </a:r>
          </a:p>
          <a:p>
            <a:pPr marL="285750" indent="-285750">
              <a:lnSpc>
                <a:spcPct val="150000"/>
              </a:lnSpc>
              <a:buClr>
                <a:srgbClr val="000091"/>
              </a:buClr>
              <a:buFont typeface="Wingdings" panose="05000000000000000000" pitchFamily="2" charset="2"/>
              <a:buChar char="§"/>
            </a:pPr>
            <a:r>
              <a:rPr lang="fr-FR" sz="1400" b="1" dirty="0">
                <a:solidFill>
                  <a:schemeClr val="bg1"/>
                </a:solidFill>
                <a:highlight>
                  <a:srgbClr val="0000FF"/>
                </a:highlight>
              </a:rPr>
              <a:t>Les BTS et les BUT</a:t>
            </a:r>
            <a:r>
              <a:rPr lang="fr-FR" sz="1400" dirty="0">
                <a:solidFill>
                  <a:schemeClr val="tx1"/>
                </a:solidFill>
              </a:rPr>
              <a:t> regroupés par </a:t>
            </a:r>
            <a:r>
              <a:rPr lang="fr-FR" sz="1400" b="1" dirty="0">
                <a:solidFill>
                  <a:schemeClr val="tx1"/>
                </a:solidFill>
              </a:rPr>
              <a:t>spécialité à l’échelle nationale </a:t>
            </a:r>
          </a:p>
          <a:p>
            <a:pPr marL="285750" indent="-285750">
              <a:lnSpc>
                <a:spcPct val="150000"/>
              </a:lnSpc>
              <a:buClr>
                <a:srgbClr val="000091"/>
              </a:buClr>
              <a:buFont typeface="Wingdings" panose="05000000000000000000" pitchFamily="2" charset="2"/>
              <a:buChar char="§"/>
            </a:pPr>
            <a:r>
              <a:rPr lang="fr-FR" sz="1400" b="1" dirty="0">
                <a:solidFill>
                  <a:schemeClr val="bg1"/>
                </a:solidFill>
                <a:highlight>
                  <a:srgbClr val="0000FF"/>
                </a:highlight>
              </a:rPr>
              <a:t>Les DN MADE</a:t>
            </a:r>
            <a:r>
              <a:rPr lang="fr-FR" sz="1400" dirty="0">
                <a:solidFill>
                  <a:schemeClr val="tx1"/>
                </a:solidFill>
              </a:rPr>
              <a:t> regroupés par </a:t>
            </a:r>
            <a:r>
              <a:rPr lang="fr-FR" sz="1400" b="1" dirty="0">
                <a:solidFill>
                  <a:schemeClr val="tx1"/>
                </a:solidFill>
              </a:rPr>
              <a:t>mention à l’échelle nationale </a:t>
            </a:r>
          </a:p>
          <a:p>
            <a:pPr marL="285750" indent="-285750">
              <a:lnSpc>
                <a:spcPct val="150000"/>
              </a:lnSpc>
              <a:buClr>
                <a:srgbClr val="000091"/>
              </a:buClr>
              <a:buFont typeface="Wingdings" panose="05000000000000000000" pitchFamily="2" charset="2"/>
              <a:buChar char="§"/>
            </a:pPr>
            <a:r>
              <a:rPr lang="fr-FR" sz="1400" b="1" dirty="0">
                <a:solidFill>
                  <a:schemeClr val="bg1"/>
                </a:solidFill>
                <a:highlight>
                  <a:srgbClr val="0000FF"/>
                </a:highlight>
              </a:rPr>
              <a:t>Les DCG</a:t>
            </a:r>
            <a:r>
              <a:rPr lang="fr-FR" sz="1400" dirty="0">
                <a:solidFill>
                  <a:schemeClr val="tx1"/>
                </a:solidFill>
              </a:rPr>
              <a:t> (diplôme de comptabilité et de gestion) regroupés à </a:t>
            </a:r>
            <a:r>
              <a:rPr lang="fr-FR" sz="1400" b="1" dirty="0">
                <a:solidFill>
                  <a:schemeClr val="tx1"/>
                </a:solidFill>
              </a:rPr>
              <a:t>l’échelle nationale </a:t>
            </a:r>
          </a:p>
          <a:p>
            <a:pPr marL="285750" indent="-285750">
              <a:lnSpc>
                <a:spcPct val="150000"/>
              </a:lnSpc>
              <a:buClr>
                <a:srgbClr val="000091"/>
              </a:buClr>
              <a:buFont typeface="Wingdings" panose="05000000000000000000" pitchFamily="2" charset="2"/>
              <a:buChar char="§"/>
            </a:pPr>
            <a:r>
              <a:rPr lang="fr-FR" sz="1400" b="1" dirty="0">
                <a:solidFill>
                  <a:schemeClr val="bg1"/>
                </a:solidFill>
                <a:highlight>
                  <a:srgbClr val="0000FF"/>
                </a:highlight>
              </a:rPr>
              <a:t>Les classes prépas</a:t>
            </a:r>
            <a:r>
              <a:rPr lang="fr-FR" sz="1400" b="1" dirty="0"/>
              <a:t> </a:t>
            </a:r>
            <a:r>
              <a:rPr lang="fr-FR" sz="1400" dirty="0">
                <a:solidFill>
                  <a:schemeClr val="tx1"/>
                </a:solidFill>
              </a:rPr>
              <a:t>regroupées </a:t>
            </a:r>
            <a:r>
              <a:rPr lang="fr-FR" sz="1400" b="1" dirty="0">
                <a:solidFill>
                  <a:schemeClr val="tx1"/>
                </a:solidFill>
              </a:rPr>
              <a:t>par voie à l’échelle nationale </a:t>
            </a:r>
            <a:r>
              <a:rPr lang="fr-FR" sz="1400" b="1" u="sng" dirty="0">
                <a:solidFill>
                  <a:schemeClr val="tx1"/>
                </a:solidFill>
              </a:rPr>
              <a:t>(</a:t>
            </a:r>
            <a:r>
              <a:rPr lang="fr-FR" sz="1400" b="1" u="sng" dirty="0">
                <a:solidFill>
                  <a:srgbClr val="FF0000"/>
                </a:solidFill>
              </a:rPr>
              <a:t>spécificité de l’internat</a:t>
            </a:r>
            <a:r>
              <a:rPr lang="fr-FR" sz="1400" b="1" u="sng" dirty="0">
                <a:solidFill>
                  <a:schemeClr val="tx1"/>
                </a:solidFill>
              </a:rPr>
              <a:t>)</a:t>
            </a:r>
          </a:p>
          <a:p>
            <a:pPr marL="285750" indent="-285750">
              <a:spcAft>
                <a:spcPts val="0"/>
              </a:spcAft>
              <a:buClr>
                <a:srgbClr val="000091"/>
              </a:buClr>
              <a:buFont typeface="Wingdings" panose="05000000000000000000" pitchFamily="2" charset="2"/>
              <a:buChar char="§"/>
            </a:pPr>
            <a:r>
              <a:rPr lang="fr-FR" sz="1400" b="1" dirty="0">
                <a:solidFill>
                  <a:schemeClr val="bg1"/>
                </a:solidFill>
                <a:highlight>
                  <a:srgbClr val="0000FF"/>
                </a:highlight>
              </a:rPr>
              <a:t>Les EFTS</a:t>
            </a:r>
            <a:r>
              <a:rPr lang="fr-FR" sz="1400" b="1" dirty="0"/>
              <a:t> </a:t>
            </a:r>
            <a:r>
              <a:rPr lang="fr-FR" sz="1400" dirty="0">
                <a:solidFill>
                  <a:schemeClr val="tx1"/>
                </a:solidFill>
              </a:rPr>
              <a:t>(Établissement de Formation en Travail Social) regroupés par </a:t>
            </a:r>
            <a:r>
              <a:rPr lang="fr-FR" sz="1400" b="1" dirty="0">
                <a:solidFill>
                  <a:schemeClr val="tx1"/>
                </a:solidFill>
              </a:rPr>
              <a:t>diplôme d’État à l’échelle nationale </a:t>
            </a:r>
          </a:p>
          <a:p>
            <a:pPr marL="285750" indent="-285750">
              <a:spcAft>
                <a:spcPts val="0"/>
              </a:spcAft>
              <a:buClr>
                <a:srgbClr val="000091"/>
              </a:buClr>
              <a:buFont typeface="Wingdings" panose="05000000000000000000" pitchFamily="2" charset="2"/>
              <a:buChar char="§"/>
            </a:pPr>
            <a:r>
              <a:rPr lang="fr-FR" sz="1400" b="1" dirty="0">
                <a:solidFill>
                  <a:schemeClr val="bg1"/>
                </a:solidFill>
                <a:highlight>
                  <a:srgbClr val="0000FF"/>
                </a:highlight>
              </a:rPr>
              <a:t>Les DNA</a:t>
            </a:r>
            <a:r>
              <a:rPr lang="fr-FR" sz="1400" dirty="0">
                <a:solidFill>
                  <a:schemeClr val="tx1"/>
                </a:solidFill>
              </a:rPr>
              <a:t>  (diplôme national d’art) proposés par les écoles d’art du ministère de la culture regroupés par </a:t>
            </a:r>
            <a:r>
              <a:rPr lang="fr-FR" sz="1400" b="1" dirty="0">
                <a:solidFill>
                  <a:schemeClr val="tx1"/>
                </a:solidFill>
              </a:rPr>
              <a:t>mention à l’échelle nationale </a:t>
            </a:r>
          </a:p>
          <a:p>
            <a:pPr>
              <a:spcAft>
                <a:spcPts val="0"/>
              </a:spcAft>
            </a:pPr>
            <a:endParaRPr lang="fr-FR" sz="1600" dirty="0">
              <a:solidFill>
                <a:schemeClr val="tx1"/>
              </a:solidFill>
            </a:endParaRPr>
          </a:p>
          <a:p>
            <a:pPr marL="171450" indent="-171450">
              <a:lnSpc>
                <a:spcPct val="150000"/>
              </a:lnSpc>
              <a:buFont typeface="Arial" panose="020B0604020202020204" pitchFamily="34" charset="0"/>
              <a:buChar char="•"/>
            </a:pPr>
            <a:endParaRPr lang="fr-FR" sz="1600" b="1" dirty="0">
              <a:solidFill>
                <a:srgbClr val="F28E65"/>
              </a:solidFill>
            </a:endParaRPr>
          </a:p>
          <a:p>
            <a:pPr marL="171450" indent="-171450">
              <a:buFont typeface="Arial" panose="020B0604020202020204" pitchFamily="34" charset="0"/>
              <a:buChar char="•"/>
            </a:pPr>
            <a:endParaRPr lang="fr-FR" sz="1600" b="1" dirty="0">
              <a:solidFill>
                <a:srgbClr val="F28E65"/>
              </a:solidFill>
              <a:latin typeface="Calibri"/>
            </a:endParaRPr>
          </a:p>
          <a:p>
            <a:r>
              <a:rPr lang="fr-FR" sz="1600" b="1" dirty="0">
                <a:solidFill>
                  <a:srgbClr val="F28E65"/>
                </a:solidFill>
                <a:latin typeface="Calibri"/>
              </a:rPr>
              <a:t>                                 </a:t>
            </a:r>
          </a:p>
          <a:p>
            <a:endParaRPr lang="fr-FR" sz="1400" b="1" dirty="0">
              <a:solidFill>
                <a:srgbClr val="F28E65"/>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22</a:t>
            </a:fld>
            <a:endParaRPr lang="fr-FR" dirty="0">
              <a:solidFill>
                <a:schemeClr val="tx1"/>
              </a:solidFill>
            </a:endParaRPr>
          </a:p>
        </p:txBody>
      </p:sp>
      <p:sp>
        <p:nvSpPr>
          <p:cNvPr id="5" name="Rectangle à coins arrondis 4">
            <a:extLst>
              <a:ext uri="{FF2B5EF4-FFF2-40B4-BE49-F238E27FC236}">
                <a16:creationId xmlns:a16="http://schemas.microsoft.com/office/drawing/2014/main" id="{53BE7164-26CC-47DA-BC3D-1901933A1DAD}"/>
              </a:ext>
            </a:extLst>
          </p:cNvPr>
          <p:cNvSpPr/>
          <p:nvPr/>
        </p:nvSpPr>
        <p:spPr>
          <a:xfrm>
            <a:off x="4195917" y="86105"/>
            <a:ext cx="456914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multiples, pour vous donner plus d’opportunités 2/4</a:t>
            </a:r>
          </a:p>
        </p:txBody>
      </p:sp>
    </p:spTree>
    <p:extLst>
      <p:ext uri="{BB962C8B-B14F-4D97-AF65-F5344CB8AC3E}">
        <p14:creationId xmlns:p14="http://schemas.microsoft.com/office/powerpoint/2010/main" val="1702998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0828"/>
            <a:ext cx="8424000" cy="650722"/>
          </a:xfrm>
        </p:spPr>
        <p:txBody>
          <a:bodyPr/>
          <a:lstStyle/>
          <a:p>
            <a:r>
              <a:rPr lang="fr-FR" sz="2200" dirty="0"/>
              <a:t>Focus sur les vœux multiples (3/4)</a:t>
            </a:r>
            <a:br>
              <a:rPr lang="fr-FR" sz="2200" dirty="0"/>
            </a:br>
            <a:br>
              <a:rPr lang="fr-FR" sz="2400" dirty="0"/>
            </a:br>
            <a:endParaRPr lang="fr-FR" sz="2400" dirty="0"/>
          </a:p>
        </p:txBody>
      </p:sp>
      <p:sp>
        <p:nvSpPr>
          <p:cNvPr id="3" name="Espace réservé du contenu 2"/>
          <p:cNvSpPr>
            <a:spLocks noGrp="1"/>
          </p:cNvSpPr>
          <p:nvPr>
            <p:ph sz="quarter" idx="4294967295"/>
          </p:nvPr>
        </p:nvSpPr>
        <p:spPr>
          <a:xfrm>
            <a:off x="359999" y="1329316"/>
            <a:ext cx="8424000" cy="3249828"/>
          </a:xfrm>
        </p:spPr>
        <p:txBody>
          <a:bodyPr/>
          <a:lstStyle/>
          <a:p>
            <a:r>
              <a:rPr lang="fr-FR" sz="1600" b="1" dirty="0">
                <a:latin typeface="Arial"/>
                <a:cs typeface="Arial"/>
              </a:rPr>
              <a:t>Les formations dont </a:t>
            </a:r>
            <a:r>
              <a:rPr lang="fr-FR" sz="1600" b="1" u="sng" dirty="0">
                <a:latin typeface="Arial"/>
                <a:cs typeface="Arial"/>
              </a:rPr>
              <a:t>le nombre de sous-vœux n’est pas limité</a:t>
            </a:r>
            <a:r>
              <a:rPr lang="fr-FR" sz="1600" b="1" dirty="0">
                <a:latin typeface="Arial"/>
                <a:cs typeface="Arial"/>
              </a:rPr>
              <a:t> : </a:t>
            </a:r>
            <a:br>
              <a:rPr lang="fr-FR" sz="1600" b="1" dirty="0">
                <a:latin typeface="Arial"/>
                <a:cs typeface="Arial"/>
              </a:rPr>
            </a:br>
            <a:endParaRPr lang="fr-FR" sz="400" b="1" dirty="0">
              <a:latin typeface="Arial"/>
              <a:cs typeface="Arial"/>
            </a:endParaRPr>
          </a:p>
          <a:p>
            <a:pPr marL="285750" lvl="0" indent="-285750" algn="just">
              <a:buClr>
                <a:srgbClr val="000091"/>
              </a:buClr>
              <a:buFont typeface="Wingdings" panose="05000000000000000000" pitchFamily="2" charset="2"/>
              <a:buChar char="§"/>
            </a:pPr>
            <a:r>
              <a:rPr lang="fr-FR" sz="1400" b="1" dirty="0">
                <a:solidFill>
                  <a:schemeClr val="bg1"/>
                </a:solidFill>
                <a:highlight>
                  <a:srgbClr val="0000FF"/>
                </a:highlight>
              </a:rPr>
              <a:t>Les IFSI</a:t>
            </a:r>
            <a:r>
              <a:rPr lang="fr-FR" sz="1400" b="1" dirty="0"/>
              <a:t> </a:t>
            </a:r>
            <a:r>
              <a:rPr lang="fr-FR" sz="1400" dirty="0">
                <a:solidFill>
                  <a:schemeClr val="tx1"/>
                </a:solidFill>
              </a:rPr>
              <a:t>(Instituts de Formation en Soins Infirmiers) et</a:t>
            </a:r>
            <a:r>
              <a:rPr lang="fr-FR" sz="1400" dirty="0"/>
              <a:t> </a:t>
            </a:r>
            <a:r>
              <a:rPr lang="fr-FR" sz="1400" b="1" dirty="0">
                <a:solidFill>
                  <a:schemeClr val="bg1"/>
                </a:solidFill>
                <a:highlight>
                  <a:srgbClr val="0000FF"/>
                </a:highlight>
              </a:rPr>
              <a:t>les instituts d'orthophonie, orthoptie et audioprothèse</a:t>
            </a:r>
            <a:r>
              <a:rPr lang="fr-FR" sz="1400" b="1" dirty="0"/>
              <a:t> </a:t>
            </a:r>
            <a:r>
              <a:rPr lang="fr-FR" sz="1400" dirty="0">
                <a:solidFill>
                  <a:schemeClr val="tx1"/>
                </a:solidFill>
              </a:rPr>
              <a:t>regroupés à </a:t>
            </a:r>
            <a:r>
              <a:rPr lang="fr-FR" sz="1400" b="1" dirty="0">
                <a:solidFill>
                  <a:schemeClr val="tx1"/>
                </a:solidFill>
              </a:rPr>
              <a:t>l’échelle territoriale</a:t>
            </a:r>
            <a:r>
              <a:rPr lang="fr-FR" sz="1400" dirty="0">
                <a:solidFill>
                  <a:schemeClr val="tx1"/>
                </a:solidFill>
              </a:rPr>
              <a:t>. </a:t>
            </a:r>
          </a:p>
          <a:p>
            <a:pPr marL="179388" lvl="0" algn="just">
              <a:buClr>
                <a:srgbClr val="000091"/>
              </a:buClr>
            </a:pPr>
            <a:r>
              <a:rPr lang="fr-FR" sz="1400" b="1" i="1" dirty="0">
                <a:solidFill>
                  <a:schemeClr val="tx1"/>
                </a:solidFill>
              </a:rPr>
              <a:t>Rappel</a:t>
            </a:r>
            <a:r>
              <a:rPr lang="fr-FR" sz="1400" i="1" dirty="0">
                <a:solidFill>
                  <a:schemeClr val="tx1"/>
                </a:solidFill>
              </a:rPr>
              <a:t> </a:t>
            </a:r>
            <a:r>
              <a:rPr lang="fr-FR" sz="1400" b="1" i="1" dirty="0">
                <a:solidFill>
                  <a:schemeClr val="tx1"/>
                </a:solidFill>
              </a:rPr>
              <a:t>: limitation à 5 vœux multiples maximum par filière paramédicale</a:t>
            </a:r>
          </a:p>
          <a:p>
            <a:pPr marL="350838" lvl="0" indent="-171450" algn="just">
              <a:buClr>
                <a:srgbClr val="000091"/>
              </a:buClr>
              <a:buFont typeface="Wingdings" panose="05000000000000000000" pitchFamily="2" charset="2"/>
              <a:buChar char="§"/>
            </a:pPr>
            <a:endParaRPr lang="fr-FR" sz="1400" b="1" i="1" dirty="0">
              <a:solidFill>
                <a:schemeClr val="tx1"/>
              </a:solidFill>
            </a:endParaRPr>
          </a:p>
          <a:p>
            <a:pPr marL="285750" lvl="0" indent="-285750" algn="just">
              <a:buClr>
                <a:srgbClr val="000091"/>
              </a:buClr>
              <a:buFont typeface="Wingdings" panose="05000000000000000000" pitchFamily="2" charset="2"/>
              <a:buChar char="§"/>
            </a:pPr>
            <a:r>
              <a:rPr lang="fr-FR" sz="1400" b="1" dirty="0">
                <a:solidFill>
                  <a:schemeClr val="bg1"/>
                </a:solidFill>
                <a:highlight>
                  <a:srgbClr val="0000FF"/>
                </a:highlight>
              </a:rPr>
              <a:t>Les écoles d'ingénieurs et de commerce/management</a:t>
            </a:r>
            <a:r>
              <a:rPr lang="fr-FR" sz="1400" b="1" dirty="0"/>
              <a:t> </a:t>
            </a:r>
            <a:r>
              <a:rPr lang="fr-FR" sz="1400" dirty="0">
                <a:solidFill>
                  <a:schemeClr val="tx1"/>
                </a:solidFill>
              </a:rPr>
              <a:t>regroupées </a:t>
            </a:r>
            <a:r>
              <a:rPr lang="fr-FR" sz="1400" b="1" dirty="0">
                <a:solidFill>
                  <a:schemeClr val="tx1"/>
                </a:solidFill>
              </a:rPr>
              <a:t>en réseau </a:t>
            </a:r>
            <a:r>
              <a:rPr lang="fr-FR" sz="1400" dirty="0">
                <a:solidFill>
                  <a:schemeClr val="tx1"/>
                </a:solidFill>
              </a:rPr>
              <a:t>et qui </a:t>
            </a:r>
            <a:r>
              <a:rPr lang="fr-FR" sz="1400" b="1" dirty="0">
                <a:solidFill>
                  <a:schemeClr val="tx1"/>
                </a:solidFill>
              </a:rPr>
              <a:t>recrutent sur concours commun </a:t>
            </a:r>
          </a:p>
          <a:p>
            <a:pPr marL="285750" lvl="0" indent="-285750" algn="just">
              <a:buClr>
                <a:srgbClr val="000091"/>
              </a:buClr>
              <a:buFont typeface="Wingdings" panose="05000000000000000000" pitchFamily="2" charset="2"/>
              <a:buChar char="§"/>
            </a:pPr>
            <a:r>
              <a:rPr lang="fr-FR" sz="1400" b="1" dirty="0">
                <a:solidFill>
                  <a:schemeClr val="bg1"/>
                </a:solidFill>
                <a:highlight>
                  <a:srgbClr val="0000FF"/>
                </a:highlight>
              </a:rPr>
              <a:t>Le réseau des Sciences Po / IEP</a:t>
            </a:r>
            <a:r>
              <a:rPr lang="fr-FR" sz="1400" b="1" dirty="0"/>
              <a:t> </a:t>
            </a:r>
            <a:r>
              <a:rPr lang="fr-FR" sz="1400" dirty="0">
                <a:solidFill>
                  <a:schemeClr val="tx1"/>
                </a:solidFill>
              </a:rPr>
              <a:t>(Aix, Lille, Lyon, Rennes, Saint-Germain-en-Laye, Strasbourg et Toulouse) et </a:t>
            </a:r>
            <a:r>
              <a:rPr lang="fr-FR" sz="1400" b="1" dirty="0">
                <a:solidFill>
                  <a:schemeClr val="bg1"/>
                </a:solidFill>
                <a:highlight>
                  <a:srgbClr val="0000FF"/>
                </a:highlight>
              </a:rPr>
              <a:t>Sciences Po / IEP Paris</a:t>
            </a:r>
            <a:r>
              <a:rPr lang="fr-FR" sz="1400" b="1" dirty="0"/>
              <a:t> </a:t>
            </a:r>
          </a:p>
          <a:p>
            <a:pPr marL="285750" lvl="0" indent="-285750" algn="just">
              <a:buClr>
                <a:srgbClr val="000091"/>
              </a:buClr>
              <a:buFont typeface="Wingdings" panose="05000000000000000000" pitchFamily="2" charset="2"/>
              <a:buChar char="§"/>
            </a:pPr>
            <a:r>
              <a:rPr lang="fr-FR" sz="1400" b="1" dirty="0">
                <a:solidFill>
                  <a:schemeClr val="bg1"/>
                </a:solidFill>
                <a:highlight>
                  <a:srgbClr val="0000FF"/>
                </a:highlight>
              </a:rPr>
              <a:t>Les parcours spécifiques "accès santé" (PASS) en Ile-de-France</a:t>
            </a:r>
            <a:r>
              <a:rPr lang="fr-FR" sz="1400" b="1" dirty="0"/>
              <a:t> </a:t>
            </a:r>
            <a:r>
              <a:rPr lang="fr-FR" sz="1400" dirty="0">
                <a:solidFill>
                  <a:schemeClr val="tx1"/>
                </a:solidFill>
              </a:rPr>
              <a:t>regroupés à l’échelle régionale </a:t>
            </a:r>
          </a:p>
          <a:p>
            <a:pPr marL="285750" indent="-285750" algn="just">
              <a:buClr>
                <a:srgbClr val="000091"/>
              </a:buClr>
              <a:buFont typeface="Wingdings" panose="05000000000000000000" pitchFamily="2" charset="2"/>
              <a:buChar char="§"/>
            </a:pPr>
            <a:r>
              <a:rPr lang="fr-FR" sz="1400" b="1" dirty="0">
                <a:solidFill>
                  <a:schemeClr val="bg1"/>
                </a:solidFill>
                <a:highlight>
                  <a:srgbClr val="0000FF"/>
                </a:highlight>
              </a:rPr>
              <a:t>Le concours commun des écoles nationales vétérinaires</a:t>
            </a:r>
            <a:r>
              <a:rPr lang="fr-FR" sz="1400" b="1" dirty="0"/>
              <a:t>  </a:t>
            </a:r>
            <a:r>
              <a:rPr lang="fr-FR" sz="1600" b="1" dirty="0"/>
              <a:t>  </a:t>
            </a:r>
            <a:endParaRPr lang="fr-FR" sz="16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23</a:t>
            </a:fld>
            <a:endParaRPr lang="fr-FR" dirty="0">
              <a:solidFill>
                <a:schemeClr val="tx1"/>
              </a:solidFill>
            </a:endParaRPr>
          </a:p>
        </p:txBody>
      </p:sp>
      <p:sp>
        <p:nvSpPr>
          <p:cNvPr id="5" name="Rectangle à coins arrondis 4">
            <a:extLst>
              <a:ext uri="{FF2B5EF4-FFF2-40B4-BE49-F238E27FC236}">
                <a16:creationId xmlns:a16="http://schemas.microsoft.com/office/drawing/2014/main" id="{62A84160-F316-4BAA-B184-32E0213F0652}"/>
              </a:ext>
            </a:extLst>
          </p:cNvPr>
          <p:cNvSpPr/>
          <p:nvPr/>
        </p:nvSpPr>
        <p:spPr>
          <a:xfrm>
            <a:off x="4203291" y="86105"/>
            <a:ext cx="456176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multiples, pour vous donner plus d’opportunités 3/4</a:t>
            </a:r>
          </a:p>
        </p:txBody>
      </p:sp>
    </p:spTree>
    <p:extLst>
      <p:ext uri="{BB962C8B-B14F-4D97-AF65-F5344CB8AC3E}">
        <p14:creationId xmlns:p14="http://schemas.microsoft.com/office/powerpoint/2010/main" val="2007359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0668" y="900000"/>
            <a:ext cx="8313331" cy="720000"/>
          </a:xfrm>
        </p:spPr>
        <p:txBody>
          <a:bodyPr/>
          <a:lstStyle/>
          <a:p>
            <a:r>
              <a:rPr lang="fr-FR" sz="2200" dirty="0"/>
              <a:t>Focus sur les vœux multiples : exemples (4/4)</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24</a:t>
            </a:fld>
            <a:endParaRPr lang="fr-FR" dirty="0">
              <a:solidFill>
                <a:schemeClr val="tx1"/>
              </a:solidFill>
            </a:endParaRPr>
          </a:p>
        </p:txBody>
      </p:sp>
      <p:sp>
        <p:nvSpPr>
          <p:cNvPr id="8" name="Espace réservé du contenu 7"/>
          <p:cNvSpPr>
            <a:spLocks noGrp="1"/>
          </p:cNvSpPr>
          <p:nvPr>
            <p:ph sz="quarter" idx="4294967295"/>
          </p:nvPr>
        </p:nvSpPr>
        <p:spPr>
          <a:xfrm>
            <a:off x="470668" y="1372554"/>
            <a:ext cx="8294388" cy="2646313"/>
          </a:xfrm>
        </p:spPr>
        <p:txBody>
          <a:bodyPr/>
          <a:lstStyle/>
          <a:p>
            <a:pPr algn="just">
              <a:spcAft>
                <a:spcPts val="0"/>
              </a:spcAft>
              <a:defRPr/>
            </a:pPr>
            <a:r>
              <a:rPr lang="fr-FR" sz="1600" b="1" dirty="0"/>
              <a:t>Vous demandez un BTS « Métiers de la chimie » dans 7 établissements différents</a:t>
            </a:r>
            <a:endParaRPr lang="fr-FR" sz="800" b="1" dirty="0"/>
          </a:p>
          <a:p>
            <a:pPr algn="just">
              <a:spcAft>
                <a:spcPts val="0"/>
              </a:spcAft>
              <a:defRPr/>
            </a:pPr>
            <a:endParaRPr lang="fr-FR" sz="400" b="1" dirty="0"/>
          </a:p>
          <a:p>
            <a:pPr marL="285750" indent="-285750" algn="just">
              <a:spcAft>
                <a:spcPts val="0"/>
              </a:spcAft>
              <a:buFont typeface="Wingdings" panose="05000000000000000000" pitchFamily="2" charset="2"/>
              <a:buChar char="à"/>
              <a:defRPr/>
            </a:pPr>
            <a:r>
              <a:rPr lang="fr-FR" sz="1600" dirty="0">
                <a:solidFill>
                  <a:schemeClr val="tx1"/>
                </a:solidFill>
                <a:sym typeface="Wingdings" panose="05000000000000000000" pitchFamily="2" charset="2"/>
              </a:rPr>
              <a:t>Dans votre dossier, ces demandes comptent pour 1 vœu (le BTS) et 7 sous-vœux (les établissements) qui sont décomptés dans la limite des 20 sous-vœux autorisés. </a:t>
            </a:r>
          </a:p>
          <a:p>
            <a:pPr algn="just">
              <a:spcAft>
                <a:spcPts val="0"/>
              </a:spcAft>
              <a:defRPr/>
            </a:pPr>
            <a:endParaRPr lang="fr-FR" sz="1600" dirty="0">
              <a:sym typeface="Wingdings" panose="05000000000000000000" pitchFamily="2" charset="2"/>
            </a:endParaRPr>
          </a:p>
          <a:p>
            <a:pPr algn="just" defTabSz="457200">
              <a:spcAft>
                <a:spcPts val="0"/>
              </a:spcAft>
              <a:defRPr/>
            </a:pPr>
            <a:r>
              <a:rPr lang="fr-FR" sz="1600" b="1" dirty="0"/>
              <a:t>Le regroupement d’instituts de formation en soins infirmiers (IFSI) de l’Université Paris Saclay propose 7 instituts. Vous demandez 4 instituts au sein de ce regroupement :</a:t>
            </a:r>
            <a:endParaRPr lang="fr-FR" sz="1600" dirty="0">
              <a:sym typeface="Wingdings" panose="05000000000000000000" pitchFamily="2" charset="2"/>
            </a:endParaRPr>
          </a:p>
          <a:p>
            <a:pPr algn="just">
              <a:spcAft>
                <a:spcPts val="0"/>
              </a:spcAft>
              <a:defRPr/>
            </a:pPr>
            <a:endParaRPr lang="fr-FR" sz="400" dirty="0">
              <a:solidFill>
                <a:schemeClr val="tx1"/>
              </a:solidFill>
              <a:sym typeface="Wingdings" panose="05000000000000000000" pitchFamily="2" charset="2"/>
            </a:endParaRPr>
          </a:p>
          <a:p>
            <a:pPr marL="285750" indent="-285750" algn="just">
              <a:spcAft>
                <a:spcPts val="0"/>
              </a:spcAft>
              <a:buFont typeface="Wingdings" panose="05000000000000000000" pitchFamily="2" charset="2"/>
              <a:buChar char="à"/>
              <a:defRPr/>
            </a:pPr>
            <a:r>
              <a:rPr lang="fr-FR" sz="1600" dirty="0">
                <a:solidFill>
                  <a:schemeClr val="tx1"/>
                </a:solidFill>
                <a:sym typeface="Wingdings" panose="05000000000000000000" pitchFamily="2" charset="2"/>
              </a:rPr>
              <a:t>Dans votre dossier, ces demandes comptent pour 1 vœu (le regroupement d’IFSI) et 4 sous-vœux (les instituts), qui ne sont pas décomptés. </a:t>
            </a:r>
            <a:endParaRPr lang="fr-FR" sz="1600" b="1" dirty="0"/>
          </a:p>
          <a:p>
            <a:pPr marL="742950" lvl="1" indent="-285750" defTabSz="457200">
              <a:spcBef>
                <a:spcPts val="0"/>
              </a:spcBef>
              <a:spcAft>
                <a:spcPts val="0"/>
              </a:spcAft>
              <a:defRPr/>
            </a:pPr>
            <a:endParaRPr lang="fr-FR" sz="1600" dirty="0">
              <a:solidFill>
                <a:srgbClr val="0C5076"/>
              </a:solidFill>
            </a:endParaRPr>
          </a:p>
          <a:p>
            <a:pPr marL="742950" lvl="1" indent="-285750" defTabSz="457200">
              <a:spcBef>
                <a:spcPts val="0"/>
              </a:spcBef>
              <a:spcAft>
                <a:spcPts val="0"/>
              </a:spcAft>
              <a:defRPr/>
            </a:pPr>
            <a:endParaRPr lang="fr-FR" sz="1600" dirty="0">
              <a:solidFill>
                <a:srgbClr val="0C5076"/>
              </a:solidFill>
            </a:endParaRPr>
          </a:p>
        </p:txBody>
      </p:sp>
      <p:sp>
        <p:nvSpPr>
          <p:cNvPr id="3" name="Rectangle à coins arrondis 2"/>
          <p:cNvSpPr/>
          <p:nvPr/>
        </p:nvSpPr>
        <p:spPr>
          <a:xfrm>
            <a:off x="470668" y="3934105"/>
            <a:ext cx="7486842" cy="557316"/>
          </a:xfrm>
          <a:prstGeom prst="roundRect">
            <a:avLst/>
          </a:prstGeom>
          <a:solidFill>
            <a:srgbClr val="FF9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dirty="0">
                <a:solidFill>
                  <a:srgbClr val="000091"/>
                </a:solidFill>
              </a:rPr>
              <a:t>À noter </a:t>
            </a:r>
            <a:r>
              <a:rPr lang="fr-FR" sz="1600" kern="0" dirty="0">
                <a:solidFill>
                  <a:srgbClr val="000091"/>
                </a:solidFill>
              </a:rPr>
              <a:t>: rassurez-vous, dans votre dossier Parcoursup, un compteur de vœux permet de suivre les vœux multiples et sous-vœux formulés.</a:t>
            </a:r>
          </a:p>
        </p:txBody>
      </p:sp>
      <p:sp>
        <p:nvSpPr>
          <p:cNvPr id="7" name="Rectangle à coins arrondis 6">
            <a:extLst>
              <a:ext uri="{FF2B5EF4-FFF2-40B4-BE49-F238E27FC236}">
                <a16:creationId xmlns:a16="http://schemas.microsoft.com/office/drawing/2014/main" id="{37CFD31C-2D2F-4A9E-AE51-A7C8C2E44E78}"/>
              </a:ext>
            </a:extLst>
          </p:cNvPr>
          <p:cNvSpPr/>
          <p:nvPr/>
        </p:nvSpPr>
        <p:spPr>
          <a:xfrm>
            <a:off x="4092677" y="86105"/>
            <a:ext cx="467237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multiples, pour vous donner plus d’opportunités 4/4</a:t>
            </a:r>
          </a:p>
        </p:txBody>
      </p:sp>
    </p:spTree>
    <p:extLst>
      <p:ext uri="{BB962C8B-B14F-4D97-AF65-F5344CB8AC3E}">
        <p14:creationId xmlns:p14="http://schemas.microsoft.com/office/powerpoint/2010/main" val="1943004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59999" y="1003986"/>
            <a:ext cx="8299120" cy="3280966"/>
          </a:xfrm>
        </p:spPr>
        <p:txBody>
          <a:bodyPr/>
          <a:lstStyle/>
          <a:p>
            <a:pPr marL="0" lvl="1" indent="0">
              <a:buSzPct val="100000"/>
              <a:buNone/>
            </a:pPr>
            <a:r>
              <a:rPr lang="fr-FR" sz="1600" b="1" dirty="0">
                <a:solidFill>
                  <a:schemeClr val="bg1"/>
                </a:solidFill>
                <a:highlight>
                  <a:srgbClr val="0000FF"/>
                </a:highlight>
              </a:rPr>
              <a:t>Pour les formations sélectives</a:t>
            </a:r>
            <a:r>
              <a:rPr lang="fr-FR" sz="1600" b="1" dirty="0"/>
              <a:t> (BTS, BUT, IFSI, écoles, etc.) </a:t>
            </a:r>
            <a:r>
              <a:rPr lang="fr-FR" sz="1700" b="1" dirty="0"/>
              <a:t> </a:t>
            </a:r>
            <a:r>
              <a:rPr lang="fr-FR" sz="1700" dirty="0"/>
              <a:t> </a:t>
            </a:r>
            <a:endParaRPr lang="fr-FR" dirty="0"/>
          </a:p>
          <a:p>
            <a:pPr marL="177800" lvl="1" indent="-177800" algn="just">
              <a:lnSpc>
                <a:spcPct val="80000"/>
              </a:lnSpc>
              <a:buClr>
                <a:srgbClr val="EC130E"/>
              </a:buClr>
              <a:buSzPct val="100000"/>
              <a:buFont typeface="Lucida Grande"/>
              <a:buChar char="&gt;"/>
              <a:defRPr/>
            </a:pPr>
            <a:r>
              <a:rPr lang="fr-FR" sz="1400" b="1" u="sng" dirty="0">
                <a:solidFill>
                  <a:schemeClr val="tx1"/>
                </a:solidFill>
              </a:rPr>
              <a:t>Il n’y a pas de secteur géographique.</a:t>
            </a:r>
            <a:r>
              <a:rPr lang="fr-FR" sz="1400" b="1" dirty="0">
                <a:solidFill>
                  <a:schemeClr val="tx1"/>
                </a:solidFill>
              </a:rPr>
              <a:t>  </a:t>
            </a:r>
            <a:r>
              <a:rPr lang="fr-FR" sz="1400" dirty="0">
                <a:solidFill>
                  <a:schemeClr val="tx1"/>
                </a:solidFill>
              </a:rPr>
              <a:t>Les lycéens peuvent faire des vœux pour les formations qui les intéressent où qu’elles soient, dans leur académie ou en dehors.</a:t>
            </a:r>
            <a:r>
              <a:rPr lang="fr-FR" sz="1400" b="1" u="sng" dirty="0">
                <a:solidFill>
                  <a:schemeClr val="tx1"/>
                </a:solidFill>
              </a:rPr>
              <a:t> </a:t>
            </a:r>
            <a:endParaRPr lang="fr-FR" sz="1400" dirty="0">
              <a:solidFill>
                <a:schemeClr val="tx1"/>
              </a:solidFill>
            </a:endParaRPr>
          </a:p>
          <a:p>
            <a:pPr marL="0" lvl="1" indent="0">
              <a:lnSpc>
                <a:spcPct val="80000"/>
              </a:lnSpc>
              <a:buClr>
                <a:srgbClr val="EC130E"/>
              </a:buClr>
              <a:buSzPct val="100000"/>
              <a:buNone/>
              <a:defRPr/>
            </a:pPr>
            <a:r>
              <a:rPr lang="fr-FR" sz="1600" b="1" dirty="0">
                <a:solidFill>
                  <a:schemeClr val="bg1"/>
                </a:solidFill>
                <a:highlight>
                  <a:srgbClr val="0000FF"/>
                </a:highlight>
              </a:rPr>
              <a:t>Pour les formations non-sélectives</a:t>
            </a:r>
            <a:r>
              <a:rPr lang="fr-FR" sz="1600" b="1" dirty="0"/>
              <a:t> (licences, LPE, PPPE ou PASS)</a:t>
            </a:r>
            <a:r>
              <a:rPr lang="fr-FR" sz="1700" dirty="0"/>
              <a:t> </a:t>
            </a:r>
            <a:endParaRPr lang="fr-FR" sz="1700" dirty="0">
              <a:cs typeface="Arial"/>
            </a:endParaRPr>
          </a:p>
          <a:p>
            <a:pPr marL="177800" lvl="1" indent="-177800" algn="just">
              <a:lnSpc>
                <a:spcPct val="90000"/>
              </a:lnSpc>
              <a:buClr>
                <a:srgbClr val="EC130E"/>
              </a:buClr>
              <a:buSzPct val="100000"/>
              <a:buFont typeface="Lucida Grande"/>
              <a:buChar char="&gt;"/>
              <a:defRPr/>
            </a:pPr>
            <a:r>
              <a:rPr lang="fr-FR" sz="1400" dirty="0">
                <a:solidFill>
                  <a:schemeClr val="tx1"/>
                </a:solidFill>
              </a:rPr>
              <a:t>Les lycéens peuvent faire des vœux pour les formations qui les intéressent dans leur académie ou en dehors. Lorsque la licence, la LPE ou le PASS est très demandé, </a:t>
            </a:r>
            <a:r>
              <a:rPr lang="fr-FR" sz="1400" b="1" dirty="0">
                <a:solidFill>
                  <a:schemeClr val="tx1"/>
                </a:solidFill>
              </a:rPr>
              <a:t>une priorité au secteur géographique (généralement l’académie) s’applique : </a:t>
            </a:r>
            <a:r>
              <a:rPr lang="fr-FR" sz="1400" dirty="0">
                <a:solidFill>
                  <a:schemeClr val="tx1"/>
                </a:solidFill>
              </a:rPr>
              <a:t>un pourcentage maximum de candidats résidant en dehors du secteur géographique est alors fixé par le recteur. </a:t>
            </a:r>
          </a:p>
          <a:p>
            <a:pPr marL="177800" lvl="1" indent="-177800" algn="just">
              <a:lnSpc>
                <a:spcPct val="90000"/>
              </a:lnSpc>
              <a:buClr>
                <a:srgbClr val="EC130E"/>
              </a:buClr>
              <a:buSzPct val="100000"/>
              <a:buFont typeface="Lucida Grande"/>
              <a:buChar char="&gt;"/>
              <a:defRPr/>
            </a:pPr>
            <a:r>
              <a:rPr lang="fr-FR" sz="1400" dirty="0">
                <a:solidFill>
                  <a:schemeClr val="tx1"/>
                </a:solidFill>
              </a:rPr>
              <a:t>L’appartenance ou non au secteur est </a:t>
            </a:r>
            <a:r>
              <a:rPr lang="fr-FR" sz="1400" b="1" dirty="0">
                <a:solidFill>
                  <a:srgbClr val="0000FF"/>
                </a:solidFill>
              </a:rPr>
              <a:t>affichée aux candidats</a:t>
            </a:r>
            <a:r>
              <a:rPr lang="fr-FR" sz="1400" dirty="0">
                <a:solidFill>
                  <a:schemeClr val="tx1"/>
                </a:solidFill>
              </a:rPr>
              <a:t>. Les pourcentages fixés par les recteurs seront affichés sur Parcoursup avant le début de la phase d’admission. </a:t>
            </a:r>
          </a:p>
          <a:p>
            <a:pPr marL="0" lvl="1" indent="0">
              <a:buSzPct val="100000"/>
              <a:buNone/>
              <a:defRPr/>
            </a:pPr>
            <a:r>
              <a:rPr lang="fr-FR" sz="900" dirty="0"/>
              <a:t>          </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25</a:t>
            </a:fld>
            <a:endParaRPr lang="fr-FR" dirty="0">
              <a:solidFill>
                <a:schemeClr val="tx1"/>
              </a:solidFill>
            </a:endParaRPr>
          </a:p>
        </p:txBody>
      </p:sp>
      <p:sp>
        <p:nvSpPr>
          <p:cNvPr id="8" name="Rectangle à coins arrondis 7"/>
          <p:cNvSpPr/>
          <p:nvPr/>
        </p:nvSpPr>
        <p:spPr>
          <a:xfrm>
            <a:off x="415924" y="3778936"/>
            <a:ext cx="8152889" cy="589807"/>
          </a:xfrm>
          <a:prstGeom prst="roundRect">
            <a:avLst/>
          </a:prstGeom>
          <a:solidFill>
            <a:srgbClr val="FF9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300" b="1" u="sng" dirty="0">
                <a:solidFill>
                  <a:srgbClr val="000091"/>
                </a:solidFill>
              </a:rPr>
              <a:t>Point d’attention</a:t>
            </a:r>
            <a:r>
              <a:rPr lang="fr-FR" sz="1300" b="1" kern="0" dirty="0">
                <a:solidFill>
                  <a:srgbClr val="000091"/>
                </a:solidFill>
              </a:rPr>
              <a:t> </a:t>
            </a:r>
            <a:r>
              <a:rPr lang="fr-FR" sz="1300" kern="0" dirty="0">
                <a:solidFill>
                  <a:srgbClr val="000091"/>
                </a:solidFill>
              </a:rPr>
              <a:t>: pour les licences, les statistiques sur l’admission des lycéens de terminale au cours des 3 années passées (rubrique « Visualiser les chiffres d’accès à la formation ») sont celles des candidats qui étaient prioritaires pour le secteur de recrutement de la licence.</a:t>
            </a:r>
          </a:p>
        </p:txBody>
      </p:sp>
      <p:sp>
        <p:nvSpPr>
          <p:cNvPr id="9" name="Rectangle à coins arrondis 6">
            <a:extLst>
              <a:ext uri="{FF2B5EF4-FFF2-40B4-BE49-F238E27FC236}">
                <a16:creationId xmlns:a16="http://schemas.microsoft.com/office/drawing/2014/main" id="{5F489E9A-36B8-424A-9894-FF3A1C924BE4}"/>
              </a:ext>
            </a:extLst>
          </p:cNvPr>
          <p:cNvSpPr/>
          <p:nvPr/>
        </p:nvSpPr>
        <p:spPr>
          <a:xfrm>
            <a:off x="3663176" y="100189"/>
            <a:ext cx="499594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Des formations accessibles sur l’ensemble du territoire Quelle priorité géographique sur Parcoursup ? 1/2</a:t>
            </a:r>
          </a:p>
        </p:txBody>
      </p:sp>
    </p:spTree>
    <p:extLst>
      <p:ext uri="{BB962C8B-B14F-4D97-AF65-F5344CB8AC3E}">
        <p14:creationId xmlns:p14="http://schemas.microsoft.com/office/powerpoint/2010/main" val="327653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3550" y="1033827"/>
            <a:ext cx="8302786" cy="3552028"/>
          </a:xfrm>
        </p:spPr>
        <p:txBody>
          <a:bodyPr/>
          <a:lstStyle/>
          <a:p>
            <a:r>
              <a:rPr lang="fr-FR" sz="1800" b="1" dirty="0"/>
              <a:t>Secteur géographique : </a:t>
            </a:r>
          </a:p>
          <a:p>
            <a:r>
              <a:rPr lang="fr-FR" sz="1400" dirty="0">
                <a:solidFill>
                  <a:srgbClr val="EC130E"/>
                </a:solidFill>
              </a:rPr>
              <a:t>&gt; </a:t>
            </a:r>
            <a:r>
              <a:rPr lang="fr-FR" sz="1400" dirty="0">
                <a:solidFill>
                  <a:schemeClr val="tx1"/>
                </a:solidFill>
              </a:rPr>
              <a:t>Le secteur de référence : </a:t>
            </a:r>
            <a:r>
              <a:rPr lang="fr-FR" sz="1400" b="1" dirty="0"/>
              <a:t>l’académie</a:t>
            </a:r>
          </a:p>
          <a:p>
            <a:r>
              <a:rPr lang="fr-FR" sz="1400" dirty="0">
                <a:solidFill>
                  <a:srgbClr val="EC130E"/>
                </a:solidFill>
              </a:rPr>
              <a:t>&gt; </a:t>
            </a:r>
            <a:r>
              <a:rPr lang="fr-FR" sz="1400" b="1" dirty="0"/>
              <a:t>Des dérogations territorialisées </a:t>
            </a:r>
            <a:r>
              <a:rPr lang="fr-FR" sz="1400" dirty="0">
                <a:solidFill>
                  <a:schemeClr val="tx1"/>
                </a:solidFill>
              </a:rPr>
              <a:t>: ex., il n’est fait </a:t>
            </a:r>
            <a:r>
              <a:rPr lang="fr-FR" sz="1400" b="1" dirty="0"/>
              <a:t>aucune distinction</a:t>
            </a:r>
            <a:r>
              <a:rPr lang="fr-FR" sz="1400" b="1" dirty="0">
                <a:solidFill>
                  <a:srgbClr val="F28E65"/>
                </a:solidFill>
              </a:rPr>
              <a:t> </a:t>
            </a:r>
            <a:r>
              <a:rPr lang="fr-FR" sz="1400" dirty="0">
                <a:solidFill>
                  <a:schemeClr val="tx1"/>
                </a:solidFill>
              </a:rPr>
              <a:t>entre les 3 académies de Créteil, Paris et Versailles ; territoires infra-académiques ; extension de certaines académies</a:t>
            </a:r>
          </a:p>
          <a:p>
            <a:endParaRPr lang="fr-FR" sz="1400" dirty="0">
              <a:solidFill>
                <a:schemeClr val="tx1"/>
              </a:solidFill>
            </a:endParaRPr>
          </a:p>
          <a:p>
            <a:r>
              <a:rPr lang="fr-FR" sz="1800" b="1" dirty="0"/>
              <a:t>Par exception, sont considérés comme « résidant dans l’académie » où se situe la licence demandée</a:t>
            </a:r>
            <a:r>
              <a:rPr lang="fr-FR" sz="1800" b="1" dirty="0">
                <a:solidFill>
                  <a:srgbClr val="F28E65"/>
                </a:solidFill>
              </a:rPr>
              <a:t> </a:t>
            </a:r>
            <a:r>
              <a:rPr lang="fr-FR" sz="1100" b="1" dirty="0">
                <a:solidFill>
                  <a:srgbClr val="3D566E"/>
                </a:solidFill>
              </a:rPr>
              <a:t>:</a:t>
            </a:r>
          </a:p>
          <a:p>
            <a:r>
              <a:rPr lang="fr-FR" sz="1400" dirty="0">
                <a:solidFill>
                  <a:srgbClr val="EC130E"/>
                </a:solidFill>
              </a:rPr>
              <a:t>&gt;</a:t>
            </a:r>
            <a:r>
              <a:rPr lang="fr-FR" sz="1400" dirty="0"/>
              <a:t> </a:t>
            </a:r>
            <a:r>
              <a:rPr lang="fr-FR" sz="1400" dirty="0">
                <a:solidFill>
                  <a:schemeClr val="tx1"/>
                </a:solidFill>
              </a:rPr>
              <a:t>Les candidats qui souhaitent accéder à une mention de licence qui n’est pas dispensée dans leur académie de résidence </a:t>
            </a:r>
          </a:p>
          <a:p>
            <a:r>
              <a:rPr lang="fr-FR" sz="1400" dirty="0">
                <a:solidFill>
                  <a:srgbClr val="EC130E"/>
                </a:solidFill>
              </a:rPr>
              <a:t>&gt;</a:t>
            </a:r>
            <a:r>
              <a:rPr lang="fr-FR" sz="1400" dirty="0">
                <a:solidFill>
                  <a:schemeClr val="tx1"/>
                </a:solidFill>
              </a:rPr>
              <a:t> Les candidats ressortissants français ou ressortissants d’un État membre de l’Union européenne qui sont établis hors de France </a:t>
            </a:r>
          </a:p>
          <a:p>
            <a:r>
              <a:rPr lang="fr-FR" sz="1400" dirty="0">
                <a:solidFill>
                  <a:srgbClr val="EC130E"/>
                </a:solidFill>
              </a:rPr>
              <a:t>&gt;</a:t>
            </a:r>
            <a:r>
              <a:rPr lang="fr-FR" sz="1400" dirty="0">
                <a:solidFill>
                  <a:schemeClr val="tx1"/>
                </a:solidFill>
              </a:rPr>
              <a:t> Les candidats préparant ou ayant obtenu le baccalauréat français au cours de l’année scolaire dans un centre d’examen habilité à l’étranger</a:t>
            </a:r>
          </a:p>
          <a:p>
            <a:endParaRPr lang="fr-FR" sz="1400" b="1" dirty="0">
              <a:solidFill>
                <a:srgbClr val="3D566E"/>
              </a:solidFill>
            </a:endParaRPr>
          </a:p>
          <a:p>
            <a:endParaRPr lang="fr-FR" sz="1400" b="1" dirty="0">
              <a:solidFill>
                <a:srgbClr val="3D566E"/>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26</a:t>
            </a:fld>
            <a:endParaRPr lang="fr-FR" dirty="0">
              <a:solidFill>
                <a:schemeClr val="tx1"/>
              </a:solidFill>
            </a:endParaRPr>
          </a:p>
        </p:txBody>
      </p:sp>
      <p:sp>
        <p:nvSpPr>
          <p:cNvPr id="5" name="Rectangle à coins arrondis 6">
            <a:extLst>
              <a:ext uri="{FF2B5EF4-FFF2-40B4-BE49-F238E27FC236}">
                <a16:creationId xmlns:a16="http://schemas.microsoft.com/office/drawing/2014/main" id="{06149911-3EBA-404C-8C09-D1FA7B7C8B1F}"/>
              </a:ext>
            </a:extLst>
          </p:cNvPr>
          <p:cNvSpPr/>
          <p:nvPr/>
        </p:nvSpPr>
        <p:spPr>
          <a:xfrm>
            <a:off x="3663176" y="100189"/>
            <a:ext cx="499594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Des formations accessibles sur l’ensemble du territoire Quelle priorité géographique sur Parcoursup ? 2/2</a:t>
            </a:r>
          </a:p>
        </p:txBody>
      </p:sp>
    </p:spTree>
    <p:extLst>
      <p:ext uri="{BB962C8B-B14F-4D97-AF65-F5344CB8AC3E}">
        <p14:creationId xmlns:p14="http://schemas.microsoft.com/office/powerpoint/2010/main" val="4238625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5299" y="1010613"/>
            <a:ext cx="8269757" cy="720000"/>
          </a:xfrm>
        </p:spPr>
        <p:txBody>
          <a:bodyPr/>
          <a:lstStyle/>
          <a:p>
            <a:r>
              <a:rPr lang="fr-FR" sz="2200" dirty="0"/>
              <a:t>Focus sur les vœux en apprentissage </a:t>
            </a:r>
          </a:p>
        </p:txBody>
      </p:sp>
      <p:sp>
        <p:nvSpPr>
          <p:cNvPr id="3" name="Espace réservé du contenu 2"/>
          <p:cNvSpPr>
            <a:spLocks noGrp="1"/>
          </p:cNvSpPr>
          <p:nvPr>
            <p:ph sz="quarter" idx="4294967295"/>
          </p:nvPr>
        </p:nvSpPr>
        <p:spPr>
          <a:xfrm>
            <a:off x="495300" y="1270181"/>
            <a:ext cx="8198312" cy="3513319"/>
          </a:xfrm>
        </p:spPr>
        <p:txBody>
          <a:bodyPr/>
          <a:lstStyle/>
          <a:p>
            <a:pPr marL="0" lvl="1" indent="0">
              <a:spcBef>
                <a:spcPts val="0"/>
              </a:spcBef>
              <a:spcAft>
                <a:spcPts val="0"/>
              </a:spcAft>
              <a:buNone/>
              <a:defRPr/>
            </a:pPr>
            <a:endParaRPr lang="fr-FR" sz="1600" dirty="0">
              <a:solidFill>
                <a:srgbClr val="0C5076"/>
              </a:solidFill>
            </a:endParaRPr>
          </a:p>
          <a:p>
            <a:pPr marL="285750" indent="-285750">
              <a:lnSpc>
                <a:spcPct val="150000"/>
              </a:lnSpc>
              <a:buClr>
                <a:srgbClr val="0000FF"/>
              </a:buClr>
              <a:buFont typeface="Wingdings" panose="05000000000000000000" pitchFamily="2" charset="2"/>
              <a:buChar char="q"/>
            </a:pPr>
            <a:r>
              <a:rPr lang="fr-FR" sz="1400" b="1" dirty="0">
                <a:solidFill>
                  <a:schemeClr val="bg1"/>
                </a:solidFill>
                <a:highlight>
                  <a:srgbClr val="0000FF"/>
                </a:highlight>
              </a:rPr>
              <a:t>Jusqu’à 10 vœux en apprentissage</a:t>
            </a:r>
            <a:r>
              <a:rPr lang="fr-FR" sz="1400" dirty="0">
                <a:solidFill>
                  <a:schemeClr val="tx1"/>
                </a:solidFill>
              </a:rPr>
              <a:t>, en plus des 10 autres vœux autorisés</a:t>
            </a:r>
          </a:p>
          <a:p>
            <a:pPr marL="285750" indent="-285750">
              <a:lnSpc>
                <a:spcPct val="150000"/>
              </a:lnSpc>
              <a:buClr>
                <a:srgbClr val="0000FF"/>
              </a:buClr>
              <a:buFont typeface="Wingdings" panose="05000000000000000000" pitchFamily="2" charset="2"/>
              <a:buChar char="q"/>
            </a:pPr>
            <a:r>
              <a:rPr lang="fr-FR" sz="1400" b="1" dirty="0">
                <a:solidFill>
                  <a:schemeClr val="bg1"/>
                </a:solidFill>
                <a:highlight>
                  <a:srgbClr val="0000FF"/>
                </a:highlight>
              </a:rPr>
              <a:t>Pas de date limite pour formuler des vœux en apprentissage</a:t>
            </a:r>
            <a:r>
              <a:rPr lang="fr-FR" sz="1400" b="1" dirty="0"/>
              <a:t> </a:t>
            </a:r>
            <a:r>
              <a:rPr lang="fr-FR" sz="1400" dirty="0">
                <a:solidFill>
                  <a:schemeClr val="tx1"/>
                </a:solidFill>
              </a:rPr>
              <a:t>(pour la majorité des formations en apprentissage)</a:t>
            </a:r>
          </a:p>
          <a:p>
            <a:pPr marL="285750" indent="-285750">
              <a:lnSpc>
                <a:spcPct val="150000"/>
              </a:lnSpc>
              <a:buClr>
                <a:srgbClr val="0000FF"/>
              </a:buClr>
              <a:buFont typeface="Wingdings" panose="05000000000000000000" pitchFamily="2" charset="2"/>
              <a:buChar char="q"/>
            </a:pPr>
            <a:r>
              <a:rPr lang="fr-FR" sz="1400" b="1" dirty="0">
                <a:solidFill>
                  <a:schemeClr val="bg1"/>
                </a:solidFill>
                <a:highlight>
                  <a:srgbClr val="0000FF"/>
                </a:highlight>
              </a:rPr>
              <a:t>Une rubrique spécifique dans votre dossier pour vos vœux en apprentissage</a:t>
            </a:r>
          </a:p>
          <a:p>
            <a:endParaRPr lang="fr-FR" sz="5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27</a:t>
            </a:fld>
            <a:endParaRPr lang="fr-FR" dirty="0"/>
          </a:p>
        </p:txBody>
      </p:sp>
      <p:sp>
        <p:nvSpPr>
          <p:cNvPr id="4" name="Rectangle à coins arrondis 3"/>
          <p:cNvSpPr/>
          <p:nvPr/>
        </p:nvSpPr>
        <p:spPr>
          <a:xfrm>
            <a:off x="636636" y="3116505"/>
            <a:ext cx="7688214" cy="914400"/>
          </a:xfrm>
          <a:prstGeom prst="roundRect">
            <a:avLst/>
          </a:prstGeom>
          <a:solidFill>
            <a:srgbClr val="FF9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400" b="1" u="sng" dirty="0">
                <a:solidFill>
                  <a:srgbClr val="000091"/>
                </a:solidFill>
              </a:rPr>
              <a:t>Rappel</a:t>
            </a:r>
            <a:r>
              <a:rPr lang="fr-FR" sz="1400" b="1" kern="0" dirty="0">
                <a:solidFill>
                  <a:srgbClr val="000091"/>
                </a:solidFill>
              </a:rPr>
              <a:t> </a:t>
            </a:r>
          </a:p>
          <a:p>
            <a:pPr marL="0" lvl="1" defTabSz="457200">
              <a:lnSpc>
                <a:spcPct val="90000"/>
              </a:lnSpc>
              <a:buSzPct val="100000"/>
              <a:defRPr/>
            </a:pPr>
            <a:r>
              <a:rPr lang="fr-FR" sz="1200" kern="0" dirty="0">
                <a:solidFill>
                  <a:srgbClr val="000091"/>
                </a:solidFill>
              </a:rPr>
              <a:t>Les centres de formation en apprentissage ont pour mission d’accompagner les candidats en apprentissage pour trouver un employeur et signer un contrat d’apprentissage.</a:t>
            </a:r>
          </a:p>
          <a:p>
            <a:pPr marL="0" lvl="1" defTabSz="457200">
              <a:lnSpc>
                <a:spcPct val="90000"/>
              </a:lnSpc>
              <a:buSzPct val="100000"/>
              <a:defRPr/>
            </a:pPr>
            <a:r>
              <a:rPr lang="fr-FR" sz="1200" kern="0" dirty="0">
                <a:solidFill>
                  <a:srgbClr val="000091"/>
                </a:solidFill>
              </a:rPr>
              <a:t>Retrouvez des conseils pour trouver un employeur sur parcoursup.gouv.fr  </a:t>
            </a:r>
          </a:p>
        </p:txBody>
      </p:sp>
      <p:sp>
        <p:nvSpPr>
          <p:cNvPr id="7" name="Rectangle à coins arrondis 6"/>
          <p:cNvSpPr/>
          <p:nvPr/>
        </p:nvSpPr>
        <p:spPr>
          <a:xfrm>
            <a:off x="4170557" y="86105"/>
            <a:ext cx="459450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pour des formations en apprentissage</a:t>
            </a:r>
          </a:p>
        </p:txBody>
      </p:sp>
    </p:spTree>
    <p:extLst>
      <p:ext uri="{BB962C8B-B14F-4D97-AF65-F5344CB8AC3E}">
        <p14:creationId xmlns:p14="http://schemas.microsoft.com/office/powerpoint/2010/main" val="1353765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6F42726C-76A3-45BB-9E3B-0F2EB6320166}" type="datetime1">
              <a:rPr lang="fr-FR" cap="all" smtClean="0"/>
              <a:t>22/01/2026</a:t>
            </a:fld>
            <a:endParaRPr lang="fr-FR" cap="all"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28</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96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9524" y="889504"/>
            <a:ext cx="8424000" cy="447614"/>
          </a:xfrm>
        </p:spPr>
        <p:txBody>
          <a:bodyPr/>
          <a:lstStyle/>
          <a:p>
            <a:r>
              <a:rPr lang="fr-FR" sz="2200" dirty="0"/>
              <a:t>Finaliser son dossier et confirmer ses vœux </a:t>
            </a:r>
          </a:p>
        </p:txBody>
      </p:sp>
      <p:sp>
        <p:nvSpPr>
          <p:cNvPr id="3" name="Espace réservé du contenu 2"/>
          <p:cNvSpPr>
            <a:spLocks noGrp="1"/>
          </p:cNvSpPr>
          <p:nvPr>
            <p:ph sz="quarter" idx="4294967295"/>
          </p:nvPr>
        </p:nvSpPr>
        <p:spPr>
          <a:xfrm>
            <a:off x="369124" y="1248479"/>
            <a:ext cx="8424000" cy="3291870"/>
          </a:xfrm>
        </p:spPr>
        <p:txBody>
          <a:bodyPr/>
          <a:lstStyle/>
          <a:p>
            <a:pPr lvl="0" defTabSz="457200">
              <a:spcBef>
                <a:spcPct val="20000"/>
              </a:spcBef>
              <a:spcAft>
                <a:spcPts val="0"/>
              </a:spcAft>
              <a:buClr>
                <a:srgbClr val="FF0000"/>
              </a:buClr>
              <a:buSzPct val="100000"/>
              <a:defRPr/>
            </a:pPr>
            <a:r>
              <a:rPr lang="fr-FR" sz="1600" b="1" dirty="0"/>
              <a:t>Pour que les vœux saisis deviennent définitifs sur Parcoursup, les candidats doivent obligatoirement :</a:t>
            </a:r>
            <a:endParaRPr lang="fr-FR" sz="1600" dirty="0"/>
          </a:p>
          <a:p>
            <a:pPr marL="342900" lvl="0" indent="-342900" defTabSz="457200">
              <a:spcBef>
                <a:spcPct val="20000"/>
              </a:spcBef>
              <a:spcAft>
                <a:spcPts val="0"/>
              </a:spcAft>
              <a:buClr>
                <a:srgbClr val="FF0000"/>
              </a:buClr>
              <a:buSzPct val="100000"/>
              <a:buFont typeface="Wingdings" panose="05000000000000000000" pitchFamily="2" charset="2"/>
              <a:buChar char="q"/>
              <a:defRPr/>
            </a:pPr>
            <a:r>
              <a:rPr lang="fr-FR" sz="2000" b="1" dirty="0">
                <a:solidFill>
                  <a:srgbClr val="F28E65"/>
                </a:solidFill>
              </a:rPr>
              <a:t> </a:t>
            </a:r>
            <a:r>
              <a:rPr lang="fr-FR" sz="1800" b="1" dirty="0">
                <a:solidFill>
                  <a:schemeClr val="bg1"/>
                </a:solidFill>
                <a:highlight>
                  <a:srgbClr val="0000FF"/>
                </a:highlight>
              </a:rPr>
              <a:t>Compléter leur dossier :</a:t>
            </a:r>
            <a:r>
              <a:rPr lang="fr-FR" sz="2000" b="1" dirty="0"/>
              <a:t> </a:t>
            </a:r>
            <a:endParaRPr lang="fr-FR" sz="2000" dirty="0"/>
          </a:p>
          <a:p>
            <a:pPr marL="609800" lvl="2" indent="-177800" defTabSz="457200">
              <a:spcBef>
                <a:spcPct val="20000"/>
              </a:spcBef>
              <a:spcAft>
                <a:spcPts val="0"/>
              </a:spcAft>
              <a:buClr>
                <a:srgbClr val="FF0000"/>
              </a:buClr>
              <a:buFont typeface="Lucida Grande"/>
              <a:buChar char="&gt;"/>
              <a:defRPr/>
            </a:pPr>
            <a:r>
              <a:rPr lang="fr-FR" sz="1400" dirty="0">
                <a:solidFill>
                  <a:schemeClr val="tx1"/>
                </a:solidFill>
              </a:rPr>
              <a:t>rubrique « autres projets »</a:t>
            </a:r>
          </a:p>
          <a:p>
            <a:pPr marL="609800" lvl="2" indent="-177800" defTabSz="457200">
              <a:spcBef>
                <a:spcPct val="20000"/>
              </a:spcBef>
              <a:spcAft>
                <a:spcPts val="0"/>
              </a:spcAft>
              <a:buClr>
                <a:srgbClr val="FF0000"/>
              </a:buClr>
              <a:buFont typeface="Lucida Grande"/>
              <a:buChar char="&gt;"/>
              <a:defRPr/>
            </a:pPr>
            <a:r>
              <a:rPr lang="fr-FR" sz="1400" dirty="0">
                <a:solidFill>
                  <a:schemeClr val="tx1"/>
                </a:solidFill>
              </a:rPr>
              <a:t>Lettre de motivation par vœu </a:t>
            </a:r>
            <a:r>
              <a:rPr lang="fr-FR" sz="1400" b="1" dirty="0">
                <a:solidFill>
                  <a:schemeClr val="tx1"/>
                </a:solidFill>
              </a:rPr>
              <a:t>uniquement lorsque la formation l’a demandée</a:t>
            </a:r>
            <a:endParaRPr lang="fr-FR" sz="1400" b="1"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400" dirty="0">
                <a:solidFill>
                  <a:schemeClr val="tx1"/>
                </a:solidFill>
              </a:rPr>
              <a:t>pièces complémentaires demandées par certaines formations</a:t>
            </a:r>
            <a:endParaRPr lang="fr-FR" sz="1400"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400" dirty="0">
                <a:solidFill>
                  <a:schemeClr val="tx1"/>
                </a:solidFill>
              </a:rPr>
              <a:t>rubrique « activités et centres d’intérêt » (facultative)</a:t>
            </a:r>
            <a:endParaRPr lang="fr-FR" sz="1400" dirty="0">
              <a:solidFill>
                <a:schemeClr val="tx1"/>
              </a:solidFill>
              <a:cs typeface="Arial"/>
            </a:endParaRPr>
          </a:p>
          <a:p>
            <a:pPr marL="342900" lvl="0" indent="-342900" defTabSz="457200">
              <a:spcBef>
                <a:spcPct val="20000"/>
              </a:spcBef>
              <a:spcAft>
                <a:spcPts val="0"/>
              </a:spcAft>
              <a:buClr>
                <a:srgbClr val="FF0000"/>
              </a:buClr>
              <a:buSzPct val="100000"/>
              <a:buFont typeface="Wingdings" panose="05000000000000000000" pitchFamily="2" charset="2"/>
              <a:buChar char="q"/>
              <a:defRPr/>
            </a:pPr>
            <a:r>
              <a:rPr lang="fr-FR" sz="2000" b="1" dirty="0">
                <a:solidFill>
                  <a:srgbClr val="F28E65"/>
                </a:solidFill>
              </a:rPr>
              <a:t> </a:t>
            </a:r>
            <a:r>
              <a:rPr lang="fr-FR" sz="1800" b="1" dirty="0">
                <a:solidFill>
                  <a:schemeClr val="bg1"/>
                </a:solidFill>
                <a:highlight>
                  <a:srgbClr val="0000FF"/>
                </a:highlight>
              </a:rPr>
              <a:t>Confirmer chacun de leurs vœux</a:t>
            </a:r>
          </a:p>
          <a:p>
            <a:endParaRPr lang="fr-FR" sz="9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29</a:t>
            </a:fld>
            <a:endParaRPr lang="fr-FR" dirty="0">
              <a:solidFill>
                <a:schemeClr val="tx1"/>
              </a:solidFill>
            </a:endParaRPr>
          </a:p>
        </p:txBody>
      </p:sp>
      <p:sp>
        <p:nvSpPr>
          <p:cNvPr id="7" name="Rectangle à coins arrondis 6"/>
          <p:cNvSpPr/>
          <p:nvPr/>
        </p:nvSpPr>
        <p:spPr>
          <a:xfrm>
            <a:off x="1174750" y="3705969"/>
            <a:ext cx="6907481" cy="720080"/>
          </a:xfrm>
          <a:prstGeom prst="roundRect">
            <a:avLst/>
          </a:prstGeom>
          <a:solidFill>
            <a:srgbClr val="FFC0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solidFill>
                  <a:schemeClr val="tx1"/>
                </a:solidFill>
              </a:rPr>
              <a:t>Un vœu non confirmé avant le 1er avril 2026 (23h59 - heure de Paris) </a:t>
            </a:r>
          </a:p>
          <a:p>
            <a:pPr algn="ctr">
              <a:defRPr/>
            </a:pPr>
            <a:r>
              <a:rPr lang="fr-FR" sz="1600" b="1" dirty="0">
                <a:solidFill>
                  <a:schemeClr val="tx1"/>
                </a:solidFill>
              </a:rPr>
              <a:t>ne sera pas examiné par la formation</a:t>
            </a:r>
          </a:p>
        </p:txBody>
      </p:sp>
      <p:sp>
        <p:nvSpPr>
          <p:cNvPr id="8" name="Rectangle à coins arrondis 7"/>
          <p:cNvSpPr/>
          <p:nvPr/>
        </p:nvSpPr>
        <p:spPr>
          <a:xfrm>
            <a:off x="4018935" y="86105"/>
            <a:ext cx="474612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Finaliser son dossier et confirmer ses vœux jusqu’au 1er avril 2026 inclus</a:t>
            </a:r>
          </a:p>
        </p:txBody>
      </p:sp>
    </p:spTree>
    <p:extLst>
      <p:ext uri="{BB962C8B-B14F-4D97-AF65-F5344CB8AC3E}">
        <p14:creationId xmlns:p14="http://schemas.microsoft.com/office/powerpoint/2010/main" val="2850462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solidFill>
                  <a:schemeClr val="bg1"/>
                </a:solidFill>
              </a:rPr>
              <a:t>22/01/2026</a:t>
            </a:fld>
            <a:endParaRPr lang="fr-FR" cap="all" dirty="0">
              <a:solidFill>
                <a:schemeClr val="bg1"/>
              </a:solidFill>
            </a:endParaRPr>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bg1"/>
                </a:solidFill>
              </a:rPr>
              <a:pPr/>
              <a:t>3</a:t>
            </a:fld>
            <a:endParaRPr lang="fr-FR" dirty="0">
              <a:solidFill>
                <a:schemeClr val="bg1"/>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30</a:t>
            </a:fld>
            <a:endParaRPr lang="fr-FR" dirty="0">
              <a:solidFill>
                <a:schemeClr val="tx1"/>
              </a:solidFill>
            </a:endParaRPr>
          </a:p>
        </p:txBody>
      </p:sp>
      <p:sp>
        <p:nvSpPr>
          <p:cNvPr id="2" name="Titre 1"/>
          <p:cNvSpPr>
            <a:spLocks noGrp="1"/>
          </p:cNvSpPr>
          <p:nvPr>
            <p:ph type="title"/>
          </p:nvPr>
        </p:nvSpPr>
        <p:spPr>
          <a:xfrm>
            <a:off x="359999" y="900000"/>
            <a:ext cx="8424000" cy="720000"/>
          </a:xfrm>
        </p:spPr>
        <p:txBody>
          <a:bodyPr/>
          <a:lstStyle/>
          <a:p>
            <a:r>
              <a:rPr lang="fr-FR" sz="2200" dirty="0"/>
              <a:t>La lettre de motivation</a:t>
            </a:r>
          </a:p>
        </p:txBody>
      </p:sp>
      <p:sp>
        <p:nvSpPr>
          <p:cNvPr id="3" name="Espace réservé du contenu 2"/>
          <p:cNvSpPr>
            <a:spLocks noGrp="1"/>
          </p:cNvSpPr>
          <p:nvPr>
            <p:ph sz="quarter" idx="14"/>
          </p:nvPr>
        </p:nvSpPr>
        <p:spPr>
          <a:xfrm>
            <a:off x="359997" y="1347614"/>
            <a:ext cx="8514179" cy="3240360"/>
          </a:xfrm>
        </p:spPr>
        <p:txBody>
          <a:bodyPr/>
          <a:lstStyle/>
          <a:p>
            <a:pPr>
              <a:defRPr/>
            </a:pPr>
            <a:r>
              <a:rPr lang="fr-FR" sz="1600" b="1" dirty="0"/>
              <a:t>La lettre de motivation n’est obligatoire </a:t>
            </a:r>
            <a:r>
              <a:rPr lang="fr-FR" sz="1600" b="1" u="sng" dirty="0"/>
              <a:t>que si elle est demandée par la formation</a:t>
            </a:r>
            <a:endParaRPr lang="fr-FR" sz="500" b="1" u="sng" dirty="0">
              <a:solidFill>
                <a:srgbClr val="F28E65"/>
              </a:solidFill>
            </a:endParaRPr>
          </a:p>
          <a:p>
            <a:pPr marL="285750" indent="-285750">
              <a:buClr>
                <a:srgbClr val="EC130E"/>
              </a:buClr>
              <a:buFont typeface="Arial" panose="020B0604020202020204" pitchFamily="34" charset="0"/>
              <a:buChar char="•"/>
              <a:defRPr/>
            </a:pPr>
            <a:r>
              <a:rPr lang="fr-FR" sz="1400" b="1" dirty="0">
                <a:solidFill>
                  <a:schemeClr val="bg1"/>
                </a:solidFill>
                <a:highlight>
                  <a:srgbClr val="0000FF"/>
                </a:highlight>
              </a:rPr>
              <a:t>Elle sert à expliciter la motivation du candidat, sa connaissance et sa compréhension de la formation demandée et son intérêt pour celle-ci</a:t>
            </a:r>
            <a:r>
              <a:rPr lang="fr-FR" sz="1400" b="1" dirty="0"/>
              <a:t>. </a:t>
            </a:r>
            <a:r>
              <a:rPr lang="fr-FR" sz="1400" dirty="0">
                <a:solidFill>
                  <a:schemeClr val="tx1"/>
                </a:solidFill>
              </a:rPr>
              <a:t>Il ne s’agit pas d’un exercice de rhétorique ou une dissertation mais d’illustrer avec vos propres mots en 1500 caractères ce qui vous conduit à candidater. Une aide à la rédaction est jointe dans votre dossier.  </a:t>
            </a:r>
          </a:p>
          <a:p>
            <a:pPr>
              <a:defRPr/>
            </a:pPr>
            <a:endParaRPr lang="fr-FR" sz="500" dirty="0"/>
          </a:p>
          <a:p>
            <a:pPr marL="285750" indent="-285750">
              <a:buFont typeface="Arial" panose="020B0604020202020204" pitchFamily="34" charset="0"/>
              <a:buChar char="•"/>
              <a:defRPr/>
            </a:pPr>
            <a:r>
              <a:rPr lang="fr-FR" sz="1400" b="1" dirty="0">
                <a:solidFill>
                  <a:schemeClr val="bg1"/>
                </a:solidFill>
                <a:highlight>
                  <a:srgbClr val="0000FF"/>
                </a:highlight>
              </a:rPr>
              <a:t>La lettre de motivation</a:t>
            </a:r>
            <a:r>
              <a:rPr lang="fr-FR" sz="1400" dirty="0">
                <a:solidFill>
                  <a:schemeClr val="tx1"/>
                </a:solidFill>
              </a:rPr>
              <a:t> est personnelle. Renseignez-la, soignez l’orthographe et le style, évitez les copier-coller ou les emprunts de formules toutes faites : cela se voit et ne plaidera pas pour votre dossier. </a:t>
            </a:r>
            <a:r>
              <a:rPr lang="fr-FR" sz="1400" b="1" dirty="0">
                <a:solidFill>
                  <a:srgbClr val="FF0000"/>
                </a:solidFill>
              </a:rPr>
              <a:t>Ne pas faire des lettres de motivation </a:t>
            </a:r>
            <a:r>
              <a:rPr lang="fr-FR" sz="1400" b="1" dirty="0" err="1">
                <a:solidFill>
                  <a:srgbClr val="FF0000"/>
                </a:solidFill>
              </a:rPr>
              <a:t>ChatGPT</a:t>
            </a:r>
            <a:r>
              <a:rPr lang="fr-FR" sz="1400" b="1" dirty="0">
                <a:solidFill>
                  <a:srgbClr val="FF0000"/>
                </a:solidFill>
              </a:rPr>
              <a:t> !</a:t>
            </a:r>
          </a:p>
          <a:p>
            <a:pPr>
              <a:buFontTx/>
              <a:buChar char="-"/>
              <a:defRPr/>
            </a:pPr>
            <a:endParaRPr lang="fr-FR" sz="1100" b="1" dirty="0"/>
          </a:p>
        </p:txBody>
      </p:sp>
      <p:sp>
        <p:nvSpPr>
          <p:cNvPr id="7" name="Rectangle à coins arrondis 6"/>
          <p:cNvSpPr/>
          <p:nvPr/>
        </p:nvSpPr>
        <p:spPr>
          <a:xfrm>
            <a:off x="359997" y="3460149"/>
            <a:ext cx="8514179" cy="1225588"/>
          </a:xfrm>
          <a:prstGeom prst="roundRect">
            <a:avLst/>
          </a:prstGeom>
          <a:solidFill>
            <a:srgbClr val="FF9575"/>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just"/>
            <a:r>
              <a:rPr lang="fr-FR" sz="1100" b="1" dirty="0">
                <a:solidFill>
                  <a:srgbClr val="000091"/>
                </a:solidFill>
              </a:rPr>
              <a:t>À noter : </a:t>
            </a:r>
            <a:r>
              <a:rPr lang="fr-FR" sz="1100" dirty="0">
                <a:solidFill>
                  <a:srgbClr val="000091"/>
                </a:solidFill>
              </a:rPr>
              <a:t>pour les candidatures à des formations en soins infirmiers (IFSI), la motivation des candidats constitue un aspect très important  pour les responsables d’IFSI. Dans votre dossier, les IFSI ont indiqué ce qui est attendu et vous avez davantage d’espace pour expliciter votre compréhension de la formation, du métier et votre intérêt pour cette candidature</a:t>
            </a:r>
          </a:p>
          <a:p>
            <a:pPr algn="just"/>
            <a:endParaRPr lang="fr-FR" sz="1100" dirty="0">
              <a:solidFill>
                <a:srgbClr val="000091"/>
              </a:solidFill>
            </a:endParaRPr>
          </a:p>
          <a:p>
            <a:pPr algn="just"/>
            <a:r>
              <a:rPr lang="fr-FR" sz="1100" b="1" dirty="0">
                <a:solidFill>
                  <a:srgbClr val="000091"/>
                </a:solidFill>
              </a:rPr>
              <a:t>Nouveauté 2026 : </a:t>
            </a:r>
            <a:r>
              <a:rPr lang="fr-FR" sz="1100" dirty="0">
                <a:solidFill>
                  <a:srgbClr val="000091"/>
                </a:solidFill>
              </a:rPr>
              <a:t>les formations vous précisent comment sont utilisés les lettres de motivation : lecture systématique / utilisation non systématique, pour départager des candidatures, pour conforter l’analyse d’un dossier</a:t>
            </a:r>
          </a:p>
        </p:txBody>
      </p:sp>
      <p:sp>
        <p:nvSpPr>
          <p:cNvPr id="9" name="Rectangle à coins arrondis 8"/>
          <p:cNvSpPr/>
          <p:nvPr/>
        </p:nvSpPr>
        <p:spPr>
          <a:xfrm>
            <a:off x="4092677" y="86105"/>
            <a:ext cx="467237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Finaliser son dossier et confirmer ses vœux jusqu’au 1er avril 2026 inclus</a:t>
            </a:r>
          </a:p>
        </p:txBody>
      </p:sp>
    </p:spTree>
    <p:extLst>
      <p:ext uri="{BB962C8B-B14F-4D97-AF65-F5344CB8AC3E}">
        <p14:creationId xmlns:p14="http://schemas.microsoft.com/office/powerpoint/2010/main" val="2442698387"/>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3400" y="1066268"/>
            <a:ext cx="8249318" cy="720000"/>
          </a:xfrm>
        </p:spPr>
        <p:txBody>
          <a:bodyPr/>
          <a:lstStyle/>
          <a:p>
            <a:r>
              <a:rPr lang="fr-FR" sz="2200" dirty="0"/>
              <a:t>La rubrique « autres projets »</a:t>
            </a:r>
          </a:p>
        </p:txBody>
      </p:sp>
      <p:sp>
        <p:nvSpPr>
          <p:cNvPr id="3" name="Espace réservé du contenu 2"/>
          <p:cNvSpPr>
            <a:spLocks noGrp="1"/>
          </p:cNvSpPr>
          <p:nvPr>
            <p:ph sz="quarter" idx="4294967295"/>
          </p:nvPr>
        </p:nvSpPr>
        <p:spPr>
          <a:xfrm>
            <a:off x="533400" y="1483807"/>
            <a:ext cx="8231656" cy="3240360"/>
          </a:xfrm>
        </p:spPr>
        <p:txBody>
          <a:bodyPr/>
          <a:lstStyle/>
          <a:p>
            <a:pPr>
              <a:defRPr/>
            </a:pPr>
            <a:r>
              <a:rPr lang="fr-FR" sz="1600" b="1" dirty="0"/>
              <a:t>Rubrique obligatoire dans laquelle le candidat indique </a:t>
            </a:r>
            <a:r>
              <a:rPr lang="fr-FR" sz="1600" b="1" dirty="0">
                <a:solidFill>
                  <a:schemeClr val="bg1"/>
                </a:solidFill>
                <a:highlight>
                  <a:srgbClr val="0000FF"/>
                </a:highlight>
              </a:rPr>
              <a:t>s’il souhaite candidater dans des formations hors Parcoursup</a:t>
            </a:r>
            <a:r>
              <a:rPr lang="fr-FR" sz="1600" dirty="0">
                <a:highlight>
                  <a:srgbClr val="0000FF"/>
                </a:highlight>
              </a:rPr>
              <a:t> </a:t>
            </a:r>
            <a:r>
              <a:rPr lang="fr-FR" sz="1600" b="1" dirty="0">
                <a:solidFill>
                  <a:schemeClr val="bg1"/>
                </a:solidFill>
                <a:highlight>
                  <a:srgbClr val="0000FF"/>
                </a:highlight>
              </a:rPr>
              <a:t>ou s’il a des projets professionnels ou personnels, en dehors de la plateforme.</a:t>
            </a:r>
          </a:p>
          <a:p>
            <a:pPr algn="just">
              <a:buFontTx/>
              <a:buChar char="-"/>
              <a:defRPr/>
            </a:pPr>
            <a:endParaRPr lang="fr-FR" sz="1100" b="1"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31</a:t>
            </a:fld>
            <a:endParaRPr lang="fr-FR" dirty="0"/>
          </a:p>
        </p:txBody>
      </p:sp>
      <p:sp>
        <p:nvSpPr>
          <p:cNvPr id="7" name="Rectangle à coins arrondis 6"/>
          <p:cNvSpPr/>
          <p:nvPr/>
        </p:nvSpPr>
        <p:spPr>
          <a:xfrm>
            <a:off x="551937" y="2595987"/>
            <a:ext cx="8166613" cy="1185615"/>
          </a:xfrm>
          <a:prstGeom prst="roundRect">
            <a:avLst/>
          </a:prstGeom>
          <a:solidFill>
            <a:srgbClr val="FF9575"/>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b="1" dirty="0">
                <a:solidFill>
                  <a:srgbClr val="000091"/>
                </a:solidFill>
              </a:rPr>
              <a:t>À noter</a:t>
            </a:r>
          </a:p>
          <a:p>
            <a:r>
              <a:rPr lang="fr-FR" sz="1400" dirty="0">
                <a:solidFill>
                  <a:srgbClr val="000091"/>
                </a:solidFill>
              </a:rPr>
              <a:t>Ces informations sont confidentielles et ne sont pas transmises aux formations. Elles permettent simplement de mieux suivre les candidats durant la procédure et de mieux analyser leurs motivations et besoins.</a:t>
            </a:r>
          </a:p>
        </p:txBody>
      </p:sp>
      <p:sp>
        <p:nvSpPr>
          <p:cNvPr id="8" name="Rectangle à coins arrondis 7"/>
          <p:cNvSpPr/>
          <p:nvPr/>
        </p:nvSpPr>
        <p:spPr>
          <a:xfrm>
            <a:off x="4092677" y="86105"/>
            <a:ext cx="467237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Finaliser son dossier et confirmer ses vœux jusqu’au 1er avril 2026 inclus</a:t>
            </a:r>
          </a:p>
        </p:txBody>
      </p:sp>
    </p:spTree>
    <p:extLst>
      <p:ext uri="{BB962C8B-B14F-4D97-AF65-F5344CB8AC3E}">
        <p14:creationId xmlns:p14="http://schemas.microsoft.com/office/powerpoint/2010/main" val="339145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38763"/>
            <a:ext cx="8424000" cy="720000"/>
          </a:xfrm>
        </p:spPr>
        <p:txBody>
          <a:bodyPr/>
          <a:lstStyle/>
          <a:p>
            <a:r>
              <a:rPr lang="fr-FR" sz="2200" dirty="0"/>
              <a:t>La rubrique « Activités et centre d’intérêts » </a:t>
            </a:r>
          </a:p>
        </p:txBody>
      </p:sp>
      <p:sp>
        <p:nvSpPr>
          <p:cNvPr id="3" name="Espace réservé du contenu 2"/>
          <p:cNvSpPr>
            <a:spLocks noGrp="1"/>
          </p:cNvSpPr>
          <p:nvPr>
            <p:ph sz="quarter" idx="4294967295"/>
          </p:nvPr>
        </p:nvSpPr>
        <p:spPr>
          <a:xfrm>
            <a:off x="362646" y="1491630"/>
            <a:ext cx="8424000" cy="2774378"/>
          </a:xfrm>
        </p:spPr>
        <p:txBody>
          <a:bodyPr/>
          <a:lstStyle/>
          <a:p>
            <a:r>
              <a:rPr lang="fr-FR" sz="1600" b="1" dirty="0">
                <a:solidFill>
                  <a:schemeClr val="bg1"/>
                </a:solidFill>
                <a:highlight>
                  <a:srgbClr val="0000FF"/>
                </a:highlight>
              </a:rPr>
              <a:t>Rubrique facultative où le candidat </a:t>
            </a:r>
            <a:r>
              <a:rPr lang="fr-FR" sz="1600" b="1" dirty="0"/>
              <a:t>: </a:t>
            </a:r>
          </a:p>
          <a:p>
            <a:pPr marL="285750" indent="-285750">
              <a:buClr>
                <a:srgbClr val="EC130E"/>
              </a:buClr>
              <a:buFont typeface="Arial" panose="020B0604020202020204" pitchFamily="34" charset="0"/>
              <a:buChar char="•"/>
            </a:pPr>
            <a:r>
              <a:rPr lang="fr-FR" sz="1600" b="1" dirty="0"/>
              <a:t>renseigne des informations qui ne sont pas liées à sa scolarité et que le candidat souhaite porter à la connaissance des formations </a:t>
            </a:r>
            <a:r>
              <a:rPr lang="fr-FR" sz="1600" dirty="0">
                <a:solidFill>
                  <a:schemeClr val="tx1"/>
                </a:solidFill>
              </a:rPr>
              <a:t>(ex : activités extra-scolaires, stages / job, pratiques culturelles ou sportives, etc.)</a:t>
            </a:r>
          </a:p>
          <a:p>
            <a:pPr marL="285750" indent="-285750">
              <a:buClr>
                <a:srgbClr val="EC130E"/>
              </a:buClr>
              <a:buFont typeface="Arial" panose="020B0604020202020204" pitchFamily="34" charset="0"/>
              <a:buChar char="•"/>
            </a:pPr>
            <a:r>
              <a:rPr lang="fr-FR" sz="1600" dirty="0">
                <a:solidFill>
                  <a:schemeClr val="tx1"/>
                </a:solidFill>
              </a:rPr>
              <a:t>Un espace pour </a:t>
            </a:r>
            <a:r>
              <a:rPr lang="fr-FR" sz="1600" b="1" dirty="0"/>
              <a:t>faire connaitre ses engagements </a:t>
            </a:r>
            <a:r>
              <a:rPr lang="fr-FR" sz="1600" dirty="0">
                <a:solidFill>
                  <a:schemeClr val="tx1"/>
                </a:solidFill>
              </a:rPr>
              <a:t>: vie lycéenne, engagement associatif, sportif, service civique ou SNU, cordées de la réussite, etc.</a:t>
            </a:r>
          </a:p>
          <a:p>
            <a:endParaRPr lang="fr-FR" sz="1800" dirty="0"/>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32</a:t>
            </a:fld>
            <a:endParaRPr lang="fr-FR" dirty="0">
              <a:solidFill>
                <a:schemeClr val="tx1"/>
              </a:solidFill>
            </a:endParaRPr>
          </a:p>
        </p:txBody>
      </p:sp>
      <p:sp>
        <p:nvSpPr>
          <p:cNvPr id="7" name="Rectangle à coins arrondis 6"/>
          <p:cNvSpPr/>
          <p:nvPr/>
        </p:nvSpPr>
        <p:spPr>
          <a:xfrm>
            <a:off x="335413" y="3330013"/>
            <a:ext cx="8478465" cy="843558"/>
          </a:xfrm>
          <a:prstGeom prst="roundRect">
            <a:avLst/>
          </a:prstGeom>
          <a:solidFill>
            <a:srgbClr val="FF9575"/>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dirty="0">
                <a:solidFill>
                  <a:srgbClr val="000091"/>
                </a:solidFill>
              </a:rPr>
              <a:t>Un atout pour se démarquer, parler davantage de soi et mettre en avant des qualités, des compétences ou des expériences qui ne transparaissent pas dans les bulletins scolaires</a:t>
            </a:r>
          </a:p>
        </p:txBody>
      </p:sp>
      <p:sp>
        <p:nvSpPr>
          <p:cNvPr id="9" name="Rectangle à coins arrondis 8"/>
          <p:cNvSpPr/>
          <p:nvPr/>
        </p:nvSpPr>
        <p:spPr>
          <a:xfrm>
            <a:off x="4092677" y="86105"/>
            <a:ext cx="467237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Finaliser son dossier et confirmer ses vœux jusqu’au 1er avril 2026 inclus</a:t>
            </a:r>
          </a:p>
        </p:txBody>
      </p:sp>
    </p:spTree>
    <p:extLst>
      <p:ext uri="{BB962C8B-B14F-4D97-AF65-F5344CB8AC3E}">
        <p14:creationId xmlns:p14="http://schemas.microsoft.com/office/powerpoint/2010/main" val="1731264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900000"/>
            <a:ext cx="8326799" cy="720000"/>
          </a:xfrm>
        </p:spPr>
        <p:txBody>
          <a:bodyPr/>
          <a:lstStyle/>
          <a:p>
            <a:r>
              <a:rPr lang="fr-FR" sz="2200" dirty="0"/>
              <a:t>L’attestation de passation du questionnaire pour les vœux en licence de Droit</a:t>
            </a:r>
          </a:p>
        </p:txBody>
      </p:sp>
      <p:sp>
        <p:nvSpPr>
          <p:cNvPr id="3" name="Espace réservé du contenu 2"/>
          <p:cNvSpPr>
            <a:spLocks noGrp="1"/>
          </p:cNvSpPr>
          <p:nvPr>
            <p:ph sz="quarter" idx="4294967295"/>
          </p:nvPr>
        </p:nvSpPr>
        <p:spPr>
          <a:xfrm>
            <a:off x="457199" y="1620000"/>
            <a:ext cx="8435282" cy="3183998"/>
          </a:xfrm>
        </p:spPr>
        <p:txBody>
          <a:bodyPr/>
          <a:lstStyle/>
          <a:p>
            <a:pPr>
              <a:defRPr/>
            </a:pPr>
            <a:r>
              <a:rPr lang="fr-FR" sz="1600" b="1" dirty="0"/>
              <a:t>Obligatoire pour les candidats qui formulent des vœux en Licence de Droit :</a:t>
            </a:r>
          </a:p>
          <a:p>
            <a:pPr>
              <a:defRPr/>
            </a:pPr>
            <a:r>
              <a:rPr lang="fr-FR" sz="1600" b="1" dirty="0">
                <a:solidFill>
                  <a:schemeClr val="bg1"/>
                </a:solidFill>
                <a:highlight>
                  <a:srgbClr val="0000FF"/>
                </a:highlight>
              </a:rPr>
              <a:t>Un questionnaire en ligne sur le site Avenirs de l’Onisep :</a:t>
            </a:r>
            <a:endParaRPr lang="fr-FR" sz="1400" b="1" dirty="0">
              <a:solidFill>
                <a:schemeClr val="bg1"/>
              </a:solidFill>
              <a:highlight>
                <a:srgbClr val="0000FF"/>
              </a:highlight>
            </a:endParaRPr>
          </a:p>
          <a:p>
            <a:pPr>
              <a:defRPr/>
            </a:pPr>
            <a:r>
              <a:rPr lang="fr-FR" sz="1600" dirty="0">
                <a:solidFill>
                  <a:schemeClr val="tx1"/>
                </a:solidFill>
                <a:sym typeface="Wingdings" panose="05000000000000000000" pitchFamily="2" charset="2"/>
              </a:rPr>
              <a:t>Accessible (</a:t>
            </a:r>
            <a:r>
              <a:rPr lang="fr-FR" sz="1600" b="1" dirty="0">
                <a:solidFill>
                  <a:schemeClr val="tx1"/>
                </a:solidFill>
                <a:sym typeface="Wingdings" panose="05000000000000000000" pitchFamily="2" charset="2"/>
              </a:rPr>
              <a:t>à partir du </a:t>
            </a:r>
            <a:r>
              <a:rPr lang="fr-FR" sz="1600" b="1" dirty="0">
                <a:solidFill>
                  <a:srgbClr val="FF0000"/>
                </a:solidFill>
                <a:sym typeface="Wingdings" panose="05000000000000000000" pitchFamily="2" charset="2"/>
              </a:rPr>
              <a:t>19 janvier 2026</a:t>
            </a:r>
            <a:r>
              <a:rPr lang="fr-FR" sz="1600" dirty="0">
                <a:solidFill>
                  <a:schemeClr val="tx1"/>
                </a:solidFill>
                <a:sym typeface="Wingdings" panose="05000000000000000000" pitchFamily="2" charset="2"/>
              </a:rPr>
              <a:t>) à partir des fiches de formations concernées ;</a:t>
            </a:r>
          </a:p>
          <a:p>
            <a:pPr marL="285750" indent="-285750">
              <a:buFont typeface="Wingdings"/>
              <a:buChar char="à"/>
              <a:defRPr/>
            </a:pPr>
            <a:r>
              <a:rPr lang="fr-FR" sz="1600" dirty="0">
                <a:solidFill>
                  <a:schemeClr val="tx1"/>
                </a:solidFill>
              </a:rPr>
              <a:t>Pour avoir un aperçu des connaissances et des compétences à mobiliser dans la formation demandée ;</a:t>
            </a:r>
          </a:p>
          <a:p>
            <a:pPr>
              <a:defRPr/>
            </a:pPr>
            <a:r>
              <a:rPr lang="fr-FR" sz="1600" dirty="0">
                <a:solidFill>
                  <a:schemeClr val="tx1"/>
                </a:solidFill>
                <a:sym typeface="Wingdings" panose="05000000000000000000" pitchFamily="2" charset="2"/>
              </a:rPr>
              <a:t> </a:t>
            </a:r>
            <a:r>
              <a:rPr lang="fr-FR" sz="1600" dirty="0">
                <a:solidFill>
                  <a:schemeClr val="tx1"/>
                </a:solidFill>
              </a:rPr>
              <a:t>Les résultats n'appartiennent qu’au seul candidat : </a:t>
            </a:r>
            <a:r>
              <a:rPr lang="fr-FR" sz="1600" b="1" dirty="0">
                <a:solidFill>
                  <a:schemeClr val="tx1"/>
                </a:solidFill>
              </a:rPr>
              <a:t>pas de transmission aux universités.</a:t>
            </a:r>
            <a:endParaRPr lang="fr-FR" sz="900" b="1" dirty="0">
              <a:solidFill>
                <a:schemeClr val="tx1"/>
              </a:solidFill>
            </a:endParaRPr>
          </a:p>
          <a:p>
            <a:pPr>
              <a:defRPr/>
            </a:pPr>
            <a:br>
              <a:rPr lang="fr-FR" sz="900" b="1" dirty="0">
                <a:solidFill>
                  <a:srgbClr val="ED7454"/>
                </a:solidFill>
              </a:rPr>
            </a:br>
            <a:r>
              <a:rPr lang="fr-FR" sz="1600" b="1" dirty="0"/>
              <a:t>Une attestation de passation à télécharger est à joindre à son dossier Parcoursup avant le 1</a:t>
            </a:r>
            <a:r>
              <a:rPr lang="fr-FR" sz="1600" b="1" baseline="30000" dirty="0"/>
              <a:t>er</a:t>
            </a:r>
            <a:r>
              <a:rPr lang="fr-FR" sz="1600" b="1" dirty="0"/>
              <a:t> avril 2026 23h59 (heure de Paris).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33</a:t>
            </a:fld>
            <a:endParaRPr lang="fr-FR" dirty="0">
              <a:solidFill>
                <a:schemeClr val="tx1"/>
              </a:solidFill>
            </a:endParaRPr>
          </a:p>
        </p:txBody>
      </p:sp>
      <p:sp>
        <p:nvSpPr>
          <p:cNvPr id="8" name="Rectangle à coins arrondis 7"/>
          <p:cNvSpPr/>
          <p:nvPr/>
        </p:nvSpPr>
        <p:spPr>
          <a:xfrm>
            <a:off x="4092677" y="86105"/>
            <a:ext cx="467237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Finaliser son dossier et confirmer ses vœux jusqu’au 1er avril 2026 inclus</a:t>
            </a:r>
          </a:p>
        </p:txBody>
      </p:sp>
    </p:spTree>
    <p:extLst>
      <p:ext uri="{BB962C8B-B14F-4D97-AF65-F5344CB8AC3E}">
        <p14:creationId xmlns:p14="http://schemas.microsoft.com/office/powerpoint/2010/main" val="1790663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584200" y="915566"/>
            <a:ext cx="8208631" cy="3788052"/>
          </a:xfrm>
        </p:spPr>
        <p:txBody>
          <a:bodyPr/>
          <a:lstStyle/>
          <a:p>
            <a:pPr lvl="0" algn="just" defTabSz="457200">
              <a:spcBef>
                <a:spcPct val="20000"/>
              </a:spcBef>
              <a:spcAft>
                <a:spcPts val="0"/>
              </a:spcAft>
              <a:buClr>
                <a:srgbClr val="FF0000"/>
              </a:buClr>
              <a:buSzPct val="100000"/>
            </a:pPr>
            <a:r>
              <a:rPr lang="fr-FR" sz="1400" b="1" dirty="0">
                <a:solidFill>
                  <a:schemeClr val="bg1"/>
                </a:solidFill>
                <a:highlight>
                  <a:srgbClr val="0000FF"/>
                </a:highlight>
              </a:rPr>
              <a:t>Un lycéen peut demander une césure directement après le bac</a:t>
            </a:r>
            <a:r>
              <a:rPr lang="fr-FR" sz="1600" b="1" dirty="0"/>
              <a:t> </a:t>
            </a:r>
            <a:r>
              <a:rPr lang="fr-FR" sz="1600" dirty="0"/>
              <a:t>: </a:t>
            </a:r>
            <a:r>
              <a:rPr lang="fr-FR" sz="1400" dirty="0">
                <a:solidFill>
                  <a:schemeClr val="tx1"/>
                </a:solidFill>
              </a:rPr>
              <a:t>possibilité de suspendre temporairement une formation afin d’acquérir une expérience utile pour son projet de formation (partir à l’étranger, réaliser un projet associatif, entrepreneurial etc…)</a:t>
            </a:r>
          </a:p>
          <a:p>
            <a:pPr lvl="0" algn="just" defTabSz="457200">
              <a:spcBef>
                <a:spcPct val="20000"/>
              </a:spcBef>
              <a:spcAft>
                <a:spcPts val="0"/>
              </a:spcAft>
              <a:buClr>
                <a:srgbClr val="FF0000"/>
              </a:buClr>
              <a:buSzPct val="100000"/>
            </a:pPr>
            <a:endParaRPr lang="fr-FR" sz="800" dirty="0">
              <a:solidFill>
                <a:schemeClr val="tx1"/>
              </a:solidFill>
            </a:endParaRPr>
          </a:p>
          <a:p>
            <a:pPr algn="just" defTabSz="457200">
              <a:spcBef>
                <a:spcPct val="20000"/>
              </a:spcBef>
              <a:spcAft>
                <a:spcPts val="0"/>
              </a:spcAft>
              <a:buClr>
                <a:srgbClr val="FF0000"/>
              </a:buClr>
              <a:buSzPct val="100000"/>
            </a:pPr>
            <a:r>
              <a:rPr lang="fr-FR" sz="1400" b="1" u="sng" dirty="0">
                <a:solidFill>
                  <a:srgbClr val="FF0000"/>
                </a:solidFill>
              </a:rPr>
              <a:t>Nouveauté 2026 : </a:t>
            </a:r>
            <a:r>
              <a:rPr lang="fr-FR" sz="1400" b="1" dirty="0">
                <a:solidFill>
                  <a:srgbClr val="FF0000"/>
                </a:solidFill>
              </a:rPr>
              <a:t>le service national prend la forme d’une césure pour ceux qui poursuivent des études supérieures. Attention, </a:t>
            </a:r>
            <a:r>
              <a:rPr lang="fr-FR" sz="1400" b="1" u="sng" dirty="0">
                <a:solidFill>
                  <a:srgbClr val="FF0000"/>
                </a:solidFill>
              </a:rPr>
              <a:t>la candidature au SNV se fait d’abord auprès des Armées</a:t>
            </a:r>
            <a:endParaRPr lang="fr-FR" sz="1400" b="1" u="sng" dirty="0">
              <a:solidFill>
                <a:srgbClr val="FF0000"/>
              </a:solidFill>
              <a:cs typeface="Arial"/>
            </a:endParaRPr>
          </a:p>
          <a:p>
            <a:pPr lvl="0" defTabSz="457200">
              <a:spcBef>
                <a:spcPct val="20000"/>
              </a:spcBef>
              <a:spcAft>
                <a:spcPts val="0"/>
              </a:spcAft>
              <a:buClr>
                <a:srgbClr val="FF0000"/>
              </a:buClr>
              <a:buSzPct val="100000"/>
            </a:pPr>
            <a:endParaRPr lang="fr-FR" sz="400" dirty="0">
              <a:solidFill>
                <a:schemeClr val="tx1"/>
              </a:solidFill>
            </a:endParaRPr>
          </a:p>
          <a:p>
            <a:pPr marL="446088" lvl="1" indent="-268288" defTabSz="457200">
              <a:spcBef>
                <a:spcPts val="300"/>
              </a:spcBef>
              <a:spcAft>
                <a:spcPts val="300"/>
              </a:spcAft>
              <a:buClr>
                <a:srgbClr val="FF0000"/>
              </a:buClr>
              <a:buFont typeface="Arial-ItalicMT" charset="0"/>
              <a:buChar char="&gt;"/>
            </a:pPr>
            <a:r>
              <a:rPr lang="fr-FR" sz="1250" b="1" dirty="0"/>
              <a:t>Durée la césure : </a:t>
            </a:r>
            <a:r>
              <a:rPr lang="fr-FR" sz="1250" dirty="0">
                <a:solidFill>
                  <a:schemeClr val="tx1"/>
                </a:solidFill>
              </a:rPr>
              <a:t>d’un semestre à une année universitaire ; 10 mois pour le Service national</a:t>
            </a:r>
            <a:endParaRPr lang="fr-FR" sz="1250" dirty="0">
              <a:solidFill>
                <a:schemeClr val="tx1"/>
              </a:solidFill>
              <a:cs typeface="Arial"/>
            </a:endParaRPr>
          </a:p>
          <a:p>
            <a:pPr marL="446088" lvl="1" indent="-268288" defTabSz="457200">
              <a:spcBef>
                <a:spcPts val="300"/>
              </a:spcBef>
              <a:spcAft>
                <a:spcPts val="300"/>
              </a:spcAft>
              <a:buClr>
                <a:srgbClr val="FF0000"/>
              </a:buClr>
              <a:buFont typeface="Arial-ItalicMT" charset="0"/>
              <a:buChar char="&gt;"/>
            </a:pPr>
            <a:r>
              <a:rPr lang="fr-FR" sz="1250" b="1" dirty="0"/>
              <a:t>Demande de césure à signaler sur Parcoursup</a:t>
            </a:r>
            <a:r>
              <a:rPr lang="fr-FR" sz="1250" b="1" dirty="0">
                <a:solidFill>
                  <a:schemeClr val="tx1"/>
                </a:solidFill>
              </a:rPr>
              <a:t> </a:t>
            </a:r>
            <a:r>
              <a:rPr lang="fr-FR" sz="1250" dirty="0">
                <a:solidFill>
                  <a:schemeClr val="tx1"/>
                </a:solidFill>
              </a:rPr>
              <a:t>(en cochant la ou les case(s) « césure pour un projet personnel/professionnel » et/ou « césure pour réaliser le service national »)</a:t>
            </a:r>
          </a:p>
          <a:p>
            <a:pPr marL="446088" lvl="1" indent="-268288" defTabSz="457200">
              <a:spcBef>
                <a:spcPts val="300"/>
              </a:spcBef>
              <a:spcAft>
                <a:spcPts val="300"/>
              </a:spcAft>
              <a:buClr>
                <a:srgbClr val="FF0000"/>
              </a:buClr>
              <a:buFont typeface="Arial-ItalicMT" charset="0"/>
              <a:buChar char="&gt;"/>
            </a:pPr>
            <a:r>
              <a:rPr lang="fr-FR" sz="1250" b="1" dirty="0"/>
              <a:t>L’établissement prend connaissance de la demande de césure après que le lycéen a accepté définitivement la proposition d’admission &gt; </a:t>
            </a:r>
            <a:r>
              <a:rPr lang="fr-FR" sz="1250" dirty="0">
                <a:solidFill>
                  <a:schemeClr val="tx1"/>
                </a:solidFill>
              </a:rPr>
              <a:t>Le lycéen contacte la formation pour s’y inscrire et savoir comment déposer sa demande de césure</a:t>
            </a:r>
            <a:endParaRPr lang="fr-FR" sz="1250" dirty="0">
              <a:solidFill>
                <a:schemeClr val="tx1"/>
              </a:solidFill>
              <a:cs typeface="Arial"/>
            </a:endParaRPr>
          </a:p>
          <a:p>
            <a:pPr marL="446088" lvl="1" indent="-268288" defTabSz="457200">
              <a:spcBef>
                <a:spcPts val="300"/>
              </a:spcBef>
              <a:spcAft>
                <a:spcPts val="300"/>
              </a:spcAft>
              <a:buClr>
                <a:srgbClr val="FF0000"/>
              </a:buClr>
              <a:buFont typeface="Arial-ItalicMT" charset="0"/>
              <a:buChar char="&gt;"/>
            </a:pPr>
            <a:r>
              <a:rPr lang="fr-FR" sz="1250" b="1" dirty="0">
                <a:solidFill>
                  <a:srgbClr val="FF0000"/>
                </a:solidFill>
              </a:rPr>
              <a:t>Sauf pour la « césure pour réaliser le Service national »</a:t>
            </a:r>
            <a:r>
              <a:rPr lang="fr-FR" sz="1250" b="1" dirty="0"/>
              <a:t>, la césure n’est pas accordée de droit</a:t>
            </a:r>
            <a:r>
              <a:rPr lang="fr-FR" sz="1250" dirty="0">
                <a:solidFill>
                  <a:schemeClr val="tx1"/>
                </a:solidFill>
              </a:rPr>
              <a:t> : une lettre de motivation précisant les objectifs et le projet envisagés pour cette césure doit être adressée au président ou directeur de l’établissement</a:t>
            </a:r>
            <a:endParaRPr lang="fr-FR" sz="1250" dirty="0">
              <a:solidFill>
                <a:schemeClr val="tx1"/>
              </a:solidFill>
              <a:cs typeface="Arial"/>
            </a:endParaRPr>
          </a:p>
          <a:p>
            <a:pPr marL="446088" lvl="1" indent="-268288" defTabSz="457200">
              <a:spcBef>
                <a:spcPts val="300"/>
              </a:spcBef>
              <a:spcAft>
                <a:spcPts val="300"/>
              </a:spcAft>
              <a:buClr>
                <a:srgbClr val="FF0000"/>
              </a:buClr>
              <a:buFont typeface="Arial-ItalicMT" charset="0"/>
              <a:buChar char="&gt;"/>
            </a:pPr>
            <a:r>
              <a:rPr lang="fr-FR" sz="1250" b="1" dirty="0"/>
              <a:t>À l’issue de la césure, l’étudiant pourra réintégrer la formation s’il le souhaite sans repasser par Parcoursup ; il peut aussi candidater sur Parcoursup en valorisant son expérience</a:t>
            </a:r>
            <a:endParaRPr lang="fr-FR" sz="125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34</a:t>
            </a:fld>
            <a:endParaRPr lang="fr-FR" dirty="0">
              <a:solidFill>
                <a:schemeClr val="tx1"/>
              </a:solidFill>
            </a:endParaRPr>
          </a:p>
        </p:txBody>
      </p:sp>
      <p:sp>
        <p:nvSpPr>
          <p:cNvPr id="7" name="Rectangle à coins arrondis 6"/>
          <p:cNvSpPr/>
          <p:nvPr/>
        </p:nvSpPr>
        <p:spPr>
          <a:xfrm>
            <a:off x="3408217" y="130350"/>
            <a:ext cx="4966855"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Faire le choix d’une césure : projet personnel, professionnel ou Service national</a:t>
            </a:r>
          </a:p>
        </p:txBody>
      </p:sp>
    </p:spTree>
    <p:extLst>
      <p:ext uri="{BB962C8B-B14F-4D97-AF65-F5344CB8AC3E}">
        <p14:creationId xmlns:p14="http://schemas.microsoft.com/office/powerpoint/2010/main" val="3035053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395536" y="1240508"/>
            <a:ext cx="3600402" cy="3744417"/>
          </a:xfrm>
        </p:spPr>
        <p:txBody>
          <a:bodyPr>
            <a:noAutofit/>
          </a:bodyPr>
          <a:lstStyle/>
          <a:p>
            <a:pPr marL="285750" indent="-285750" algn="l" defTabSz="457200">
              <a:spcBef>
                <a:spcPct val="20000"/>
              </a:spcBef>
              <a:buClr>
                <a:srgbClr val="FF0000"/>
              </a:buClr>
              <a:buSzPct val="100000"/>
              <a:buFont typeface="Wingdings" panose="05000000000000000000" pitchFamily="2" charset="2"/>
              <a:buChar char="q"/>
              <a:defRPr/>
            </a:pPr>
            <a:r>
              <a:rPr lang="fr-FR" sz="1400" dirty="0">
                <a:solidFill>
                  <a:schemeClr val="bg1"/>
                </a:solidFill>
                <a:highlight>
                  <a:srgbClr val="0000FF"/>
                </a:highlight>
              </a:rPr>
              <a:t>La rubrique Activités et centres d’intérêt </a:t>
            </a:r>
            <a:r>
              <a:rPr lang="fr-FR" sz="1400" b="0" dirty="0">
                <a:solidFill>
                  <a:schemeClr val="accent1"/>
                </a:solidFill>
              </a:rPr>
              <a:t> </a:t>
            </a:r>
            <a:r>
              <a:rPr lang="fr-FR" sz="1400" b="0" dirty="0">
                <a:solidFill>
                  <a:schemeClr val="tx1"/>
                </a:solidFill>
              </a:rPr>
              <a:t>une rubrique facultative pour mettre en valeur vos compétences, vos expériences et engagements</a:t>
            </a:r>
          </a:p>
          <a:p>
            <a:pPr marL="177800" lvl="0" indent="-177800" algn="l" defTabSz="457200">
              <a:spcBef>
                <a:spcPct val="20000"/>
              </a:spcBef>
              <a:buClr>
                <a:srgbClr val="FF0000"/>
              </a:buClr>
              <a:buSzPct val="100000"/>
              <a:buFont typeface="Courier New" panose="02070309020205020404" pitchFamily="49" charset="0"/>
              <a:buChar char="o"/>
              <a:defRPr/>
            </a:pPr>
            <a:endParaRPr lang="fr-FR" sz="1400" b="1" dirty="0">
              <a:solidFill>
                <a:schemeClr val="bg1"/>
              </a:solidFill>
              <a:highlight>
                <a:srgbClr val="0000FF"/>
              </a:highlight>
            </a:endParaRPr>
          </a:p>
          <a:p>
            <a:pPr marL="285750" lvl="0" indent="-285750" algn="l" defTabSz="457200">
              <a:spcBef>
                <a:spcPct val="20000"/>
              </a:spcBef>
              <a:buClr>
                <a:srgbClr val="FF0000"/>
              </a:buClr>
              <a:buSzPct val="100000"/>
              <a:buFont typeface="Wingdings" panose="05000000000000000000" pitchFamily="2" charset="2"/>
              <a:buChar char="q"/>
              <a:defRPr/>
            </a:pPr>
            <a:r>
              <a:rPr lang="fr-FR" sz="1400" b="1" dirty="0">
                <a:solidFill>
                  <a:schemeClr val="bg1"/>
                </a:solidFill>
                <a:highlight>
                  <a:srgbClr val="0000FF"/>
                </a:highlight>
              </a:rPr>
              <a:t>La lettre de motivation</a:t>
            </a:r>
            <a:r>
              <a:rPr lang="fr-FR" sz="1400" dirty="0">
                <a:solidFill>
                  <a:schemeClr val="bg1"/>
                </a:solidFill>
                <a:highlight>
                  <a:srgbClr val="0000FF"/>
                </a:highlight>
              </a:rPr>
              <a:t> </a:t>
            </a:r>
            <a:r>
              <a:rPr lang="fr-FR" sz="1400" b="0" dirty="0">
                <a:solidFill>
                  <a:schemeClr val="accent1"/>
                </a:solidFill>
              </a:rPr>
              <a:t> </a:t>
            </a:r>
            <a:r>
              <a:rPr lang="fr-FR" sz="1400" b="0" dirty="0">
                <a:solidFill>
                  <a:schemeClr val="tx1"/>
                </a:solidFill>
              </a:rPr>
              <a:t>quand elle est demandée par la formation</a:t>
            </a:r>
          </a:p>
          <a:p>
            <a:pPr marL="177800" lvl="0" indent="-177800" algn="l" defTabSz="457200">
              <a:spcBef>
                <a:spcPct val="20000"/>
              </a:spcBef>
              <a:spcAft>
                <a:spcPts val="0"/>
              </a:spcAft>
              <a:buClr>
                <a:srgbClr val="FF0000"/>
              </a:buClr>
              <a:buSzPct val="100000"/>
              <a:buFont typeface="Courier New" panose="02070309020205020404" pitchFamily="49" charset="0"/>
              <a:buChar char="o"/>
              <a:defRPr/>
            </a:pPr>
            <a:endParaRPr lang="fr-FR" sz="1400" b="0" dirty="0">
              <a:solidFill>
                <a:schemeClr val="accent1"/>
              </a:solidFill>
            </a:endParaRPr>
          </a:p>
          <a:p>
            <a:pPr marL="285750" indent="-285750" algn="l" defTabSz="457200">
              <a:spcBef>
                <a:spcPct val="20000"/>
              </a:spcBef>
              <a:spcAft>
                <a:spcPts val="0"/>
              </a:spcAft>
              <a:buClr>
                <a:srgbClr val="FF0000"/>
              </a:buClr>
              <a:buSzPct val="100000"/>
              <a:buFont typeface="Wingdings" panose="05000000000000000000" pitchFamily="2" charset="2"/>
              <a:buChar char="q"/>
              <a:defRPr/>
            </a:pPr>
            <a:r>
              <a:rPr lang="fr-FR" sz="1400" dirty="0">
                <a:solidFill>
                  <a:schemeClr val="bg1"/>
                </a:solidFill>
                <a:highlight>
                  <a:srgbClr val="0000FF"/>
                </a:highlight>
              </a:rPr>
              <a:t>L</a:t>
            </a:r>
            <a:r>
              <a:rPr lang="fr-FR" sz="1400" b="1" dirty="0">
                <a:solidFill>
                  <a:schemeClr val="bg1"/>
                </a:solidFill>
                <a:highlight>
                  <a:srgbClr val="0000FF"/>
                </a:highlight>
              </a:rPr>
              <a:t>es pièces spécifiques ou formulaires </a:t>
            </a:r>
            <a:r>
              <a:rPr lang="fr-FR" sz="1400" b="0" dirty="0">
                <a:solidFill>
                  <a:schemeClr val="tx1"/>
                </a:solidFill>
              </a:rPr>
              <a:t>demandés par certaines formations sélectives</a:t>
            </a:r>
          </a:p>
          <a:p>
            <a:pPr marL="177800" indent="-177800" algn="l" defTabSz="457200">
              <a:spcBef>
                <a:spcPct val="20000"/>
              </a:spcBef>
              <a:spcAft>
                <a:spcPts val="0"/>
              </a:spcAft>
              <a:buClr>
                <a:srgbClr val="FF0000"/>
              </a:buClr>
              <a:buSzPct val="100000"/>
              <a:buFont typeface="Courier New" panose="02070309020205020404" pitchFamily="49" charset="0"/>
              <a:buChar char="o"/>
              <a:defRPr/>
            </a:pPr>
            <a:endParaRPr lang="fr-FR" sz="1400" dirty="0"/>
          </a:p>
          <a:p>
            <a:pPr marL="285750" indent="-285750" algn="l" defTabSz="457200">
              <a:spcBef>
                <a:spcPct val="20000"/>
              </a:spcBef>
              <a:spcAft>
                <a:spcPts val="0"/>
              </a:spcAft>
              <a:buClr>
                <a:srgbClr val="FF0000"/>
              </a:buClr>
              <a:buSzPct val="100000"/>
              <a:buFont typeface="Wingdings" panose="05000000000000000000" pitchFamily="2" charset="2"/>
              <a:buChar char="q"/>
              <a:defRPr/>
            </a:pPr>
            <a:r>
              <a:rPr lang="fr-FR" sz="1400" dirty="0">
                <a:solidFill>
                  <a:schemeClr val="bg1"/>
                </a:solidFill>
                <a:highlight>
                  <a:srgbClr val="0000FF"/>
                </a:highlight>
              </a:rPr>
              <a:t>L</a:t>
            </a:r>
            <a:r>
              <a:rPr lang="fr-FR" sz="1400" b="1" dirty="0">
                <a:solidFill>
                  <a:schemeClr val="bg1"/>
                </a:solidFill>
                <a:highlight>
                  <a:srgbClr val="0000FF"/>
                </a:highlight>
              </a:rPr>
              <a:t>a fiche Avenir</a:t>
            </a:r>
            <a:r>
              <a:rPr lang="fr-FR" sz="1400" b="0" dirty="0">
                <a:solidFill>
                  <a:schemeClr val="accent1"/>
                </a:solidFill>
              </a:rPr>
              <a:t> </a:t>
            </a:r>
            <a:r>
              <a:rPr lang="fr-FR" sz="1400" b="0" dirty="0">
                <a:solidFill>
                  <a:schemeClr val="tx1"/>
                </a:solidFill>
              </a:rPr>
              <a:t>renseignée par les enseignants et le proviseur de votre lycée</a:t>
            </a:r>
          </a:p>
          <a:p>
            <a:pPr marL="285750" indent="-285750" algn="l" defTabSz="457200">
              <a:spcBef>
                <a:spcPct val="20000"/>
              </a:spcBef>
              <a:buClr>
                <a:srgbClr val="FF0000"/>
              </a:buClr>
              <a:buSzPct val="100000"/>
              <a:buFont typeface="Courier New" panose="02070309020205020404" pitchFamily="49" charset="0"/>
              <a:buChar char="o"/>
              <a:defRPr/>
            </a:pPr>
            <a:endParaRPr lang="fr-FR" sz="1400" dirty="0">
              <a:solidFill>
                <a:schemeClr val="accent1"/>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p:txBody>
      </p:sp>
      <p:sp>
        <p:nvSpPr>
          <p:cNvPr id="9" name="Espace réservé du texte 5"/>
          <p:cNvSpPr>
            <a:spLocks noGrp="1"/>
          </p:cNvSpPr>
          <p:nvPr>
            <p:ph type="body" sz="quarter" idx="14"/>
          </p:nvPr>
        </p:nvSpPr>
        <p:spPr>
          <a:xfrm>
            <a:off x="4143771" y="915566"/>
            <a:ext cx="4545128" cy="3744416"/>
          </a:xfrm>
        </p:spPr>
        <p:txBody>
          <a:bodyPr>
            <a:noAutofit/>
          </a:bodyPr>
          <a:lstStyle/>
          <a:p>
            <a:pPr defTabSz="457189">
              <a:spcBef>
                <a:spcPct val="20000"/>
              </a:spcBef>
              <a:spcAft>
                <a:spcPts val="0"/>
              </a:spcAft>
              <a:buClr>
                <a:srgbClr val="FF0000"/>
              </a:buClr>
              <a:buSzPct val="100000"/>
              <a:defRPr/>
            </a:pPr>
            <a:endParaRPr lang="fr-FR" sz="1400" b="1" dirty="0">
              <a:solidFill>
                <a:schemeClr val="bg1"/>
              </a:solidFill>
              <a:highlight>
                <a:srgbClr val="0000FF"/>
              </a:highlight>
            </a:endParaRPr>
          </a:p>
          <a:p>
            <a:pPr marL="285750" indent="-285750" defTabSz="457189">
              <a:spcBef>
                <a:spcPct val="20000"/>
              </a:spcBef>
              <a:spcAft>
                <a:spcPts val="0"/>
              </a:spcAft>
              <a:buClr>
                <a:srgbClr val="FF0000"/>
              </a:buClr>
              <a:buSzPct val="100000"/>
              <a:buFont typeface="Wingdings" panose="05000000000000000000" pitchFamily="2" charset="2"/>
              <a:buChar char="q"/>
              <a:defRPr/>
            </a:pPr>
            <a:r>
              <a:rPr lang="fr-FR" sz="1400" b="1" dirty="0">
                <a:solidFill>
                  <a:schemeClr val="bg1"/>
                </a:solidFill>
                <a:highlight>
                  <a:srgbClr val="0000FF"/>
                </a:highlight>
              </a:rPr>
              <a:t>Les bulletins scolaires et notes du baccalauréat : </a:t>
            </a:r>
          </a:p>
          <a:p>
            <a:pPr lvl="1"/>
            <a:r>
              <a:rPr lang="fr-FR" sz="1400" b="1" dirty="0">
                <a:solidFill>
                  <a:schemeClr val="tx1"/>
                </a:solidFill>
              </a:rPr>
              <a:t>De l’année de première </a:t>
            </a:r>
            <a:r>
              <a:rPr lang="fr-FR" sz="1400" dirty="0">
                <a:solidFill>
                  <a:schemeClr val="tx1"/>
                </a:solidFill>
              </a:rPr>
              <a:t>: bulletins scolaires et notes des épreuves anticipées de français et celles au titre du contrôle continu du baccalauréat (pour les lycéens généraux et technologiques)</a:t>
            </a:r>
          </a:p>
          <a:p>
            <a:pPr lvl="1">
              <a:spcAft>
                <a:spcPts val="1200"/>
              </a:spcAft>
            </a:pPr>
            <a:r>
              <a:rPr lang="fr-FR" sz="1400" b="1" dirty="0">
                <a:solidFill>
                  <a:schemeClr val="tx1"/>
                </a:solidFill>
              </a:rPr>
              <a:t>De l’année de terminale </a:t>
            </a:r>
            <a:r>
              <a:rPr lang="fr-FR" sz="1400" dirty="0">
                <a:solidFill>
                  <a:schemeClr val="tx1"/>
                </a:solidFill>
              </a:rPr>
              <a:t>: bulletins scolaires des 1er et 2e trimestres (ou 1</a:t>
            </a:r>
            <a:r>
              <a:rPr lang="fr-FR" sz="1400" baseline="30000" dirty="0">
                <a:solidFill>
                  <a:schemeClr val="tx1"/>
                </a:solidFill>
              </a:rPr>
              <a:t>er</a:t>
            </a:r>
            <a:r>
              <a:rPr lang="fr-FR" sz="1400" dirty="0">
                <a:solidFill>
                  <a:schemeClr val="tx1"/>
                </a:solidFill>
              </a:rPr>
              <a:t> semestre)</a:t>
            </a:r>
          </a:p>
          <a:p>
            <a:pPr marL="285750" lvl="0" indent="-285750" defTabSz="457200">
              <a:spcBef>
                <a:spcPts val="600"/>
              </a:spcBef>
              <a:spcAft>
                <a:spcPts val="0"/>
              </a:spcAft>
              <a:buClr>
                <a:srgbClr val="FF0000"/>
              </a:buClr>
              <a:buSzPct val="100000"/>
              <a:buFont typeface="Wingdings" panose="05000000000000000000" pitchFamily="2" charset="2"/>
              <a:buChar char="q"/>
              <a:defRPr/>
            </a:pPr>
            <a:r>
              <a:rPr lang="fr-FR" sz="1400" b="1" dirty="0">
                <a:solidFill>
                  <a:srgbClr val="FFFFFF"/>
                </a:solidFill>
                <a:highlight>
                  <a:srgbClr val="0000FF"/>
                </a:highlight>
              </a:rPr>
              <a:t>Des informations sur votre parcours spécifique </a:t>
            </a:r>
            <a:r>
              <a:rPr lang="fr-FR" sz="1400" dirty="0">
                <a:solidFill>
                  <a:srgbClr val="000000"/>
                </a:solidFill>
              </a:rPr>
              <a:t> </a:t>
            </a:r>
          </a:p>
          <a:p>
            <a:pPr marL="463550" lvl="0" indent="-285750" defTabSz="457200">
              <a:spcBef>
                <a:spcPts val="600"/>
              </a:spcBef>
              <a:spcAft>
                <a:spcPts val="0"/>
              </a:spcAft>
              <a:buSzPct val="100000"/>
              <a:buFont typeface="Arial" panose="020B0604020202020204" pitchFamily="34" charset="0"/>
              <a:buChar char="•"/>
              <a:defRPr/>
            </a:pPr>
            <a:r>
              <a:rPr lang="fr-FR" sz="1400" dirty="0">
                <a:solidFill>
                  <a:srgbClr val="000000"/>
                </a:solidFill>
              </a:rPr>
              <a:t>parcours en sections européennes ou binationales ou bac français international (BFI)</a:t>
            </a:r>
          </a:p>
          <a:p>
            <a:pPr marL="463550" lvl="0" indent="-285750" defTabSz="457200">
              <a:spcBef>
                <a:spcPts val="600"/>
              </a:spcBef>
              <a:spcAft>
                <a:spcPts val="0"/>
              </a:spcAft>
              <a:buSzPct val="100000"/>
              <a:buFont typeface="Arial" panose="020B0604020202020204" pitchFamily="34" charset="0"/>
              <a:buChar char="•"/>
              <a:defRPr/>
            </a:pPr>
            <a:r>
              <a:rPr lang="fr-FR" sz="1400" dirty="0">
                <a:solidFill>
                  <a:srgbClr val="000000"/>
                </a:solidFill>
              </a:rPr>
              <a:t>participation aux cordées de la réussite</a:t>
            </a:r>
          </a:p>
          <a:p>
            <a:pPr marL="463550" lvl="0" indent="-285750" defTabSz="457200">
              <a:spcBef>
                <a:spcPts val="600"/>
              </a:spcBef>
              <a:spcAft>
                <a:spcPts val="0"/>
              </a:spcAft>
              <a:buSzPct val="100000"/>
              <a:buFont typeface="Arial" panose="020B0604020202020204" pitchFamily="34" charset="0"/>
              <a:buChar char="•"/>
              <a:defRPr/>
            </a:pPr>
            <a:r>
              <a:rPr lang="fr-FR" sz="1400" dirty="0">
                <a:solidFill>
                  <a:srgbClr val="000000"/>
                </a:solidFill>
              </a:rPr>
              <a:t>certification des compétences numériques (</a:t>
            </a:r>
            <a:r>
              <a:rPr lang="fr-FR" sz="1400" dirty="0" err="1">
                <a:solidFill>
                  <a:srgbClr val="000000"/>
                </a:solidFill>
              </a:rPr>
              <a:t>Pix</a:t>
            </a:r>
            <a:r>
              <a:rPr lang="fr-FR" sz="1400" dirty="0">
                <a:solidFill>
                  <a:srgbClr val="000000"/>
                </a:solidFill>
              </a:rPr>
              <a:t>)</a:t>
            </a:r>
          </a:p>
          <a:p>
            <a:pPr lvl="1" algn="just"/>
            <a:endParaRPr lang="fr-FR" sz="1400" dirty="0">
              <a:solidFill>
                <a:schemeClr val="accent1"/>
              </a:solidFill>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chemeClr val="tx1"/>
                </a:solidFill>
              </a:rPr>
              <a:pPr/>
              <a:t>35</a:t>
            </a:fld>
            <a:endParaRPr lang="fr-FR" dirty="0">
              <a:solidFill>
                <a:schemeClr val="tx1"/>
              </a:solidFill>
            </a:endParaRPr>
          </a:p>
        </p:txBody>
      </p:sp>
      <p:sp>
        <p:nvSpPr>
          <p:cNvPr id="6" name="Rectangle à coins arrondis 5"/>
          <p:cNvSpPr/>
          <p:nvPr/>
        </p:nvSpPr>
        <p:spPr>
          <a:xfrm>
            <a:off x="4143771" y="127136"/>
            <a:ext cx="4545128"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20263100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614475"/>
          </a:xfrm>
        </p:spPr>
        <p:txBody>
          <a:bodyPr/>
          <a:lstStyle/>
          <a:p>
            <a:r>
              <a:rPr lang="fr-FR" sz="2200" dirty="0"/>
              <a:t>Les éléments constitutifs de votre dossier :  bulletins scolaires</a:t>
            </a:r>
            <a:br>
              <a:rPr lang="fr-FR" sz="2200" dirty="0"/>
            </a:br>
            <a:br>
              <a:rPr lang="fr-FR" dirty="0"/>
            </a:br>
            <a:br>
              <a:rPr lang="fr-FR" dirty="0"/>
            </a:br>
            <a:endParaRPr lang="fr-FR" dirty="0"/>
          </a:p>
        </p:txBody>
      </p:sp>
      <p:sp>
        <p:nvSpPr>
          <p:cNvPr id="3" name="Espace réservé du contenu 2"/>
          <p:cNvSpPr>
            <a:spLocks noGrp="1"/>
          </p:cNvSpPr>
          <p:nvPr>
            <p:ph sz="quarter" idx="4294967295"/>
          </p:nvPr>
        </p:nvSpPr>
        <p:spPr>
          <a:xfrm>
            <a:off x="354136" y="1342895"/>
            <a:ext cx="8538343" cy="2748968"/>
          </a:xfrm>
        </p:spPr>
        <p:txBody>
          <a:bodyPr/>
          <a:lstStyle/>
          <a:p>
            <a:pPr marL="177800" indent="-177800" algn="just" defTabSz="457200">
              <a:spcBef>
                <a:spcPct val="20000"/>
              </a:spcBef>
              <a:spcAft>
                <a:spcPts val="0"/>
              </a:spcAft>
              <a:buClr>
                <a:srgbClr val="FF0000"/>
              </a:buClr>
              <a:buSzPct val="100000"/>
              <a:buFont typeface="Lucida Grande"/>
              <a:buChar char="&gt;"/>
              <a:defRPr/>
            </a:pPr>
            <a:r>
              <a:rPr lang="fr-FR" sz="1400" b="1" dirty="0"/>
              <a:t>Dans les bulletins sont remontés </a:t>
            </a:r>
            <a:r>
              <a:rPr lang="fr-FR" sz="1400" dirty="0"/>
              <a:t>: </a:t>
            </a:r>
            <a:r>
              <a:rPr lang="fr-FR" sz="1400" dirty="0">
                <a:solidFill>
                  <a:schemeClr val="tx1"/>
                </a:solidFill>
              </a:rPr>
              <a:t>la moyenne de l’élève par discipline, le positionnement de l’élève dans son groupe/classe (rang de l’élève, moyenne du groupe, moyenne la plus haute, la plus basse), les appréciations trimestrielles/semestrielles de 1</a:t>
            </a:r>
            <a:r>
              <a:rPr lang="fr-FR" sz="1400" baseline="30000" dirty="0">
                <a:solidFill>
                  <a:schemeClr val="tx1"/>
                </a:solidFill>
              </a:rPr>
              <a:t>ère</a:t>
            </a:r>
            <a:r>
              <a:rPr lang="fr-FR" sz="1400" dirty="0">
                <a:solidFill>
                  <a:schemeClr val="tx1"/>
                </a:solidFill>
              </a:rPr>
              <a:t> et T</a:t>
            </a:r>
            <a:r>
              <a:rPr lang="fr-FR" sz="1400" baseline="30000" dirty="0">
                <a:solidFill>
                  <a:schemeClr val="tx1"/>
                </a:solidFill>
              </a:rPr>
              <a:t>ale </a:t>
            </a:r>
            <a:r>
              <a:rPr lang="fr-FR" sz="1400" dirty="0">
                <a:solidFill>
                  <a:schemeClr val="tx1"/>
                </a:solidFill>
              </a:rPr>
              <a:t>pour chaque enseignant dans sa discipline</a:t>
            </a:r>
          </a:p>
          <a:p>
            <a:pPr defTabSz="457200">
              <a:spcBef>
                <a:spcPct val="20000"/>
              </a:spcBef>
              <a:spcAft>
                <a:spcPts val="0"/>
              </a:spcAft>
              <a:buClr>
                <a:srgbClr val="FF0000"/>
              </a:buClr>
              <a:buSzPct val="100000"/>
              <a:defRPr/>
            </a:pPr>
            <a:endParaRPr lang="fr-FR" sz="1400" dirty="0">
              <a:solidFill>
                <a:schemeClr val="tx1"/>
              </a:solidFill>
            </a:endParaRPr>
          </a:p>
          <a:p>
            <a:pPr marL="177800" indent="-177800" defTabSz="457200">
              <a:spcBef>
                <a:spcPct val="20000"/>
              </a:spcBef>
              <a:spcAft>
                <a:spcPts val="0"/>
              </a:spcAft>
              <a:buClr>
                <a:srgbClr val="FF0000"/>
              </a:buClr>
              <a:buSzPct val="100000"/>
              <a:buFont typeface="Lucida Grande"/>
              <a:buChar char="&gt;"/>
              <a:defRPr/>
            </a:pPr>
            <a:r>
              <a:rPr lang="fr-FR" sz="1400" b="1" dirty="0"/>
              <a:t>Attention aux « </a:t>
            </a:r>
            <a:r>
              <a:rPr lang="fr-FR" sz="1400" b="1" dirty="0" err="1"/>
              <a:t>fake</a:t>
            </a:r>
            <a:r>
              <a:rPr lang="fr-FR" sz="1400" b="1" dirty="0"/>
              <a:t> news » </a:t>
            </a:r>
            <a:r>
              <a:rPr lang="fr-FR" sz="1400" dirty="0">
                <a:solidFill>
                  <a:schemeClr val="tx1"/>
                </a:solidFill>
              </a:rPr>
              <a:t>: Parcoursup ne remonte pas le décompte des absences !</a:t>
            </a:r>
          </a:p>
          <a:p>
            <a:pPr marL="177800" indent="-177800" defTabSz="457200">
              <a:spcBef>
                <a:spcPct val="20000"/>
              </a:spcBef>
              <a:spcAft>
                <a:spcPts val="0"/>
              </a:spcAft>
              <a:buClr>
                <a:srgbClr val="FF0000"/>
              </a:buClr>
              <a:buSzPct val="100000"/>
              <a:buFont typeface="Lucida Grande"/>
              <a:buChar char="&gt;"/>
              <a:defRPr/>
            </a:pPr>
            <a:endParaRPr lang="fr-FR" sz="1400" b="1" dirty="0">
              <a:solidFill>
                <a:schemeClr val="tx1"/>
              </a:solidFill>
            </a:endParaRPr>
          </a:p>
          <a:p>
            <a:pPr marL="177800" lvl="0" indent="-177800" algn="just" defTabSz="457200">
              <a:spcBef>
                <a:spcPct val="20000"/>
              </a:spcBef>
              <a:spcAft>
                <a:spcPts val="0"/>
              </a:spcAft>
              <a:buClr>
                <a:srgbClr val="FF0000"/>
              </a:buClr>
              <a:buSzPct val="100000"/>
              <a:buFont typeface="Lucida Grande"/>
              <a:buChar char="&gt;"/>
              <a:defRPr/>
            </a:pPr>
            <a:r>
              <a:rPr lang="fr-FR" sz="1400" b="1" dirty="0"/>
              <a:t>Sauf cas particulier, pas de saisie à réaliser </a:t>
            </a:r>
            <a:r>
              <a:rPr lang="fr-FR" sz="1400" dirty="0"/>
              <a:t>: </a:t>
            </a:r>
            <a:r>
              <a:rPr lang="fr-FR" sz="1400" dirty="0">
                <a:solidFill>
                  <a:schemeClr val="tx1"/>
                </a:solidFill>
              </a:rPr>
              <a:t>ces éléments sont remontés par votre  lycée automatiquement et vous pourrez les vérifier début avril. En cas d’erreurs,</a:t>
            </a:r>
            <a:r>
              <a:rPr lang="fr-FR" sz="1400" b="1" dirty="0">
                <a:solidFill>
                  <a:schemeClr val="tx1"/>
                </a:solidFill>
              </a:rPr>
              <a:t> un signalement doit être fait au chef d’établissement </a:t>
            </a:r>
          </a:p>
          <a:p>
            <a:pPr marL="177800" lvl="0" indent="-177800" defTabSz="457200">
              <a:spcBef>
                <a:spcPct val="20000"/>
              </a:spcBef>
              <a:spcAft>
                <a:spcPts val="0"/>
              </a:spcAft>
              <a:buClr>
                <a:srgbClr val="FF0000"/>
              </a:buClr>
              <a:buSzPct val="100000"/>
              <a:buFont typeface="Lucida Grande"/>
              <a:buChar char="&gt;"/>
              <a:defRPr/>
            </a:pPr>
            <a:endParaRPr lang="fr-FR" sz="1400" b="1" dirty="0">
              <a:solidFill>
                <a:schemeClr val="tx1"/>
              </a:solidFill>
            </a:endParaRPr>
          </a:p>
          <a:p>
            <a:endParaRPr lang="fr-FR" sz="10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36</a:t>
            </a:fld>
            <a:endParaRPr lang="fr-FR" dirty="0">
              <a:solidFill>
                <a:schemeClr val="tx1"/>
              </a:solidFill>
            </a:endParaRPr>
          </a:p>
        </p:txBody>
      </p:sp>
      <p:sp>
        <p:nvSpPr>
          <p:cNvPr id="7" name="Rectangle à coins arrondis 6"/>
          <p:cNvSpPr/>
          <p:nvPr/>
        </p:nvSpPr>
        <p:spPr>
          <a:xfrm>
            <a:off x="423672" y="3658308"/>
            <a:ext cx="8468807" cy="779374"/>
          </a:xfrm>
          <a:prstGeom prst="roundRect">
            <a:avLst/>
          </a:prstGeom>
          <a:solidFill>
            <a:srgbClr val="FF9575"/>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400" b="1" dirty="0">
                <a:solidFill>
                  <a:srgbClr val="000091"/>
                </a:solidFill>
              </a:rPr>
              <a:t>À noter </a:t>
            </a:r>
            <a:r>
              <a:rPr lang="fr-FR" sz="1400" dirty="0">
                <a:solidFill>
                  <a:srgbClr val="000091"/>
                </a:solidFill>
              </a:rPr>
              <a:t>: vous ne pouvez pas confirmer vos vœux tant que votre bulletin scolaire du 2ème trimestre (ou 1er semestre) n'est pas remonté dans votre dossier. </a:t>
            </a:r>
          </a:p>
        </p:txBody>
      </p:sp>
      <p:sp>
        <p:nvSpPr>
          <p:cNvPr id="8" name="Rectangle à coins arrondis 7"/>
          <p:cNvSpPr/>
          <p:nvPr/>
        </p:nvSpPr>
        <p:spPr>
          <a:xfrm>
            <a:off x="3352800" y="86105"/>
            <a:ext cx="5412257"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815470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6695" y="900000"/>
            <a:ext cx="8297303" cy="562500"/>
          </a:xfrm>
        </p:spPr>
        <p:txBody>
          <a:bodyPr/>
          <a:lstStyle/>
          <a:p>
            <a:r>
              <a:rPr lang="fr-FR" sz="2200" dirty="0"/>
              <a:t>La fiche avenir renseignée par le lycée </a:t>
            </a:r>
          </a:p>
        </p:txBody>
      </p:sp>
      <p:sp>
        <p:nvSpPr>
          <p:cNvPr id="3" name="Espace réservé du contenu 2"/>
          <p:cNvSpPr>
            <a:spLocks noGrp="1"/>
          </p:cNvSpPr>
          <p:nvPr>
            <p:ph sz="quarter" idx="4294967295"/>
          </p:nvPr>
        </p:nvSpPr>
        <p:spPr>
          <a:xfrm>
            <a:off x="486696" y="1410990"/>
            <a:ext cx="8256021" cy="3321000"/>
          </a:xfrm>
        </p:spPr>
        <p:txBody>
          <a:bodyPr/>
          <a:lstStyle/>
          <a:p>
            <a:pPr marL="285750" lvl="0" indent="-285750" algn="just" defTabSz="457200">
              <a:spcBef>
                <a:spcPct val="20000"/>
              </a:spcBef>
              <a:spcAft>
                <a:spcPts val="0"/>
              </a:spcAft>
              <a:buClr>
                <a:srgbClr val="FF0000"/>
              </a:buClr>
              <a:buSzPct val="100000"/>
              <a:buFont typeface="Wingdings" panose="05000000000000000000" pitchFamily="2" charset="2"/>
              <a:buChar char="q"/>
              <a:defRPr/>
            </a:pPr>
            <a:r>
              <a:rPr lang="fr-FR" sz="1400" dirty="0">
                <a:solidFill>
                  <a:schemeClr val="tx1"/>
                </a:solidFill>
              </a:rPr>
              <a:t>Le 2ème conseil de classe examine les vœux de chaque lycéen avec </a:t>
            </a:r>
            <a:r>
              <a:rPr lang="fr-FR" sz="1400" b="1" dirty="0"/>
              <a:t>bienveillance et confiance</a:t>
            </a:r>
            <a:r>
              <a:rPr lang="fr-FR" sz="1400" b="1" dirty="0">
                <a:solidFill>
                  <a:schemeClr val="tx1"/>
                </a:solidFill>
              </a:rPr>
              <a:t> </a:t>
            </a:r>
            <a:r>
              <a:rPr lang="fr-FR" sz="1400" dirty="0">
                <a:solidFill>
                  <a:schemeClr val="tx1"/>
                </a:solidFill>
              </a:rPr>
              <a:t>dans le potentiel de chacun. </a:t>
            </a:r>
          </a:p>
          <a:p>
            <a:pPr marL="285750" lvl="0" indent="-285750" defTabSz="457200">
              <a:spcBef>
                <a:spcPct val="20000"/>
              </a:spcBef>
              <a:spcAft>
                <a:spcPts val="0"/>
              </a:spcAft>
              <a:buClr>
                <a:srgbClr val="FF0000"/>
              </a:buClr>
              <a:buSzPct val="100000"/>
              <a:buFont typeface="Wingdings" panose="05000000000000000000" pitchFamily="2" charset="2"/>
              <a:buChar char="q"/>
              <a:defRPr/>
            </a:pPr>
            <a:endParaRPr lang="fr-FR" sz="1400" dirty="0">
              <a:solidFill>
                <a:srgbClr val="3D566E"/>
              </a:solidFill>
            </a:endParaRPr>
          </a:p>
          <a:p>
            <a:pPr marL="285750" lvl="0" indent="-285750" defTabSz="457200">
              <a:spcBef>
                <a:spcPct val="20000"/>
              </a:spcBef>
              <a:spcAft>
                <a:spcPts val="0"/>
              </a:spcAft>
              <a:buClr>
                <a:srgbClr val="FF0000"/>
              </a:buClr>
              <a:buSzPct val="100000"/>
              <a:buFont typeface="Wingdings" panose="05000000000000000000" pitchFamily="2" charset="2"/>
              <a:buChar char="q"/>
              <a:defRPr/>
            </a:pPr>
            <a:r>
              <a:rPr lang="fr-FR" sz="1400" dirty="0">
                <a:solidFill>
                  <a:srgbClr val="3D566E"/>
                </a:solidFill>
              </a:rPr>
              <a:t> </a:t>
            </a:r>
            <a:r>
              <a:rPr lang="fr-FR" sz="1400" dirty="0">
                <a:solidFill>
                  <a:schemeClr val="tx1"/>
                </a:solidFill>
              </a:rPr>
              <a:t>Pour chaque lycéen, une </a:t>
            </a:r>
            <a:r>
              <a:rPr lang="fr-FR" sz="1400" b="1" dirty="0">
                <a:solidFill>
                  <a:schemeClr val="bg1"/>
                </a:solidFill>
                <a:highlight>
                  <a:srgbClr val="0000FF"/>
                </a:highlight>
              </a:rPr>
              <a:t>fiche Avenir</a:t>
            </a:r>
            <a:r>
              <a:rPr lang="fr-FR" sz="1400" dirty="0">
                <a:solidFill>
                  <a:schemeClr val="tx1"/>
                </a:solidFill>
              </a:rPr>
              <a:t> est renseignée par le lycée et versée au dossier de l’élève : </a:t>
            </a:r>
          </a:p>
          <a:p>
            <a:pPr marL="742950" lvl="1" indent="-285750" defTabSz="457200">
              <a:spcBef>
                <a:spcPct val="20000"/>
              </a:spcBef>
              <a:spcAft>
                <a:spcPts val="0"/>
              </a:spcAft>
              <a:buClr>
                <a:srgbClr val="FF0000"/>
              </a:buClr>
              <a:buFont typeface="Wingdings" panose="05000000000000000000" pitchFamily="2" charset="2"/>
              <a:buChar char="§"/>
              <a:defRPr/>
            </a:pPr>
            <a:r>
              <a:rPr lang="fr-FR" sz="1400" dirty="0">
                <a:solidFill>
                  <a:schemeClr val="tx1"/>
                </a:solidFill>
              </a:rPr>
              <a:t>l’appréciation spécifique des professeurs par discipline, lorsqu’elle est distincte de l’appréciation portée pour chaque trimestre</a:t>
            </a:r>
          </a:p>
          <a:p>
            <a:pPr marL="742950" lvl="1" indent="-285750" defTabSz="457200">
              <a:spcBef>
                <a:spcPct val="20000"/>
              </a:spcBef>
              <a:spcAft>
                <a:spcPts val="0"/>
              </a:spcAft>
              <a:buClr>
                <a:srgbClr val="FF0000"/>
              </a:buClr>
              <a:buFont typeface="Wingdings" panose="05000000000000000000" pitchFamily="2" charset="2"/>
              <a:buChar char="§"/>
              <a:defRPr/>
            </a:pPr>
            <a:r>
              <a:rPr lang="fr-FR" sz="1400" dirty="0">
                <a:solidFill>
                  <a:schemeClr val="tx1"/>
                </a:solidFill>
              </a:rPr>
              <a:t>les appréciations du professeur principal sur des compétences transversales (méthode de travail, autonomie, capacité à s’investir dans le travail, engagements et responsabilités de l’élève)</a:t>
            </a:r>
          </a:p>
          <a:p>
            <a:pPr marL="742950" lvl="1" indent="-285750" defTabSz="457200">
              <a:spcBef>
                <a:spcPct val="20000"/>
              </a:spcBef>
              <a:spcAft>
                <a:spcPts val="0"/>
              </a:spcAft>
              <a:buClr>
                <a:srgbClr val="FF0000"/>
              </a:buClr>
              <a:buFont typeface="Wingdings" panose="05000000000000000000" pitchFamily="2" charset="2"/>
              <a:buChar char="§"/>
              <a:defRPr/>
            </a:pPr>
            <a:r>
              <a:rPr lang="fr-FR" sz="1400" dirty="0">
                <a:solidFill>
                  <a:schemeClr val="tx1"/>
                </a:solidFill>
              </a:rPr>
              <a:t>l’avis du chef d’établissement sur la capacité à réussir, pour chaque vœu</a:t>
            </a:r>
          </a:p>
          <a:p>
            <a:pPr marL="285750" lvl="0" indent="-285750" defTabSz="457200">
              <a:spcBef>
                <a:spcPct val="20000"/>
              </a:spcBef>
              <a:spcAft>
                <a:spcPts val="0"/>
              </a:spcAft>
              <a:buClr>
                <a:srgbClr val="FF0000"/>
              </a:buClr>
              <a:buSzPct val="100000"/>
              <a:buFont typeface="Wingdings" panose="05000000000000000000" pitchFamily="2" charset="2"/>
              <a:buChar char="q"/>
              <a:defRPr/>
            </a:pPr>
            <a:endParaRPr lang="fr-FR" sz="1400" dirty="0">
              <a:solidFill>
                <a:schemeClr val="tx1"/>
              </a:solidFill>
            </a:endParaRPr>
          </a:p>
          <a:p>
            <a:pPr marL="285750" lvl="0" indent="-285750" defTabSz="457200">
              <a:spcBef>
                <a:spcPct val="20000"/>
              </a:spcBef>
              <a:spcAft>
                <a:spcPts val="0"/>
              </a:spcAft>
              <a:buClr>
                <a:srgbClr val="FF0000"/>
              </a:buClr>
              <a:buSzPct val="100000"/>
              <a:buFont typeface="Wingdings" panose="05000000000000000000" pitchFamily="2" charset="2"/>
              <a:buChar char="q"/>
              <a:defRPr/>
            </a:pPr>
            <a:r>
              <a:rPr lang="fr-FR" sz="1400" dirty="0">
                <a:solidFill>
                  <a:schemeClr val="tx1"/>
                </a:solidFill>
              </a:rPr>
              <a:t>La fiche Avenir est </a:t>
            </a:r>
            <a:r>
              <a:rPr lang="fr-FR" sz="1400" b="1" dirty="0">
                <a:solidFill>
                  <a:schemeClr val="tx1"/>
                </a:solidFill>
              </a:rPr>
              <a:t>consultable par le lycéen </a:t>
            </a:r>
            <a:r>
              <a:rPr lang="fr-FR" sz="1400" dirty="0">
                <a:solidFill>
                  <a:schemeClr val="tx1"/>
                </a:solidFill>
              </a:rPr>
              <a:t>dans son dossier</a:t>
            </a:r>
            <a:r>
              <a:rPr lang="fr-FR" sz="1400" dirty="0"/>
              <a:t> </a:t>
            </a:r>
            <a:r>
              <a:rPr lang="fr-FR" sz="1400" b="1" dirty="0"/>
              <a:t>à partir du 2 juin 2026</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1600" b="1" dirty="0"/>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2200" b="1" dirty="0">
              <a:solidFill>
                <a:srgbClr val="3D566E"/>
              </a:solidFill>
              <a:latin typeface="Calibri"/>
            </a:endParaRPr>
          </a:p>
          <a:p>
            <a:pPr lvl="0" defTabSz="457200">
              <a:spcBef>
                <a:spcPct val="20000"/>
              </a:spcBef>
              <a:spcAft>
                <a:spcPts val="0"/>
              </a:spcAft>
              <a:buClr>
                <a:srgbClr val="FF0000"/>
              </a:buClr>
              <a:buSzPct val="100000"/>
              <a:defRPr/>
            </a:pPr>
            <a:r>
              <a:rPr lang="fr-FR" sz="5600" dirty="0">
                <a:solidFill>
                  <a:srgbClr val="3D566E"/>
                </a:solidFill>
                <a:latin typeface="Calibri"/>
              </a:rPr>
              <a:t>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37</a:t>
            </a:fld>
            <a:endParaRPr lang="fr-FR" dirty="0">
              <a:solidFill>
                <a:schemeClr val="tx1"/>
              </a:solidFill>
            </a:endParaRPr>
          </a:p>
        </p:txBody>
      </p:sp>
      <p:sp>
        <p:nvSpPr>
          <p:cNvPr id="7" name="Rectangle à coins arrondis 6"/>
          <p:cNvSpPr/>
          <p:nvPr/>
        </p:nvSpPr>
        <p:spPr>
          <a:xfrm>
            <a:off x="3447393" y="86105"/>
            <a:ext cx="5317664"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491690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0941" y="900000"/>
            <a:ext cx="8253057" cy="537968"/>
          </a:xfrm>
        </p:spPr>
        <p:txBody>
          <a:bodyPr/>
          <a:lstStyle/>
          <a:p>
            <a:r>
              <a:rPr lang="fr-FR" sz="1800" dirty="0"/>
              <a:t>Focus sur l’accompagnement des candidats en situation de handicap ou atteints d’un trouble de santé invalidant </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chemeClr val="tx1"/>
                </a:solidFill>
              </a:rPr>
              <a:pPr/>
              <a:t>38</a:t>
            </a:fld>
            <a:endParaRPr lang="fr-FR" dirty="0">
              <a:solidFill>
                <a:schemeClr val="tx1"/>
              </a:solidFill>
            </a:endParaRPr>
          </a:p>
        </p:txBody>
      </p:sp>
      <p:sp>
        <p:nvSpPr>
          <p:cNvPr id="12" name="Rectangle 11"/>
          <p:cNvSpPr/>
          <p:nvPr/>
        </p:nvSpPr>
        <p:spPr>
          <a:xfrm>
            <a:off x="195227" y="1504857"/>
            <a:ext cx="8424000" cy="3200876"/>
          </a:xfrm>
          <a:prstGeom prst="rect">
            <a:avLst/>
          </a:prstGeom>
        </p:spPr>
        <p:txBody>
          <a:bodyPr wrap="square" lIns="91440" tIns="45720" rIns="91440" bIns="45720" anchor="t">
            <a:spAutoFit/>
          </a:bodyPr>
          <a:lstStyle/>
          <a:p>
            <a:pPr marL="285750" indent="-285750" algn="just">
              <a:spcAft>
                <a:spcPts val="600"/>
              </a:spcAft>
              <a:buClr>
                <a:srgbClr val="000091"/>
              </a:buClr>
              <a:buFont typeface="Wingdings" panose="05000000000000000000" pitchFamily="2" charset="2"/>
              <a:buChar char="§"/>
            </a:pPr>
            <a:r>
              <a:rPr lang="fr-FR" sz="1400" b="1" dirty="0">
                <a:solidFill>
                  <a:schemeClr val="bg1"/>
                </a:solidFill>
                <a:highlight>
                  <a:srgbClr val="0000FF"/>
                </a:highlight>
              </a:rPr>
              <a:t>On peut candidater sans évoquer son handicap</a:t>
            </a:r>
          </a:p>
          <a:p>
            <a:pPr marL="285750" indent="-285750" algn="just">
              <a:spcAft>
                <a:spcPts val="600"/>
              </a:spcAft>
              <a:buClr>
                <a:srgbClr val="000091"/>
              </a:buClr>
              <a:buFont typeface="Wingdings" panose="05000000000000000000" pitchFamily="2" charset="2"/>
              <a:buChar char="§"/>
            </a:pPr>
            <a:r>
              <a:rPr lang="fr-FR" sz="1400" b="1" dirty="0">
                <a:solidFill>
                  <a:schemeClr val="bg1"/>
                </a:solidFill>
                <a:highlight>
                  <a:srgbClr val="0000FF"/>
                </a:highlight>
              </a:rPr>
              <a:t>La discrimination en raison du handicap est  interdite </a:t>
            </a:r>
          </a:p>
          <a:p>
            <a:pPr marL="285750" indent="-285750" algn="just">
              <a:spcAft>
                <a:spcPts val="600"/>
              </a:spcAft>
              <a:buClr>
                <a:srgbClr val="000091"/>
              </a:buClr>
              <a:buFont typeface="Wingdings" panose="05000000000000000000" pitchFamily="2" charset="2"/>
              <a:buChar char="§"/>
            </a:pPr>
            <a:r>
              <a:rPr lang="fr-FR" sz="1400" b="1" dirty="0">
                <a:solidFill>
                  <a:schemeClr val="bg1"/>
                </a:solidFill>
                <a:highlight>
                  <a:srgbClr val="0000FF"/>
                </a:highlight>
              </a:rPr>
              <a:t>Les coordonnées d’un référent handicap sont disponibles sur chaque fiche de formation</a:t>
            </a:r>
            <a:r>
              <a:rPr lang="fr-FR" sz="1400" b="1" dirty="0">
                <a:solidFill>
                  <a:schemeClr val="tx2"/>
                </a:solidFill>
              </a:rPr>
              <a:t>.</a:t>
            </a:r>
            <a:r>
              <a:rPr lang="fr-FR" sz="1400" b="1" dirty="0"/>
              <a:t> </a:t>
            </a:r>
            <a:r>
              <a:rPr lang="fr-FR" sz="1400" dirty="0"/>
              <a:t>Il a la mission de répondre aux interrogations des lycéens tout au long de la procédure.</a:t>
            </a:r>
          </a:p>
          <a:p>
            <a:pPr marL="285750" indent="-285750" algn="just">
              <a:spcAft>
                <a:spcPts val="600"/>
              </a:spcAft>
              <a:buClr>
                <a:srgbClr val="000091"/>
              </a:buClr>
              <a:buFont typeface="Wingdings" panose="05000000000000000000" pitchFamily="2" charset="2"/>
              <a:buChar char="§"/>
            </a:pPr>
            <a:r>
              <a:rPr lang="fr-FR" sz="1400" b="1" dirty="0">
                <a:solidFill>
                  <a:schemeClr val="bg1"/>
                </a:solidFill>
                <a:highlight>
                  <a:srgbClr val="0000FF"/>
                </a:highlight>
              </a:rPr>
              <a:t>Le candidat peut renseigner une fiche de liaison dans son dossier Parcoursup</a:t>
            </a:r>
            <a:r>
              <a:rPr lang="fr-FR" sz="1400" b="1" dirty="0">
                <a:solidFill>
                  <a:schemeClr val="tx2"/>
                </a:solidFill>
              </a:rPr>
              <a:t> </a:t>
            </a:r>
            <a:r>
              <a:rPr lang="fr-FR" sz="1400" dirty="0"/>
              <a:t>pour préciser ses besoins. Cette fiche est </a:t>
            </a:r>
            <a:r>
              <a:rPr lang="fr-FR" sz="1400" b="1" dirty="0"/>
              <a:t>facultative</a:t>
            </a:r>
            <a:r>
              <a:rPr lang="fr-FR" sz="1400" dirty="0"/>
              <a:t> et n’est </a:t>
            </a:r>
            <a:r>
              <a:rPr lang="fr-FR" sz="1400" b="1" dirty="0"/>
              <a:t>pas transmise aux formations </a:t>
            </a:r>
            <a:r>
              <a:rPr lang="fr-FR" sz="1400" dirty="0"/>
              <a:t>pour l’examen des vœux </a:t>
            </a:r>
            <a:r>
              <a:rPr lang="fr-FR" sz="1400" dirty="0">
                <a:sym typeface="Wingdings" panose="05000000000000000000" pitchFamily="2" charset="2"/>
              </a:rPr>
              <a:t> </a:t>
            </a:r>
            <a:r>
              <a:rPr lang="fr-FR" sz="1400" b="1" dirty="0">
                <a:solidFill>
                  <a:srgbClr val="000091"/>
                </a:solidFill>
              </a:rPr>
              <a:t>Le candidat pourra demander à Parcoursup de la transmettre à la formation qu’il aura choisie pour préparer sa rentrée</a:t>
            </a:r>
            <a:r>
              <a:rPr lang="fr-FR" sz="1400" dirty="0"/>
              <a:t>. Cela permet d’anticiper la rentrée étudiante dans le nouvel établissement.</a:t>
            </a:r>
            <a:endParaRPr lang="fr-FR" sz="1400" dirty="0">
              <a:cs typeface="Arial"/>
            </a:endParaRPr>
          </a:p>
          <a:p>
            <a:pPr marL="285750" indent="-285750" algn="just">
              <a:buClr>
                <a:srgbClr val="000091"/>
              </a:buClr>
              <a:buFont typeface="Wingdings" panose="05000000000000000000" pitchFamily="2" charset="2"/>
              <a:buChar char="§"/>
            </a:pPr>
            <a:r>
              <a:rPr lang="fr-FR" sz="1400" b="1" dirty="0">
                <a:solidFill>
                  <a:schemeClr val="bg1"/>
                </a:solidFill>
                <a:highlight>
                  <a:srgbClr val="0000FF"/>
                </a:highlight>
              </a:rPr>
              <a:t>À partir du 2 juin 2026, le candidat peut demander au recteur le réexamen de son dossier</a:t>
            </a:r>
            <a:r>
              <a:rPr lang="fr-FR" sz="1400" b="1" dirty="0"/>
              <a:t> </a:t>
            </a:r>
            <a:r>
              <a:rPr lang="fr-FR" sz="1400" dirty="0"/>
              <a:t>(via la rubrique « contact » dans Parcoursup) s’il ne trouve pas de formation adaptée à ses besoins spécifiques et que sa situation justifie une inscription dans un établissement situé dans une zone géographique déterminée. </a:t>
            </a:r>
            <a:endParaRPr lang="fr-FR" sz="1600" dirty="0"/>
          </a:p>
        </p:txBody>
      </p:sp>
      <p:sp>
        <p:nvSpPr>
          <p:cNvPr id="5" name="Rectangle à coins arrondis 4"/>
          <p:cNvSpPr/>
          <p:nvPr/>
        </p:nvSpPr>
        <p:spPr>
          <a:xfrm>
            <a:off x="3791415" y="86105"/>
            <a:ext cx="497364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L’accompagnement des candidats </a:t>
            </a:r>
          </a:p>
          <a:p>
            <a:pPr algn="ctr"/>
            <a:r>
              <a:rPr lang="fr-FR" sz="1400" b="1" kern="0" dirty="0">
                <a:solidFill>
                  <a:srgbClr val="000091"/>
                </a:solidFill>
                <a:latin typeface="Arial"/>
              </a:rPr>
              <a:t>en situation de handicap</a:t>
            </a:r>
          </a:p>
        </p:txBody>
      </p:sp>
    </p:spTree>
    <p:extLst>
      <p:ext uri="{BB962C8B-B14F-4D97-AF65-F5344CB8AC3E}">
        <p14:creationId xmlns:p14="http://schemas.microsoft.com/office/powerpoint/2010/main" val="2229686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22/01/2026</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39</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21248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chemeClr val="tx1"/>
                </a:solidFill>
              </a:rPr>
              <a:pPr/>
              <a:t>4</a:t>
            </a:fld>
            <a:endParaRPr lang="fr-FR" dirty="0">
              <a:solidFill>
                <a:schemeClr val="tx1"/>
              </a:solidFill>
            </a:endParaRPr>
          </a:p>
        </p:txBody>
      </p:sp>
      <p:sp>
        <p:nvSpPr>
          <p:cNvPr id="9" name="Espace réservé du contenu 2"/>
          <p:cNvSpPr txBox="1">
            <a:spLocks/>
          </p:cNvSpPr>
          <p:nvPr/>
        </p:nvSpPr>
        <p:spPr bwMode="gray">
          <a:xfrm>
            <a:off x="509715" y="915566"/>
            <a:ext cx="6592279"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2"/>
                </a:solidFill>
                <a:latin typeface="+mj-lt"/>
                <a:ea typeface="+mj-ea"/>
                <a:cs typeface="+mj-cs"/>
              </a:rPr>
              <a:t>Parmi les 25 000 formations dispensant des diplômes nationaux et d’établissements</a:t>
            </a:r>
          </a:p>
          <a:p>
            <a:endParaRPr lang="fr-FR" sz="800" b="1" dirty="0">
              <a:solidFill>
                <a:srgbClr val="F28E65"/>
              </a:solidFill>
            </a:endParaRPr>
          </a:p>
          <a:p>
            <a:pPr marL="171450" indent="-171450" algn="just">
              <a:buClr>
                <a:schemeClr val="bg2"/>
              </a:buClr>
              <a:buFont typeface="Courier New" panose="02070309020205020404" pitchFamily="49" charset="0"/>
              <a:buChar char="o"/>
            </a:pPr>
            <a:r>
              <a:rPr lang="fr-FR" sz="1600" b="1" dirty="0">
                <a:solidFill>
                  <a:schemeClr val="bg1"/>
                </a:solidFill>
                <a:highlight>
                  <a:srgbClr val="0000FF"/>
                </a:highlight>
              </a:rPr>
              <a:t>Des formations sous statut étudiant</a:t>
            </a:r>
            <a:r>
              <a:rPr lang="fr-FR" sz="1400" b="1" dirty="0">
                <a:solidFill>
                  <a:schemeClr val="bg1"/>
                </a:solidFill>
                <a:highlight>
                  <a:srgbClr val="0000FF"/>
                </a:highlight>
              </a:rPr>
              <a:t> </a:t>
            </a:r>
          </a:p>
          <a:p>
            <a:pPr marL="423450" lvl="1" indent="-171450">
              <a:buClr>
                <a:schemeClr val="bg2"/>
              </a:buClr>
              <a:buFont typeface="Courier New" panose="02070309020205020404" pitchFamily="49" charset="0"/>
              <a:buChar char="o"/>
            </a:pPr>
            <a:r>
              <a:rPr lang="fr-FR" sz="1300" b="1" dirty="0">
                <a:solidFill>
                  <a:srgbClr val="0000FF"/>
                </a:solidFill>
              </a:rPr>
              <a:t>Formations dites « non sélectives »</a:t>
            </a:r>
            <a:br>
              <a:rPr lang="fr-FR" sz="1300" b="1" dirty="0">
                <a:solidFill>
                  <a:schemeClr val="accent1"/>
                </a:solidFill>
              </a:rPr>
            </a:br>
            <a:r>
              <a:rPr lang="fr-FR" sz="1300" dirty="0"/>
              <a:t>les différentes licences (dont les licences « accès santé »), les licences professorat des écoles (LPE) et les parcours d’accès aux études de santé (PASS)</a:t>
            </a:r>
          </a:p>
          <a:p>
            <a:pPr marL="423450" lvl="1" indent="-171450">
              <a:buClr>
                <a:schemeClr val="bg2"/>
              </a:buClr>
              <a:buFont typeface="Courier New" panose="02070309020205020404" pitchFamily="49" charset="0"/>
              <a:buChar char="o"/>
            </a:pPr>
            <a:r>
              <a:rPr lang="fr-FR" sz="1300" b="1" dirty="0">
                <a:solidFill>
                  <a:srgbClr val="0000FF"/>
                </a:solidFill>
              </a:rPr>
              <a:t>Formations dites « sélectives »</a:t>
            </a:r>
            <a:br>
              <a:rPr lang="fr-FR" sz="1300" b="1" dirty="0"/>
            </a:br>
            <a:r>
              <a:rPr lang="fr-FR" sz="1300" b="1" dirty="0"/>
              <a:t> </a:t>
            </a:r>
            <a:r>
              <a:rPr lang="fr-FR" sz="1300" dirty="0"/>
              <a:t>les classes prépa, BTS, BUT (Bachelor universitaire de technologie ), formations en soins infirmiers (en IFSI) et autres formations paramédicales, formations en travail social (en EFTS), écoles d’ingénieur, de commerce et de management, Sciences Po/ Instituts d’Études Politiques, écoles vétérinaires, formations aux métiers de la culture, du sport, </a:t>
            </a:r>
            <a:r>
              <a:rPr lang="fr-FR" sz="1300" dirty="0" err="1"/>
              <a:t>etc</a:t>
            </a:r>
            <a:endParaRPr lang="fr-FR" sz="1300" dirty="0"/>
          </a:p>
          <a:p>
            <a:pPr marL="171450" indent="-171450" algn="just">
              <a:spcAft>
                <a:spcPts val="0"/>
              </a:spcAft>
              <a:buClr>
                <a:schemeClr val="bg2"/>
              </a:buClr>
              <a:buFont typeface="Courier New" panose="02070309020205020404" pitchFamily="49" charset="0"/>
              <a:buChar char="o"/>
            </a:pPr>
            <a:r>
              <a:rPr lang="fr-FR" sz="1600" b="1" dirty="0">
                <a:solidFill>
                  <a:schemeClr val="bg1"/>
                </a:solidFill>
                <a:highlight>
                  <a:srgbClr val="0000FF"/>
                </a:highlight>
              </a:rPr>
              <a:t>Des formations sous statut apprenti (en alternance)</a:t>
            </a:r>
            <a:endParaRPr lang="fr-FR" sz="1600" dirty="0">
              <a:solidFill>
                <a:schemeClr val="accent1"/>
              </a:solidFill>
            </a:endParaRPr>
          </a:p>
        </p:txBody>
      </p:sp>
      <p:pic>
        <p:nvPicPr>
          <p:cNvPr id="5" name="Graphique 13" descr="Index pointant vers la droite vu du côté du dos de la main">
            <a:extLst>
              <a:ext uri="{FF2B5EF4-FFF2-40B4-BE49-F238E27FC236}">
                <a16:creationId xmlns:a16="http://schemas.microsoft.com/office/drawing/2014/main" id="{21DB8F85-58FF-4368-9A4F-C47033CA25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2206" y="4373948"/>
            <a:ext cx="360001" cy="360001"/>
          </a:xfrm>
          <a:prstGeom prst="rect">
            <a:avLst/>
          </a:prstGeom>
        </p:spPr>
      </p:pic>
      <p:sp>
        <p:nvSpPr>
          <p:cNvPr id="7" name="Rectangle à coins arrondis 6"/>
          <p:cNvSpPr/>
          <p:nvPr/>
        </p:nvSpPr>
        <p:spPr>
          <a:xfrm>
            <a:off x="3647091" y="119831"/>
            <a:ext cx="511924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b="1" kern="0" dirty="0">
                <a:solidFill>
                  <a:srgbClr val="000091"/>
                </a:solidFill>
                <a:latin typeface="Arial"/>
              </a:rPr>
              <a:t>Les formations disponibles sur Parcoursup</a:t>
            </a:r>
          </a:p>
        </p:txBody>
      </p:sp>
      <p:pic>
        <p:nvPicPr>
          <p:cNvPr id="6" name="Image 5">
            <a:extLst>
              <a:ext uri="{FF2B5EF4-FFF2-40B4-BE49-F238E27FC236}">
                <a16:creationId xmlns:a16="http://schemas.microsoft.com/office/drawing/2014/main" id="{7B040C66-A718-41B4-A3A6-A3B3244E198B}"/>
              </a:ext>
            </a:extLst>
          </p:cNvPr>
          <p:cNvPicPr>
            <a:picLocks noChangeAspect="1"/>
          </p:cNvPicPr>
          <p:nvPr/>
        </p:nvPicPr>
        <p:blipFill>
          <a:blip r:embed="rId4"/>
          <a:stretch>
            <a:fillRect/>
          </a:stretch>
        </p:blipFill>
        <p:spPr>
          <a:xfrm>
            <a:off x="7281734" y="1283584"/>
            <a:ext cx="1484602" cy="2066711"/>
          </a:xfrm>
          <a:prstGeom prst="rect">
            <a:avLst/>
          </a:prstGeom>
          <a:ln>
            <a:solidFill>
              <a:schemeClr val="bg1">
                <a:lumMod val="85000"/>
              </a:schemeClr>
            </a:solidFill>
          </a:ln>
        </p:spPr>
      </p:pic>
      <p:sp>
        <p:nvSpPr>
          <p:cNvPr id="2" name="Rectangle 1"/>
          <p:cNvSpPr/>
          <p:nvPr/>
        </p:nvSpPr>
        <p:spPr>
          <a:xfrm>
            <a:off x="972207" y="4354572"/>
            <a:ext cx="7373007" cy="307777"/>
          </a:xfrm>
          <a:prstGeom prst="rect">
            <a:avLst/>
          </a:prstGeom>
        </p:spPr>
        <p:txBody>
          <a:bodyPr wrap="square">
            <a:spAutoFit/>
          </a:bodyPr>
          <a:lstStyle/>
          <a:p>
            <a:pPr marL="446088" indent="-446088">
              <a:spcAft>
                <a:spcPts val="0"/>
              </a:spcAft>
              <a:buClr>
                <a:schemeClr val="bg2"/>
              </a:buClr>
              <a:tabLst>
                <a:tab pos="446088" algn="l"/>
              </a:tabLst>
            </a:pPr>
            <a:r>
              <a:rPr lang="fr-FR" sz="1400" dirty="0"/>
              <a:t>Certaines formations privées ne sont pas présentes sur Parcoursup </a:t>
            </a:r>
            <a:r>
              <a:rPr lang="fr-FR" sz="1400" b="1" dirty="0"/>
              <a:t>&gt; soyez vigilants </a:t>
            </a:r>
          </a:p>
        </p:txBody>
      </p:sp>
    </p:spTree>
    <p:extLst>
      <p:ext uri="{BB962C8B-B14F-4D97-AF65-F5344CB8AC3E}">
        <p14:creationId xmlns:p14="http://schemas.microsoft.com/office/powerpoint/2010/main" val="3655501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7950" y="4193981"/>
            <a:ext cx="7025269" cy="461665"/>
          </a:xfrm>
          <a:prstGeom prst="rect">
            <a:avLst/>
          </a:prstGeom>
          <a:noFill/>
        </p:spPr>
        <p:txBody>
          <a:bodyPr wrap="square" rtlCol="0">
            <a:spAutoFit/>
          </a:bodyPr>
          <a:lstStyle/>
          <a:p>
            <a:r>
              <a:rPr lang="fr-FR" sz="2400" b="1" dirty="0">
                <a:solidFill>
                  <a:srgbClr val="000091"/>
                </a:solidFill>
              </a:rPr>
              <a:t>Rassurer à la lumière des résultats de 2025</a:t>
            </a:r>
            <a:endParaRPr lang="fr-FR" sz="2000" b="1" dirty="0">
              <a:solidFill>
                <a:srgbClr val="000091"/>
              </a:solidFill>
            </a:endParaRPr>
          </a:p>
        </p:txBody>
      </p:sp>
      <p:sp>
        <p:nvSpPr>
          <p:cNvPr id="4" name="Espace réservé du numéro de diapositive 4"/>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40</a:t>
            </a:fld>
            <a:endParaRPr lang="fr-FR" dirty="0">
              <a:solidFill>
                <a:schemeClr val="tx1"/>
              </a:solidFill>
            </a:endParaRPr>
          </a:p>
        </p:txBody>
      </p:sp>
      <p:pic>
        <p:nvPicPr>
          <p:cNvPr id="5" name="Image 4">
            <a:extLst>
              <a:ext uri="{FF2B5EF4-FFF2-40B4-BE49-F238E27FC236}">
                <a16:creationId xmlns:a16="http://schemas.microsoft.com/office/drawing/2014/main" id="{727502A4-E7A9-46E6-8E75-661BF17B3A35}"/>
              </a:ext>
            </a:extLst>
          </p:cNvPr>
          <p:cNvPicPr>
            <a:picLocks noChangeAspect="1"/>
          </p:cNvPicPr>
          <p:nvPr/>
        </p:nvPicPr>
        <p:blipFill>
          <a:blip r:embed="rId2"/>
          <a:stretch>
            <a:fillRect/>
          </a:stretch>
        </p:blipFill>
        <p:spPr>
          <a:xfrm>
            <a:off x="289848" y="873010"/>
            <a:ext cx="8396952" cy="3429968"/>
          </a:xfrm>
          <a:prstGeom prst="rect">
            <a:avLst/>
          </a:prstGeom>
        </p:spPr>
      </p:pic>
    </p:spTree>
    <p:extLst>
      <p:ext uri="{BB962C8B-B14F-4D97-AF65-F5344CB8AC3E}">
        <p14:creationId xmlns:p14="http://schemas.microsoft.com/office/powerpoint/2010/main" val="896127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41</a:t>
            </a:fld>
            <a:endParaRPr lang="fr-FR" dirty="0">
              <a:solidFill>
                <a:schemeClr val="tx1"/>
              </a:solidFill>
            </a:endParaRPr>
          </a:p>
        </p:txBody>
      </p:sp>
      <p:sp>
        <p:nvSpPr>
          <p:cNvPr id="5" name="Espace réservé du contenu 4">
            <a:extLst>
              <a:ext uri="{FF2B5EF4-FFF2-40B4-BE49-F238E27FC236}">
                <a16:creationId xmlns:a16="http://schemas.microsoft.com/office/drawing/2014/main" id="{A19B3AFF-0E04-4EE3-9B45-5C64A1085E04}"/>
              </a:ext>
            </a:extLst>
          </p:cNvPr>
          <p:cNvSpPr>
            <a:spLocks noGrp="1"/>
          </p:cNvSpPr>
          <p:nvPr>
            <p:ph sz="quarter" idx="14"/>
          </p:nvPr>
        </p:nvSpPr>
        <p:spPr>
          <a:xfrm>
            <a:off x="251520" y="915566"/>
            <a:ext cx="8424937" cy="3744416"/>
          </a:xfrm>
        </p:spPr>
        <p:txBody>
          <a:bodyPr/>
          <a:lstStyle/>
          <a:p>
            <a:pPr>
              <a:spcAft>
                <a:spcPts val="1200"/>
              </a:spcAft>
              <a:buFont typeface="Wingdings" panose="05000000000000000000" pitchFamily="2" charset="2"/>
              <a:buChar char="Ø"/>
            </a:pPr>
            <a:r>
              <a:rPr lang="fr-FR" sz="1600" b="1" dirty="0">
                <a:solidFill>
                  <a:schemeClr val="bg1"/>
                </a:solidFill>
                <a:highlight>
                  <a:srgbClr val="0000FF"/>
                </a:highlight>
              </a:rPr>
              <a:t>Une phase d’admission qui propose du choix et des réponses rapidement</a:t>
            </a:r>
          </a:p>
          <a:p>
            <a:pPr marL="450850" indent="-182563" algn="just">
              <a:spcAft>
                <a:spcPts val="1200"/>
              </a:spcAft>
              <a:buFont typeface="Wingdings" panose="05000000000000000000" pitchFamily="2" charset="2"/>
              <a:buChar char="§"/>
              <a:tabLst>
                <a:tab pos="450850" algn="l"/>
              </a:tabLst>
            </a:pPr>
            <a:r>
              <a:rPr lang="fr-FR" sz="1300" b="1" dirty="0">
                <a:solidFill>
                  <a:schemeClr val="tx1"/>
                </a:solidFill>
              </a:rPr>
              <a:t>74 % </a:t>
            </a:r>
            <a:r>
              <a:rPr lang="fr-FR" sz="1300" dirty="0">
                <a:solidFill>
                  <a:schemeClr val="tx1"/>
                </a:solidFill>
              </a:rPr>
              <a:t>des lycéens considèrent que Parcoursup facilite l’entrée dans l’enseignement supérieur </a:t>
            </a:r>
          </a:p>
          <a:p>
            <a:pPr marL="450850" indent="-182563" algn="just">
              <a:spcAft>
                <a:spcPts val="1200"/>
              </a:spcAft>
              <a:buFont typeface="Wingdings" panose="05000000000000000000" pitchFamily="2" charset="2"/>
              <a:buChar char="§"/>
              <a:tabLst>
                <a:tab pos="450850" algn="l"/>
              </a:tabLst>
            </a:pPr>
            <a:r>
              <a:rPr lang="fr-FR" sz="1300" b="1" dirty="0">
                <a:solidFill>
                  <a:schemeClr val="tx1"/>
                </a:solidFill>
              </a:rPr>
              <a:t>5,6 : </a:t>
            </a:r>
            <a:r>
              <a:rPr lang="fr-FR" sz="1300" dirty="0">
                <a:solidFill>
                  <a:schemeClr val="tx1"/>
                </a:solidFill>
              </a:rPr>
              <a:t>c'est le nombre de propositions reçues en moyenne par les 650 000 lycéens</a:t>
            </a:r>
          </a:p>
          <a:p>
            <a:pPr marL="450850" indent="-182563" algn="just">
              <a:spcAft>
                <a:spcPts val="1200"/>
              </a:spcAft>
              <a:buFont typeface="Wingdings" panose="05000000000000000000" pitchFamily="2" charset="2"/>
              <a:buChar char="§"/>
              <a:tabLst>
                <a:tab pos="450850" algn="l"/>
              </a:tabLst>
            </a:pPr>
            <a:r>
              <a:rPr lang="fr-FR" sz="1300" b="1" dirty="0">
                <a:solidFill>
                  <a:schemeClr val="tx1"/>
                </a:solidFill>
              </a:rPr>
              <a:t>3,2 jours : </a:t>
            </a:r>
            <a:r>
              <a:rPr lang="fr-FR" sz="1300" dirty="0">
                <a:solidFill>
                  <a:schemeClr val="tx1"/>
                </a:solidFill>
              </a:rPr>
              <a:t>c'est le délai moyen pour recevoir sa 1ère proposition</a:t>
            </a:r>
          </a:p>
          <a:p>
            <a:pPr marL="450850" indent="-182563" algn="just">
              <a:spcAft>
                <a:spcPts val="1200"/>
              </a:spcAft>
              <a:buFont typeface="Wingdings" panose="05000000000000000000" pitchFamily="2" charset="2"/>
              <a:buChar char="§"/>
              <a:tabLst>
                <a:tab pos="450850" algn="l"/>
              </a:tabLst>
            </a:pPr>
            <a:r>
              <a:rPr lang="fr-FR" sz="1300" b="1" dirty="0">
                <a:solidFill>
                  <a:schemeClr val="tx1"/>
                </a:solidFill>
              </a:rPr>
              <a:t>67,9 % </a:t>
            </a:r>
            <a:r>
              <a:rPr lang="fr-FR" sz="1300" dirty="0">
                <a:solidFill>
                  <a:schemeClr val="tx1"/>
                </a:solidFill>
              </a:rPr>
              <a:t>:  c'est la part de lycéens qui ont reçu une proposition dès le 1er jour</a:t>
            </a:r>
          </a:p>
          <a:p>
            <a:pPr marL="450850" indent="-182563" algn="just">
              <a:spcAft>
                <a:spcPts val="1800"/>
              </a:spcAft>
              <a:buFont typeface="Wingdings" panose="05000000000000000000" pitchFamily="2" charset="2"/>
              <a:buChar char="§"/>
              <a:tabLst>
                <a:tab pos="450850" algn="l"/>
              </a:tabLst>
            </a:pPr>
            <a:r>
              <a:rPr lang="fr-FR" sz="1300" b="1" dirty="0">
                <a:solidFill>
                  <a:schemeClr val="tx1"/>
                </a:solidFill>
              </a:rPr>
              <a:t>81% :  </a:t>
            </a:r>
            <a:r>
              <a:rPr lang="fr-FR" sz="1300" dirty="0">
                <a:solidFill>
                  <a:schemeClr val="tx1"/>
                </a:solidFill>
              </a:rPr>
              <a:t>c'est la part de lycéens ayant reçu au moins 1 proposition la 1ère semaine</a:t>
            </a:r>
          </a:p>
          <a:p>
            <a:pPr>
              <a:spcAft>
                <a:spcPts val="1200"/>
              </a:spcAft>
              <a:buFont typeface="Wingdings" panose="05000000000000000000" pitchFamily="2" charset="2"/>
              <a:buChar char="Ø"/>
            </a:pPr>
            <a:r>
              <a:rPr lang="fr-FR" sz="1600" b="1" dirty="0">
                <a:solidFill>
                  <a:schemeClr val="bg1"/>
                </a:solidFill>
                <a:highlight>
                  <a:srgbClr val="0000FF"/>
                </a:highlight>
              </a:rPr>
              <a:t>Des solutions pour ceux qui n’ont pas eu de réponses avant le Bac  </a:t>
            </a:r>
          </a:p>
          <a:p>
            <a:pPr marL="450850" indent="-182563" algn="just">
              <a:spcAft>
                <a:spcPts val="1200"/>
              </a:spcAft>
              <a:buFont typeface="Wingdings" panose="05000000000000000000" pitchFamily="2" charset="2"/>
              <a:buChar char="§"/>
              <a:tabLst>
                <a:tab pos="450850" algn="l"/>
              </a:tabLst>
            </a:pPr>
            <a:r>
              <a:rPr lang="fr-FR" sz="1300" b="1" dirty="0">
                <a:solidFill>
                  <a:schemeClr val="tx1"/>
                </a:solidFill>
              </a:rPr>
              <a:t>83 000 : </a:t>
            </a:r>
            <a:r>
              <a:rPr lang="fr-FR" sz="1300" dirty="0">
                <a:solidFill>
                  <a:schemeClr val="tx1"/>
                </a:solidFill>
              </a:rPr>
              <a:t>c'est le nombre de candidats ayant reçu 1 proposition en phase complémentaire</a:t>
            </a:r>
          </a:p>
          <a:p>
            <a:pPr marL="450850" indent="-182563" algn="just">
              <a:spcAft>
                <a:spcPts val="1200"/>
              </a:spcAft>
              <a:buFont typeface="Wingdings" panose="05000000000000000000" pitchFamily="2" charset="2"/>
              <a:buChar char="§"/>
              <a:tabLst>
                <a:tab pos="450850" algn="l"/>
              </a:tabLst>
            </a:pPr>
            <a:r>
              <a:rPr lang="fr-FR" sz="1300" b="1" dirty="0">
                <a:solidFill>
                  <a:schemeClr val="tx1"/>
                </a:solidFill>
              </a:rPr>
              <a:t>38 : </a:t>
            </a:r>
            <a:r>
              <a:rPr lang="fr-FR" sz="1300" dirty="0">
                <a:solidFill>
                  <a:schemeClr val="tx1"/>
                </a:solidFill>
              </a:rPr>
              <a:t>c'est le nombre de lycéens qui n’avaient pas eu de solution fin septembre 2025  parmi les 22 000 candidats accompagnés en CAES</a:t>
            </a:r>
          </a:p>
          <a:p>
            <a:pPr marL="176213" algn="just">
              <a:spcAft>
                <a:spcPts val="1200"/>
              </a:spcAft>
              <a:tabLst>
                <a:tab pos="450850" algn="l"/>
              </a:tabLst>
            </a:pPr>
            <a:r>
              <a:rPr lang="fr-FR" sz="700" u="sng" dirty="0">
                <a:solidFill>
                  <a:schemeClr val="tx1"/>
                </a:solidFill>
              </a:rPr>
              <a:t>Sources</a:t>
            </a:r>
            <a:r>
              <a:rPr lang="fr-FR" sz="700" dirty="0">
                <a:solidFill>
                  <a:schemeClr val="tx1"/>
                </a:solidFill>
              </a:rPr>
              <a:t> : bilan Parcoursup 2025 ; baromètre Parcoursup 2025 ; note flash SIES « </a:t>
            </a:r>
            <a:r>
              <a:rPr lang="fr-FR" sz="700" i="1" dirty="0">
                <a:solidFill>
                  <a:schemeClr val="tx1"/>
                </a:solidFill>
              </a:rPr>
              <a:t>Parcoursup 2025 : les propositions d’admission dans l’enseignement supérieur »</a:t>
            </a:r>
            <a:endParaRPr lang="fr-FR" sz="700" dirty="0">
              <a:solidFill>
                <a:schemeClr val="tx1"/>
              </a:solidFill>
            </a:endParaRPr>
          </a:p>
          <a:p>
            <a:pPr marL="285750" indent="-285750">
              <a:spcAft>
                <a:spcPts val="1200"/>
              </a:spcAft>
              <a:buFont typeface="Wingdings" panose="05000000000000000000" pitchFamily="2" charset="2"/>
              <a:buChar char="Ø"/>
            </a:pPr>
            <a:endParaRPr lang="fr-FR" sz="1800" b="1" dirty="0">
              <a:solidFill>
                <a:srgbClr val="F28E65"/>
              </a:solidFill>
              <a:latin typeface="Marianne" panose="02000000000000000000" pitchFamily="2" charset="0"/>
            </a:endParaRPr>
          </a:p>
        </p:txBody>
      </p:sp>
      <p:pic>
        <p:nvPicPr>
          <p:cNvPr id="8" name="Image 7">
            <a:extLst>
              <a:ext uri="{FF2B5EF4-FFF2-40B4-BE49-F238E27FC236}">
                <a16:creationId xmlns:a16="http://schemas.microsoft.com/office/drawing/2014/main" id="{6D55D269-AA2C-4778-93F3-DD8C4C22435C}"/>
              </a:ext>
            </a:extLst>
          </p:cNvPr>
          <p:cNvPicPr/>
          <p:nvPr/>
        </p:nvPicPr>
        <p:blipFill>
          <a:blip r:embed="rId2"/>
          <a:stretch>
            <a:fillRect/>
          </a:stretch>
        </p:blipFill>
        <p:spPr>
          <a:xfrm>
            <a:off x="7254940" y="1563638"/>
            <a:ext cx="1421517" cy="1999367"/>
          </a:xfrm>
          <a:prstGeom prst="rect">
            <a:avLst/>
          </a:prstGeom>
          <a:ln>
            <a:solidFill>
              <a:schemeClr val="bg1">
                <a:lumMod val="95000"/>
              </a:schemeClr>
            </a:solidFill>
          </a:ln>
        </p:spPr>
      </p:pic>
      <p:pic>
        <p:nvPicPr>
          <p:cNvPr id="9" name="Graphique 13" descr="Index pointant vers la droite vu du côté du dos de la main">
            <a:extLst>
              <a:ext uri="{FF2B5EF4-FFF2-40B4-BE49-F238E27FC236}">
                <a16:creationId xmlns:a16="http://schemas.microsoft.com/office/drawing/2014/main" id="{074BE8D7-53F6-492A-8A1F-F4EDF880BF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88224" y="2203320"/>
            <a:ext cx="360001" cy="360001"/>
          </a:xfrm>
          <a:prstGeom prst="rect">
            <a:avLst/>
          </a:prstGeom>
        </p:spPr>
      </p:pic>
      <p:sp>
        <p:nvSpPr>
          <p:cNvPr id="10" name="Rectangle à coins arrondis 9"/>
          <p:cNvSpPr/>
          <p:nvPr/>
        </p:nvSpPr>
        <p:spPr>
          <a:xfrm>
            <a:off x="3702816" y="152067"/>
            <a:ext cx="497364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Des éléments de bilan 2025 qui rassurent</a:t>
            </a:r>
          </a:p>
        </p:txBody>
      </p:sp>
    </p:spTree>
    <p:extLst>
      <p:ext uri="{BB962C8B-B14F-4D97-AF65-F5344CB8AC3E}">
        <p14:creationId xmlns:p14="http://schemas.microsoft.com/office/powerpoint/2010/main" val="39934779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59980" y="4277088"/>
            <a:ext cx="6683296" cy="461665"/>
          </a:xfrm>
          <a:prstGeom prst="rect">
            <a:avLst/>
          </a:prstGeom>
          <a:noFill/>
        </p:spPr>
        <p:txBody>
          <a:bodyPr wrap="square" rtlCol="0">
            <a:spAutoFit/>
          </a:bodyPr>
          <a:lstStyle/>
          <a:p>
            <a:r>
              <a:rPr lang="fr-FR" sz="2400" b="1" dirty="0">
                <a:solidFill>
                  <a:srgbClr val="000091"/>
                </a:solidFill>
              </a:rPr>
              <a:t>Parcoursup 2026 : nos conseils</a:t>
            </a:r>
          </a:p>
        </p:txBody>
      </p:sp>
      <p:sp>
        <p:nvSpPr>
          <p:cNvPr id="4" name="Espace réservé du numéro de diapositive 4"/>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42</a:t>
            </a:fld>
            <a:endParaRPr lang="fr-FR" dirty="0">
              <a:solidFill>
                <a:schemeClr val="tx1"/>
              </a:solidFill>
            </a:endParaRPr>
          </a:p>
        </p:txBody>
      </p:sp>
      <p:pic>
        <p:nvPicPr>
          <p:cNvPr id="3" name="Image 2"/>
          <p:cNvPicPr>
            <a:picLocks noChangeAspect="1"/>
          </p:cNvPicPr>
          <p:nvPr/>
        </p:nvPicPr>
        <p:blipFill>
          <a:blip r:embed="rId2"/>
          <a:stretch>
            <a:fillRect/>
          </a:stretch>
        </p:blipFill>
        <p:spPr>
          <a:xfrm>
            <a:off x="911261" y="884120"/>
            <a:ext cx="7577616" cy="3392968"/>
          </a:xfrm>
          <a:prstGeom prst="rect">
            <a:avLst/>
          </a:prstGeom>
        </p:spPr>
      </p:pic>
    </p:spTree>
    <p:extLst>
      <p:ext uri="{BB962C8B-B14F-4D97-AF65-F5344CB8AC3E}">
        <p14:creationId xmlns:p14="http://schemas.microsoft.com/office/powerpoint/2010/main" val="12568680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387350" y="908050"/>
            <a:ext cx="8226585" cy="3875450"/>
          </a:xfrm>
        </p:spPr>
        <p:txBody>
          <a:bodyPr>
            <a:noAutofit/>
          </a:bodyPr>
          <a:lstStyle/>
          <a:p>
            <a:pPr marL="342900" indent="-342900" algn="just" defTabSz="457200">
              <a:spcBef>
                <a:spcPct val="20000"/>
              </a:spcBef>
              <a:spcAft>
                <a:spcPts val="0"/>
              </a:spcAft>
              <a:buClr>
                <a:srgbClr val="000091"/>
              </a:buClr>
              <a:buSzPct val="100000"/>
              <a:buFont typeface="+mj-lt"/>
              <a:buAutoNum type="arabicPeriod"/>
            </a:pPr>
            <a:r>
              <a:rPr lang="fr-FR" sz="1400" b="1" dirty="0">
                <a:ea typeface="+mj-ea"/>
                <a:cs typeface="+mj-cs"/>
              </a:rPr>
              <a:t>Prenez connaissance du calendrier 2026, </a:t>
            </a:r>
            <a:r>
              <a:rPr lang="fr-FR" sz="1200" dirty="0">
                <a:solidFill>
                  <a:schemeClr val="tx1"/>
                </a:solidFill>
              </a:rPr>
              <a:t>des modalités de fonctionnement de la plateforme et des vidéos tutos pour vous familiariser avec la procédure ; utilisez les outils Parcoursup pour échanger, vous exercer (Quiz ; Règles d’or ; FAQ ; Simulateur d’admission ; Site d’entrainement de la phase d’admission).</a:t>
            </a:r>
            <a:br>
              <a:rPr lang="fr-FR" sz="1200" dirty="0">
                <a:solidFill>
                  <a:schemeClr val="tx1"/>
                </a:solidFill>
              </a:rPr>
            </a:br>
            <a:endParaRPr lang="fr-FR" sz="400" dirty="0">
              <a:solidFill>
                <a:schemeClr val="tx1"/>
              </a:solidFill>
            </a:endParaRPr>
          </a:p>
          <a:p>
            <a:pPr marL="342900" indent="-342900" defTabSz="457200">
              <a:spcBef>
                <a:spcPct val="20000"/>
              </a:spcBef>
              <a:spcAft>
                <a:spcPts val="0"/>
              </a:spcAft>
              <a:buClr>
                <a:srgbClr val="000091"/>
              </a:buClr>
              <a:buSzPct val="100000"/>
              <a:buFont typeface="+mj-lt"/>
              <a:buAutoNum type="arabicPeriod"/>
            </a:pPr>
            <a:r>
              <a:rPr lang="fr-FR" sz="1400" b="1" dirty="0">
                <a:ea typeface="+mj-ea"/>
                <a:cs typeface="+mj-cs"/>
              </a:rPr>
              <a:t>Anticipez, n’attendez pas la dernière minute</a:t>
            </a:r>
            <a:br>
              <a:rPr lang="fr-FR" sz="1400" dirty="0">
                <a:solidFill>
                  <a:schemeClr val="tx1"/>
                </a:solidFill>
                <a:highlight>
                  <a:srgbClr val="0000FF"/>
                </a:highlight>
              </a:rPr>
            </a:br>
            <a:r>
              <a:rPr lang="fr-FR" sz="1200" dirty="0">
                <a:solidFill>
                  <a:schemeClr val="tx1"/>
                </a:solidFill>
              </a:rPr>
              <a:t>Anticipez au lycée pour construire votre projet d’orientation progressivement (avec </a:t>
            </a:r>
            <a:r>
              <a:rPr lang="fr-FR" sz="1200" b="1" dirty="0" err="1">
                <a:solidFill>
                  <a:schemeClr val="tx1"/>
                </a:solidFill>
              </a:rPr>
              <a:t>MonProjetSup</a:t>
            </a:r>
            <a:r>
              <a:rPr lang="fr-FR" sz="1200" dirty="0">
                <a:solidFill>
                  <a:schemeClr val="tx1"/>
                </a:solidFill>
              </a:rPr>
              <a:t> sur la plateforme </a:t>
            </a:r>
            <a:r>
              <a:rPr lang="fr-FR" sz="1200" dirty="0" err="1">
                <a:solidFill>
                  <a:schemeClr val="tx1"/>
                </a:solidFill>
              </a:rPr>
              <a:t>Avenir-s</a:t>
            </a:r>
            <a:r>
              <a:rPr lang="fr-FR" sz="1200" dirty="0">
                <a:solidFill>
                  <a:schemeClr val="tx1"/>
                </a:solidFill>
              </a:rPr>
              <a:t> ; la possibilité d’ouvrir un compte Parcoursup dès la 2nde), et explorez la carte des formations, comparez les formations entre elles, etc.</a:t>
            </a:r>
            <a:br>
              <a:rPr lang="fr-FR" sz="1200" dirty="0">
                <a:solidFill>
                  <a:schemeClr val="tx1"/>
                </a:solidFill>
              </a:rPr>
            </a:br>
            <a:r>
              <a:rPr lang="fr-FR" sz="1200" dirty="0">
                <a:solidFill>
                  <a:schemeClr val="tx1"/>
                </a:solidFill>
              </a:rPr>
              <a:t>Posez-vous les questions utiles sur l’établissement qui vous intéresse.</a:t>
            </a:r>
            <a:br>
              <a:rPr lang="fr-FR" sz="1200" dirty="0">
                <a:solidFill>
                  <a:schemeClr val="tx1"/>
                </a:solidFill>
              </a:rPr>
            </a:br>
            <a:endParaRPr lang="fr-FR" sz="400" dirty="0">
              <a:solidFill>
                <a:schemeClr val="tx1"/>
              </a:solidFill>
            </a:endParaRPr>
          </a:p>
          <a:p>
            <a:pPr marL="342900" indent="-342900" defTabSz="457200">
              <a:spcBef>
                <a:spcPct val="20000"/>
              </a:spcBef>
              <a:spcAft>
                <a:spcPts val="0"/>
              </a:spcAft>
              <a:buClr>
                <a:srgbClr val="000091"/>
              </a:buClr>
              <a:buSzPct val="100000"/>
              <a:buFont typeface="+mj-lt"/>
              <a:buAutoNum type="arabicPeriod"/>
            </a:pPr>
            <a:r>
              <a:rPr lang="fr-FR" sz="1400" b="1" dirty="0">
                <a:ea typeface="+mj-ea"/>
                <a:cs typeface="+mj-cs"/>
              </a:rPr>
              <a:t>Faites des vœux pour des formations qui vous intéressent, ne vous autocensurez pas, pensez à diversifier vos vœux et évitez de ne formuler qu’un seul vœu</a:t>
            </a:r>
            <a:br>
              <a:rPr lang="fr-FR" sz="1400" b="1" dirty="0">
                <a:ea typeface="+mj-ea"/>
                <a:cs typeface="+mj-cs"/>
              </a:rPr>
            </a:br>
            <a:endParaRPr lang="fr-FR" sz="400" b="1" dirty="0">
              <a:ea typeface="+mj-ea"/>
              <a:cs typeface="+mj-cs"/>
            </a:endParaRPr>
          </a:p>
          <a:p>
            <a:pPr marL="342900" indent="-342900" algn="just" defTabSz="457200">
              <a:spcBef>
                <a:spcPct val="20000"/>
              </a:spcBef>
              <a:spcAft>
                <a:spcPts val="0"/>
              </a:spcAft>
              <a:buClr>
                <a:srgbClr val="000091"/>
              </a:buClr>
              <a:buSzPct val="100000"/>
              <a:buFont typeface="+mj-lt"/>
              <a:buAutoNum type="arabicPeriod"/>
            </a:pPr>
            <a:r>
              <a:rPr lang="fr-FR" sz="1400" b="1" dirty="0">
                <a:ea typeface="+mj-ea"/>
                <a:cs typeface="+mj-cs"/>
              </a:rPr>
              <a:t>Ne restez pas seuls avec vos questions </a:t>
            </a:r>
            <a:r>
              <a:rPr lang="fr-FR" sz="1200" dirty="0">
                <a:solidFill>
                  <a:schemeClr val="tx1"/>
                </a:solidFill>
              </a:rPr>
              <a:t>: échangez au lycée et profitez des rencontres avec les enseignants et étudiants du supérieur, des Lives Parcoursup, journées portes ouvertes, étudiants ambassadeurs.</a:t>
            </a:r>
            <a:br>
              <a:rPr lang="fr-FR" sz="1200" dirty="0">
                <a:solidFill>
                  <a:schemeClr val="tx1"/>
                </a:solidFill>
              </a:rPr>
            </a:br>
            <a:endParaRPr lang="fr-FR" sz="400" b="1" dirty="0">
              <a:ea typeface="+mj-ea"/>
              <a:cs typeface="+mj-cs"/>
            </a:endParaRPr>
          </a:p>
          <a:p>
            <a:pPr marL="342900" indent="-342900" algn="just" defTabSz="457200">
              <a:spcBef>
                <a:spcPct val="20000"/>
              </a:spcBef>
              <a:spcAft>
                <a:spcPts val="0"/>
              </a:spcAft>
              <a:buClr>
                <a:srgbClr val="000091"/>
              </a:buClr>
              <a:buSzPct val="100000"/>
              <a:buFont typeface="+mj-lt"/>
              <a:buAutoNum type="arabicPeriod"/>
            </a:pPr>
            <a:r>
              <a:rPr lang="fr-FR" sz="1400" b="1" dirty="0">
                <a:ea typeface="+mj-ea"/>
                <a:cs typeface="+mj-cs"/>
              </a:rPr>
              <a:t>Préparez vous à choisir : </a:t>
            </a:r>
            <a:r>
              <a:rPr lang="fr-FR" sz="1200" dirty="0">
                <a:solidFill>
                  <a:schemeClr val="tx1"/>
                </a:solidFill>
              </a:rPr>
              <a:t>la phase d’admission va vite, vous devrez répondre aux propositions … alors préparez-vous à faire un choix.</a:t>
            </a:r>
          </a:p>
          <a:p>
            <a:pPr marL="342900" indent="-342900" algn="just" defTabSz="457200">
              <a:spcBef>
                <a:spcPct val="20000"/>
              </a:spcBef>
              <a:spcAft>
                <a:spcPts val="0"/>
              </a:spcAft>
              <a:buClr>
                <a:srgbClr val="000091"/>
              </a:buClr>
              <a:buSzPct val="100000"/>
              <a:buFont typeface="+mj-lt"/>
              <a:buAutoNum type="arabicPeriod"/>
            </a:pPr>
            <a:endParaRPr lang="fr-FR" sz="1200" dirty="0">
              <a:solidFill>
                <a:srgbClr val="000091"/>
              </a:solidFill>
            </a:endParaRPr>
          </a:p>
          <a:p>
            <a:pPr marL="269875" algn="just" defTabSz="457200">
              <a:spcBef>
                <a:spcPts val="600"/>
              </a:spcBef>
              <a:spcAft>
                <a:spcPts val="0"/>
              </a:spcAft>
              <a:buClr>
                <a:srgbClr val="FF0000"/>
              </a:buClr>
              <a:buSzPct val="100000"/>
            </a:pPr>
            <a:r>
              <a:rPr lang="fr-FR" sz="1300" b="1" dirty="0">
                <a:solidFill>
                  <a:srgbClr val="000091"/>
                </a:solidFill>
              </a:rPr>
              <a:t>Mais rassurez-vous, Parcoursup n’est qu’une première étape</a:t>
            </a:r>
            <a:r>
              <a:rPr lang="fr-FR" sz="1300" dirty="0">
                <a:solidFill>
                  <a:srgbClr val="000091"/>
                </a:solidFill>
              </a:rPr>
              <a:t>, </a:t>
            </a:r>
            <a:r>
              <a:rPr lang="fr-FR" sz="1300" b="1" dirty="0">
                <a:solidFill>
                  <a:srgbClr val="000091"/>
                </a:solidFill>
              </a:rPr>
              <a:t>vous avez le droit de vous réorienter !</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tx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43</a:t>
            </a:fld>
            <a:endParaRPr lang="fr-FR" dirty="0">
              <a:solidFill>
                <a:schemeClr val="tx1"/>
              </a:solidFill>
            </a:endParaRPr>
          </a:p>
        </p:txBody>
      </p:sp>
      <p:sp>
        <p:nvSpPr>
          <p:cNvPr id="7" name="Rectangle à coins arrondis 6"/>
          <p:cNvSpPr/>
          <p:nvPr/>
        </p:nvSpPr>
        <p:spPr>
          <a:xfrm>
            <a:off x="4121666" y="204850"/>
            <a:ext cx="4492269"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5 conseils pour aborder sereinement Parcoursup</a:t>
            </a:r>
          </a:p>
        </p:txBody>
      </p:sp>
    </p:spTree>
    <p:extLst>
      <p:ext uri="{BB962C8B-B14F-4D97-AF65-F5344CB8AC3E}">
        <p14:creationId xmlns:p14="http://schemas.microsoft.com/office/powerpoint/2010/main" val="16255246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10773" y="1347614"/>
            <a:ext cx="8298792" cy="3024336"/>
          </a:xfrm>
        </p:spPr>
        <p:txBody>
          <a:bodyPr>
            <a:normAutofit fontScale="85000" lnSpcReduction="20000"/>
          </a:bodyPr>
          <a:lstStyle/>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Le numéro vert </a:t>
            </a:r>
            <a:r>
              <a:rPr lang="fr-FR" sz="2000" dirty="0">
                <a:solidFill>
                  <a:schemeClr val="accent1"/>
                </a:solidFill>
              </a:rPr>
              <a:t> </a:t>
            </a:r>
            <a:r>
              <a:rPr lang="fr-FR" sz="2000" b="1" dirty="0">
                <a:solidFill>
                  <a:schemeClr val="tx2"/>
                </a:solidFill>
              </a:rPr>
              <a:t>0 800 400 070 </a:t>
            </a:r>
            <a:br>
              <a:rPr lang="fr-FR" sz="2000" b="1" dirty="0">
                <a:solidFill>
                  <a:schemeClr val="tx2"/>
                </a:solidFill>
              </a:rPr>
            </a:br>
            <a:r>
              <a:rPr lang="fr-FR" sz="1200" i="1" dirty="0">
                <a:solidFill>
                  <a:schemeClr val="tx1"/>
                </a:solidFill>
              </a:rPr>
              <a:t>(en complément du numéro vert accessible depuis l’Outre-mer et l’étranger, des numéros spécifiques pour l’Outre-mer indiqués sur le site parcoursup.gouv.fr)</a:t>
            </a:r>
            <a:br>
              <a:rPr lang="fr-FR" sz="1200" i="1" dirty="0">
                <a:solidFill>
                  <a:schemeClr val="accent1"/>
                </a:solidFill>
              </a:rPr>
            </a:br>
            <a:endParaRPr lang="fr-FR" sz="1200" i="1" dirty="0">
              <a:solidFill>
                <a:schemeClr val="accent1"/>
              </a:solidFill>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La messagerie contact </a:t>
            </a:r>
            <a:r>
              <a:rPr lang="fr-FR" sz="1600" dirty="0">
                <a:solidFill>
                  <a:schemeClr val="accent1"/>
                </a:solidFill>
              </a:rPr>
              <a:t> </a:t>
            </a:r>
            <a:r>
              <a:rPr lang="fr-FR" sz="1600" dirty="0">
                <a:solidFill>
                  <a:schemeClr val="tx1"/>
                </a:solidFill>
              </a:rPr>
              <a:t>depuis le dossier Parcoursup</a:t>
            </a:r>
            <a:br>
              <a:rPr lang="fr-FR" sz="1600" dirty="0">
                <a:solidFill>
                  <a:schemeClr val="accent1"/>
                </a:solidFill>
              </a:rPr>
            </a:br>
            <a:endParaRPr lang="fr-FR" sz="1600" dirty="0">
              <a:solidFill>
                <a:schemeClr val="accent1"/>
              </a:solidFill>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Les réseaux sociaux (Instagram, X, Facebook, </a:t>
            </a:r>
            <a:r>
              <a:rPr lang="fr-FR" sz="1600" b="1" dirty="0" err="1">
                <a:solidFill>
                  <a:schemeClr val="bg1"/>
                </a:solidFill>
                <a:highlight>
                  <a:srgbClr val="0000FF"/>
                </a:highlight>
              </a:rPr>
              <a:t>TikTok</a:t>
            </a:r>
            <a:r>
              <a:rPr lang="fr-FR" sz="1600" b="1" dirty="0">
                <a:solidFill>
                  <a:schemeClr val="bg1"/>
                </a:solidFill>
                <a:highlight>
                  <a:srgbClr val="0000FF"/>
                </a:highlight>
              </a:rPr>
              <a:t>, </a:t>
            </a:r>
            <a:r>
              <a:rPr lang="fr-FR" sz="1600" b="1" dirty="0" err="1">
                <a:solidFill>
                  <a:schemeClr val="bg1"/>
                </a:solidFill>
                <a:highlight>
                  <a:srgbClr val="0000FF"/>
                </a:highlight>
              </a:rPr>
              <a:t>Linkedin</a:t>
            </a:r>
            <a:r>
              <a:rPr lang="fr-FR" sz="1600" b="1" dirty="0">
                <a:solidFill>
                  <a:schemeClr val="bg1"/>
                </a:solidFill>
                <a:highlight>
                  <a:srgbClr val="0000FF"/>
                </a:highlight>
              </a:rPr>
              <a:t>, </a:t>
            </a:r>
            <a:r>
              <a:rPr lang="fr-FR" sz="1600" b="1" dirty="0" err="1">
                <a:solidFill>
                  <a:schemeClr val="bg1"/>
                </a:solidFill>
                <a:highlight>
                  <a:srgbClr val="0000FF"/>
                </a:highlight>
              </a:rPr>
              <a:t>Youtube</a:t>
            </a:r>
            <a:r>
              <a:rPr lang="fr-FR" sz="1600" b="1" dirty="0">
                <a:solidFill>
                  <a:schemeClr val="bg1"/>
                </a:solidFill>
                <a:highlight>
                  <a:srgbClr val="0000FF"/>
                </a:highlight>
              </a:rPr>
              <a:t>)</a:t>
            </a:r>
            <a:r>
              <a:rPr lang="fr-FR" sz="1600" dirty="0">
                <a:solidFill>
                  <a:schemeClr val="accent1"/>
                </a:solidFill>
              </a:rPr>
              <a:t> </a:t>
            </a:r>
            <a:r>
              <a:rPr lang="fr-FR" sz="1600" dirty="0">
                <a:solidFill>
                  <a:schemeClr val="tx1"/>
                </a:solidFill>
              </a:rPr>
              <a:t>pour suivre l’actualité de Parcoursup et recevoir des conseils</a:t>
            </a:r>
          </a:p>
          <a:p>
            <a:pPr marL="285750" lvl="0" indent="-285750" defTabSz="457200">
              <a:spcBef>
                <a:spcPct val="20000"/>
              </a:spcBef>
              <a:spcAft>
                <a:spcPts val="0"/>
              </a:spcAft>
              <a:buClr>
                <a:schemeClr val="tx2"/>
              </a:buClr>
              <a:buSzPct val="100000"/>
              <a:buFont typeface="Wingdings" panose="05000000000000000000" pitchFamily="2" charset="2"/>
              <a:buChar char="§"/>
            </a:pPr>
            <a:endParaRPr lang="fr-FR" sz="1600" dirty="0">
              <a:solidFill>
                <a:schemeClr val="accent1"/>
              </a:solidFill>
            </a:endParaRPr>
          </a:p>
          <a:p>
            <a:pPr marL="28575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Le canal d’actualité Parcoursup info sur </a:t>
            </a:r>
            <a:r>
              <a:rPr lang="fr-FR" sz="1600" b="1" dirty="0" err="1">
                <a:solidFill>
                  <a:schemeClr val="bg1"/>
                </a:solidFill>
                <a:highlight>
                  <a:srgbClr val="0000FF"/>
                </a:highlight>
              </a:rPr>
              <a:t>Whatsapp</a:t>
            </a:r>
            <a:r>
              <a:rPr lang="fr-FR" sz="1600" dirty="0">
                <a:solidFill>
                  <a:schemeClr val="accent1"/>
                </a:solidFill>
              </a:rPr>
              <a:t> </a:t>
            </a:r>
            <a:r>
              <a:rPr lang="fr-FR" sz="1600" dirty="0">
                <a:solidFill>
                  <a:schemeClr val="tx1"/>
                </a:solidFill>
              </a:rPr>
              <a:t>pour être informés des dates clés, des informations pratiques et des outils essentiels pour réussir son orientation post bac. </a:t>
            </a:r>
          </a:p>
          <a:p>
            <a:pPr marL="268288" defTabSz="457200">
              <a:spcBef>
                <a:spcPct val="20000"/>
              </a:spcBef>
              <a:spcAft>
                <a:spcPts val="0"/>
              </a:spcAft>
              <a:buClr>
                <a:schemeClr val="tx2"/>
              </a:buClr>
              <a:buSzPct val="100000"/>
            </a:pPr>
            <a:r>
              <a:rPr lang="fr-FR" sz="1500" i="1" dirty="0">
                <a:solidFill>
                  <a:schemeClr val="tx1"/>
                </a:solidFill>
              </a:rPr>
              <a:t>Pensez à activer les notifications pour recevoir toutes les informations. </a:t>
            </a:r>
          </a:p>
          <a:p>
            <a:pPr marL="285750" indent="-285750" defTabSz="457200">
              <a:spcBef>
                <a:spcPct val="20000"/>
              </a:spcBef>
              <a:spcAft>
                <a:spcPts val="0"/>
              </a:spcAft>
              <a:buClr>
                <a:schemeClr val="tx2"/>
              </a:buClr>
              <a:buSzPct val="100000"/>
              <a:buFont typeface="Wingdings" panose="05000000000000000000" pitchFamily="2" charset="2"/>
              <a:buChar char="§"/>
            </a:pPr>
            <a:endParaRPr lang="fr-FR" sz="1600" dirty="0">
              <a:solidFill>
                <a:schemeClr val="accent1"/>
              </a:solidFill>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Des tutos vidéos, des quiz et une FAQ très riche (avec un moteur de recherche intégré)</a:t>
            </a:r>
            <a:br>
              <a:rPr lang="fr-FR" sz="1600" b="1" dirty="0">
                <a:solidFill>
                  <a:schemeClr val="accent1"/>
                </a:solidFill>
                <a:highlight>
                  <a:srgbClr val="FFFF00"/>
                </a:highlight>
              </a:rPr>
            </a:br>
            <a:endParaRPr lang="fr-FR" sz="1600" b="1" dirty="0">
              <a:solidFill>
                <a:schemeClr val="accent1"/>
              </a:solidFill>
              <a:highlight>
                <a:srgbClr val="FFFF00"/>
              </a:highlight>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Un site d’entrainement </a:t>
            </a:r>
            <a:r>
              <a:rPr lang="fr-FR" sz="1600" dirty="0">
                <a:solidFill>
                  <a:schemeClr val="tx1"/>
                </a:solidFill>
              </a:rPr>
              <a:t>pour vous préparer à la phase d’admission</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44</a:t>
            </a:fld>
            <a:endParaRPr lang="fr-FR" dirty="0">
              <a:solidFill>
                <a:schemeClr val="tx1"/>
              </a:solidFill>
            </a:endParaRP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455713" y="915566"/>
            <a:ext cx="8208912" cy="663637"/>
          </a:xfrm>
        </p:spPr>
        <p:txBody>
          <a:bodyPr/>
          <a:lstStyle/>
          <a:p>
            <a:r>
              <a:rPr lang="fr-FR" sz="2200" dirty="0"/>
              <a:t>Des services pour vous aider et répondre à vos questions</a:t>
            </a:r>
          </a:p>
        </p:txBody>
      </p:sp>
    </p:spTree>
    <p:extLst>
      <p:ext uri="{BB962C8B-B14F-4D97-AF65-F5344CB8AC3E}">
        <p14:creationId xmlns:p14="http://schemas.microsoft.com/office/powerpoint/2010/main" val="17378280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1685" y="1384323"/>
            <a:ext cx="8208912" cy="3301977"/>
          </a:xfrm>
        </p:spPr>
        <p:txBody>
          <a:bodyPr>
            <a:noAutofit/>
          </a:bodyPr>
          <a:lstStyle/>
          <a:p>
            <a:pPr marL="285750" indent="-285750">
              <a:buClr>
                <a:srgbClr val="000091"/>
              </a:buClr>
              <a:buFont typeface="Wingdings" panose="05000000000000000000" pitchFamily="2" charset="2"/>
              <a:buChar char="§"/>
            </a:pPr>
            <a:r>
              <a:rPr lang="fr-FR" sz="1600" b="1" dirty="0">
                <a:latin typeface="+mj-lt"/>
                <a:ea typeface="+mj-ea"/>
                <a:cs typeface="+mj-cs"/>
              </a:rPr>
              <a:t>Bourse sur critères sociaux : </a:t>
            </a:r>
            <a:r>
              <a:rPr lang="fr-FR" sz="1400" dirty="0">
                <a:solidFill>
                  <a:schemeClr val="tx1"/>
                </a:solidFill>
              </a:rPr>
              <a:t>vous pouvez faire une demande de bourse et/ou de logement en créant votre dossier social étudiant (DSE) via le portail </a:t>
            </a:r>
            <a:r>
              <a:rPr lang="fr-FR" sz="1400" dirty="0">
                <a:solidFill>
                  <a:schemeClr val="tx1"/>
                </a:solidFill>
                <a:hlinkClick r:id="rId2"/>
              </a:rPr>
              <a:t>messervices.etudiant.gouv.fr</a:t>
            </a:r>
            <a:endParaRPr lang="fr-FR" sz="1400" dirty="0">
              <a:solidFill>
                <a:schemeClr val="tx1"/>
              </a:solidFill>
            </a:endParaRPr>
          </a:p>
          <a:p>
            <a:r>
              <a:rPr lang="fr-FR" sz="1400" dirty="0">
                <a:solidFill>
                  <a:schemeClr val="tx1"/>
                </a:solidFill>
              </a:rPr>
              <a:t>Vous pouvez calculer vos droits à la bourse via </a:t>
            </a:r>
            <a:r>
              <a:rPr lang="fr-FR" sz="1400" dirty="0">
                <a:solidFill>
                  <a:schemeClr val="accent1"/>
                </a:solidFill>
                <a:hlinkClick r:id="rId3"/>
              </a:rPr>
              <a:t>lescrous.fr/nos-services/simulateur-de-bourse</a:t>
            </a:r>
            <a:r>
              <a:rPr lang="fr-FR" sz="1400" dirty="0">
                <a:solidFill>
                  <a:schemeClr val="accent1"/>
                </a:solidFill>
              </a:rPr>
              <a:t> </a:t>
            </a:r>
            <a:br>
              <a:rPr lang="fr-FR" sz="1400" dirty="0">
                <a:solidFill>
                  <a:schemeClr val="accent1"/>
                </a:solidFill>
              </a:rPr>
            </a:br>
            <a:endParaRPr lang="fr-FR" sz="1400" dirty="0">
              <a:solidFill>
                <a:schemeClr val="accent1"/>
              </a:solidFill>
            </a:endParaRPr>
          </a:p>
          <a:p>
            <a:pPr marL="285750" indent="-285750">
              <a:buFont typeface="Wingdings" panose="05000000000000000000" pitchFamily="2" charset="2"/>
              <a:buChar char="§"/>
            </a:pPr>
            <a:r>
              <a:rPr lang="fr-FR" sz="1600" b="1" dirty="0">
                <a:latin typeface="+mj-lt"/>
                <a:ea typeface="+mj-ea"/>
                <a:cs typeface="+mj-cs"/>
              </a:rPr>
              <a:t>Aide à la mobilité : </a:t>
            </a:r>
            <a:r>
              <a:rPr lang="fr-FR" sz="1400" dirty="0">
                <a:solidFill>
                  <a:schemeClr val="tx1"/>
                </a:solidFill>
              </a:rPr>
              <a:t>Parcoursup propose une aide à la mobilité de 500 € pour les lycéens boursiers qui étudieront dans un établissement situé en dehors de leur académie de résidence. </a:t>
            </a:r>
          </a:p>
          <a:p>
            <a:pPr marL="285750" indent="-285750">
              <a:buFont typeface="Courier New" panose="02070309020205020404" pitchFamily="49" charset="0"/>
              <a:buChar char="o"/>
            </a:pPr>
            <a:endParaRPr lang="fr-FR" sz="1400" b="1" dirty="0">
              <a:solidFill>
                <a:schemeClr val="accent1"/>
              </a:solidFill>
              <a:highlight>
                <a:srgbClr val="0000FF"/>
              </a:highlight>
            </a:endParaRPr>
          </a:p>
          <a:p>
            <a:pPr marL="285750" indent="-285750">
              <a:buFont typeface="Wingdings" panose="05000000000000000000" pitchFamily="2" charset="2"/>
              <a:buChar char="§"/>
            </a:pPr>
            <a:r>
              <a:rPr lang="fr-FR" sz="1600" b="1" dirty="0">
                <a:latin typeface="+mj-lt"/>
                <a:ea typeface="+mj-ea"/>
                <a:cs typeface="+mj-cs"/>
              </a:rPr>
              <a:t>Logement en résidence universitaire : </a:t>
            </a:r>
            <a:r>
              <a:rPr lang="fr-FR" sz="1400" dirty="0">
                <a:solidFill>
                  <a:schemeClr val="tx1"/>
                </a:solidFill>
              </a:rPr>
              <a:t>pour vous aider dans votre recherche, consultez le site </a:t>
            </a:r>
            <a:r>
              <a:rPr lang="fr-FR" sz="1400" dirty="0">
                <a:solidFill>
                  <a:schemeClr val="tx1"/>
                </a:solidFill>
                <a:hlinkClick r:id="rId4"/>
              </a:rPr>
              <a:t>trouverunlogement.lescrous.fr</a:t>
            </a:r>
            <a:r>
              <a:rPr lang="fr-FR" sz="1400" dirty="0">
                <a:solidFill>
                  <a:schemeClr val="tx1"/>
                </a:solidFill>
              </a:rPr>
              <a:t> . Pour toute question, une FAQ est proposée sur etudiant.gouv.fr </a:t>
            </a:r>
            <a:br>
              <a:rPr lang="fr-FR" sz="1400" dirty="0">
                <a:solidFill>
                  <a:schemeClr val="accent1"/>
                </a:solidFill>
              </a:rPr>
            </a:br>
            <a:endParaRPr lang="fr-FR" sz="1400" dirty="0">
              <a:solidFill>
                <a:schemeClr val="accent1"/>
              </a:solidFill>
            </a:endParaRPr>
          </a:p>
          <a:p>
            <a:pPr marL="285750" indent="-285750">
              <a:buFont typeface="Wingdings" panose="05000000000000000000" pitchFamily="2" charset="2"/>
              <a:buChar char="§"/>
            </a:pPr>
            <a:r>
              <a:rPr lang="fr-FR" sz="1600" b="1" dirty="0">
                <a:latin typeface="+mj-lt"/>
                <a:ea typeface="+mj-ea"/>
                <a:cs typeface="+mj-cs"/>
              </a:rPr>
              <a:t>Santé : </a:t>
            </a:r>
            <a:r>
              <a:rPr lang="fr-FR" sz="1400" dirty="0">
                <a:solidFill>
                  <a:schemeClr val="tx1"/>
                </a:solidFill>
              </a:rPr>
              <a:t>pour rappel, vous êtes automatiquement affilié au régime général de la sécurité sociale. Vous pouvez évaluer votre droit à la Complémentaire santé solidaire et à d’autres prestations sociales depuis le site </a:t>
            </a:r>
            <a:r>
              <a:rPr lang="fr-FR" sz="1400" dirty="0">
                <a:solidFill>
                  <a:schemeClr val="tx1"/>
                </a:solidFill>
                <a:hlinkClick r:id="rId5"/>
              </a:rPr>
              <a:t>mesdroitssociaux.gouv.fr</a:t>
            </a:r>
            <a:r>
              <a:rPr lang="fr-FR" sz="1400" dirty="0">
                <a:solidFill>
                  <a:schemeClr val="tx1"/>
                </a:solidFill>
              </a:rPr>
              <a:t> </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45</a:t>
            </a:fld>
            <a:endParaRPr lang="fr-FR" dirty="0">
              <a:solidFill>
                <a:schemeClr val="tx1"/>
              </a:solidFill>
            </a:endParaRP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512485" y="907803"/>
            <a:ext cx="8208912" cy="663637"/>
          </a:xfrm>
        </p:spPr>
        <p:txBody>
          <a:bodyPr/>
          <a:lstStyle/>
          <a:p>
            <a:r>
              <a:rPr lang="fr-FR" sz="2200" dirty="0"/>
              <a:t>Pensez aussi à préparer votre future vie étudiant</a:t>
            </a:r>
          </a:p>
        </p:txBody>
      </p:sp>
    </p:spTree>
    <p:extLst>
      <p:ext uri="{BB962C8B-B14F-4D97-AF65-F5344CB8AC3E}">
        <p14:creationId xmlns:p14="http://schemas.microsoft.com/office/powerpoint/2010/main" val="24951147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e la date 2"/>
          <p:cNvSpPr>
            <a:spLocks noGrp="1"/>
          </p:cNvSpPr>
          <p:nvPr>
            <p:ph type="dt" sz="half" idx="10"/>
          </p:nvPr>
        </p:nvSpPr>
        <p:spPr/>
        <p:txBody>
          <a:bodyPr/>
          <a:lstStyle/>
          <a:p>
            <a:pPr algn="r"/>
            <a:fld id="{99BD388D-CA1A-43B3-B616-228F45499086}" type="datetime1">
              <a:rPr lang="fr-FR" cap="all" smtClean="0"/>
              <a:t>22/01/2026</a:t>
            </a:fld>
            <a:endParaRPr lang="fr-FR" cap="all"/>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46</a:t>
            </a:fld>
            <a:endParaRPr lang="fr-FR"/>
          </a:p>
        </p:txBody>
      </p:sp>
      <p:sp>
        <p:nvSpPr>
          <p:cNvPr id="5" name="Espace réservé du texte 4"/>
          <p:cNvSpPr>
            <a:spLocks noGrp="1"/>
          </p:cNvSpPr>
          <p:nvPr>
            <p:ph type="body" sz="quarter" idx="13"/>
          </p:nvPr>
        </p:nvSpPr>
        <p:spPr/>
        <p:txBody>
          <a:bodyPr/>
          <a:lstStyle/>
          <a:p>
            <a:endParaRPr lang="fr-F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51798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76250" y="973916"/>
            <a:ext cx="8077200" cy="3617962"/>
          </a:xfrm>
        </p:spPr>
        <p:txBody>
          <a:bodyPr/>
          <a:lstStyle/>
          <a:p>
            <a:pPr lvl="0" algn="just"/>
            <a:r>
              <a:rPr lang="fr-FR" sz="1400" b="1" dirty="0">
                <a:solidFill>
                  <a:schemeClr val="tx1"/>
                </a:solidFill>
              </a:rPr>
              <a:t>De l’ordre de 11 000 formations en apprentissage disponibles, pour l’essentiel en BTS, BUT, pour des mentions complémentaires ou titres professionnels</a:t>
            </a:r>
          </a:p>
          <a:p>
            <a:pPr marL="285750" lvl="1" indent="-285750">
              <a:lnSpc>
                <a:spcPct val="110000"/>
              </a:lnSpc>
              <a:defRPr/>
            </a:pPr>
            <a:r>
              <a:rPr lang="fr-FR" sz="1400" b="1" dirty="0">
                <a:solidFill>
                  <a:schemeClr val="bg1"/>
                </a:solidFill>
                <a:highlight>
                  <a:srgbClr val="0000FF"/>
                </a:highlight>
              </a:rPr>
              <a:t>Être étudiant apprenti c’est :</a:t>
            </a:r>
            <a:r>
              <a:rPr lang="fr-FR" sz="1400" b="1" dirty="0"/>
              <a:t>  </a:t>
            </a:r>
          </a:p>
          <a:p>
            <a:pPr marL="465750" lvl="2" indent="-285750">
              <a:lnSpc>
                <a:spcPct val="110000"/>
              </a:lnSpc>
              <a:buClr>
                <a:schemeClr val="tx2"/>
              </a:buClr>
              <a:buFont typeface="Wingdings" panose="05000000000000000000" pitchFamily="2" charset="2"/>
              <a:buChar char="§"/>
              <a:defRPr/>
            </a:pPr>
            <a:r>
              <a:rPr lang="fr-FR" sz="1400" b="1" dirty="0">
                <a:solidFill>
                  <a:schemeClr val="tx1"/>
                </a:solidFill>
              </a:rPr>
              <a:t>Être étudiant et surtout salarié</a:t>
            </a:r>
            <a:endParaRPr lang="fr-FR" sz="1400" b="1" dirty="0">
              <a:solidFill>
                <a:schemeClr val="tx1"/>
              </a:solidFill>
              <a:cs typeface="Arial"/>
            </a:endParaRPr>
          </a:p>
          <a:p>
            <a:pPr marL="465750" lvl="2" indent="-285750">
              <a:lnSpc>
                <a:spcPct val="110000"/>
              </a:lnSpc>
              <a:buClr>
                <a:schemeClr val="tx2"/>
              </a:buClr>
              <a:buFont typeface="Wingdings" panose="05000000000000000000" pitchFamily="2" charset="2"/>
              <a:buChar char="§"/>
              <a:defRPr/>
            </a:pPr>
            <a:r>
              <a:rPr lang="fr-FR" sz="1400" b="1" dirty="0">
                <a:solidFill>
                  <a:schemeClr val="tx1"/>
                </a:solidFill>
              </a:rPr>
              <a:t>Alterner formation pratique chez un employeur et une formation théorique </a:t>
            </a:r>
            <a:r>
              <a:rPr lang="fr-FR" sz="1400" dirty="0">
                <a:solidFill>
                  <a:schemeClr val="tx1"/>
                </a:solidFill>
              </a:rPr>
              <a:t>dans un établissement (ex : un centre de formation d’apprentis - CFA)</a:t>
            </a:r>
            <a:endParaRPr lang="fr-FR" sz="1400" b="1" dirty="0">
              <a:solidFill>
                <a:schemeClr val="tx1"/>
              </a:solidFill>
              <a:cs typeface="Arial"/>
            </a:endParaRPr>
          </a:p>
          <a:p>
            <a:pPr marL="465750" lvl="2" indent="-285750">
              <a:lnSpc>
                <a:spcPct val="110000"/>
              </a:lnSpc>
              <a:buClr>
                <a:schemeClr val="tx2"/>
              </a:buClr>
              <a:buFont typeface="Wingdings" panose="05000000000000000000" pitchFamily="2" charset="2"/>
              <a:buChar char="§"/>
              <a:defRPr/>
            </a:pPr>
            <a:r>
              <a:rPr lang="fr-FR" sz="1400" b="1" dirty="0">
                <a:solidFill>
                  <a:schemeClr val="tx1"/>
                </a:solidFill>
              </a:rPr>
              <a:t>Un plus pour trouver du travail en fin de formation et  vous insérer durablement </a:t>
            </a:r>
            <a:endParaRPr lang="fr-FR" sz="1400" b="1" dirty="0">
              <a:solidFill>
                <a:schemeClr val="tx1"/>
              </a:solidFill>
              <a:cs typeface="Arial"/>
            </a:endParaRPr>
          </a:p>
          <a:p>
            <a:pPr marL="285750" lvl="1" indent="-285750">
              <a:lnSpc>
                <a:spcPct val="110000"/>
              </a:lnSpc>
              <a:defRPr/>
            </a:pPr>
            <a:r>
              <a:rPr lang="fr-FR" sz="1400" b="1" dirty="0">
                <a:solidFill>
                  <a:schemeClr val="bg1"/>
                </a:solidFill>
                <a:highlight>
                  <a:srgbClr val="0000FF"/>
                </a:highlight>
              </a:rPr>
              <a:t>L’apprenti doit signer un contrat d’apprentissage avec un employeur</a:t>
            </a:r>
          </a:p>
          <a:p>
            <a:pPr marL="285750" lvl="1" indent="-285750">
              <a:lnSpc>
                <a:spcPct val="110000"/>
              </a:lnSpc>
              <a:defRPr/>
            </a:pPr>
            <a:r>
              <a:rPr lang="fr-FR" sz="1400" b="1" dirty="0">
                <a:solidFill>
                  <a:schemeClr val="bg1"/>
                </a:solidFill>
                <a:highlight>
                  <a:srgbClr val="0000FF"/>
                </a:highlight>
              </a:rPr>
              <a:t>Les établissements (CFA) accompagnent leurs candidats pour trouver un employeur</a:t>
            </a:r>
          </a:p>
          <a:p>
            <a:pPr marL="0" lvl="1" indent="0">
              <a:lnSpc>
                <a:spcPct val="110000"/>
              </a:lnSpc>
              <a:buNone/>
              <a:defRPr/>
            </a:pPr>
            <a:r>
              <a:rPr lang="fr-FR" sz="1400" b="1" dirty="0">
                <a:solidFill>
                  <a:schemeClr val="tx1"/>
                </a:solidFill>
              </a:rPr>
              <a:t>	Des ressources disponibles sur parcoursup.gouv.fr </a:t>
            </a:r>
            <a:r>
              <a:rPr lang="fr-FR" sz="1400" dirty="0">
                <a:solidFill>
                  <a:schemeClr val="tx1"/>
                </a:solidFill>
              </a:rPr>
              <a:t>(espace </a:t>
            </a:r>
            <a:r>
              <a:rPr lang="fr-FR" sz="1400" i="1" u="sng" dirty="0">
                <a:solidFill>
                  <a:schemeClr val="tx1"/>
                </a:solidFill>
              </a:rPr>
              <a:t>Trouver une formation</a:t>
            </a:r>
            <a:r>
              <a:rPr lang="fr-FR" sz="1400" dirty="0">
                <a:solidFill>
                  <a:schemeClr val="tx1"/>
                </a:solidFill>
              </a:rPr>
              <a:t>)</a:t>
            </a:r>
          </a:p>
          <a:p>
            <a:pPr marL="285750" lvl="1" indent="-285750">
              <a:lnSpc>
                <a:spcPct val="110000"/>
              </a:lnSpc>
              <a:defRPr/>
            </a:pPr>
            <a:endParaRPr lang="fr-FR" sz="1600" b="1" dirty="0">
              <a:solidFill>
                <a:schemeClr val="bg1"/>
              </a:solidFill>
              <a:highlight>
                <a:srgbClr val="0000FF"/>
              </a:highlight>
            </a:endParaRPr>
          </a:p>
          <a:p>
            <a:endParaRPr lang="fr-FR" sz="11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5</a:t>
            </a:fld>
            <a:endParaRPr lang="fr-FR" dirty="0">
              <a:solidFill>
                <a:schemeClr val="tx1"/>
              </a:solidFill>
            </a:endParaRPr>
          </a:p>
        </p:txBody>
      </p:sp>
      <p:pic>
        <p:nvPicPr>
          <p:cNvPr id="5" name="Graphique 13" descr="Index pointant vers la droite vu du côté du dos de la main">
            <a:extLst>
              <a:ext uri="{FF2B5EF4-FFF2-40B4-BE49-F238E27FC236}">
                <a16:creationId xmlns:a16="http://schemas.microsoft.com/office/drawing/2014/main" id="{21DB8F85-58FF-4368-9A4F-C47033CA25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9128" y="3633338"/>
            <a:ext cx="360001" cy="360001"/>
          </a:xfrm>
          <a:prstGeom prst="rect">
            <a:avLst/>
          </a:prstGeom>
        </p:spPr>
      </p:pic>
      <p:sp>
        <p:nvSpPr>
          <p:cNvPr id="7" name="Rectangle à coins arrondis 6"/>
          <p:cNvSpPr/>
          <p:nvPr/>
        </p:nvSpPr>
        <p:spPr>
          <a:xfrm>
            <a:off x="3720662" y="119831"/>
            <a:ext cx="5045675"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Les formations en apprentissage sur Parcoursup</a:t>
            </a:r>
          </a:p>
        </p:txBody>
      </p:sp>
    </p:spTree>
    <p:extLst>
      <p:ext uri="{BB962C8B-B14F-4D97-AF65-F5344CB8AC3E}">
        <p14:creationId xmlns:p14="http://schemas.microsoft.com/office/powerpoint/2010/main" val="3388526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63205" y="1163783"/>
            <a:ext cx="2656245" cy="3619718"/>
          </a:xfrm>
        </p:spPr>
        <p:txBody>
          <a:bodyPr/>
          <a:lstStyle/>
          <a:p>
            <a:pPr marL="0" indent="0">
              <a:buNone/>
            </a:pPr>
            <a:r>
              <a:rPr lang="fr-FR" sz="2800" dirty="0"/>
              <a:t>Étape 1 : consulter et se servir de la carte des formations pour approfondir son projet d’orientation</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solidFill>
                  <a:schemeClr val="tx1"/>
                </a:solidFill>
              </a:rPr>
              <a:pPr/>
              <a:t>6</a:t>
            </a:fld>
            <a:endParaRPr lang="fr-FR" dirty="0">
              <a:solidFill>
                <a:schemeClr val="tx1"/>
              </a:solidFill>
            </a:endParaRPr>
          </a:p>
        </p:txBody>
      </p:sp>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566" b="13566"/>
          <a:stretch>
            <a:fillRect/>
          </a:stretch>
        </p:blipFill>
        <p:spPr>
          <a:xfrm>
            <a:off x="3398064" y="1447800"/>
            <a:ext cx="4897572" cy="2055161"/>
          </a:xfrm>
        </p:spPr>
      </p:pic>
    </p:spTree>
    <p:extLst>
      <p:ext uri="{BB962C8B-B14F-4D97-AF65-F5344CB8AC3E}">
        <p14:creationId xmlns:p14="http://schemas.microsoft.com/office/powerpoint/2010/main" val="3127862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7</a:t>
            </a:fld>
            <a:endParaRPr lang="fr-FR" dirty="0">
              <a:solidFill>
                <a:schemeClr val="tx1"/>
              </a:solidFill>
            </a:endParaRPr>
          </a:p>
        </p:txBody>
      </p:sp>
      <p:sp>
        <p:nvSpPr>
          <p:cNvPr id="10" name="ZoneTexte 9"/>
          <p:cNvSpPr txBox="1"/>
          <p:nvPr/>
        </p:nvSpPr>
        <p:spPr>
          <a:xfrm>
            <a:off x="4511320" y="1125473"/>
            <a:ext cx="4330338" cy="3342453"/>
          </a:xfrm>
          <a:prstGeom prst="rect">
            <a:avLst/>
          </a:prstGeom>
          <a:noFill/>
        </p:spPr>
        <p:txBody>
          <a:bodyPr wrap="square" rtlCol="0">
            <a:spAutoFit/>
          </a:bodyPr>
          <a:lstStyle/>
          <a:p>
            <a:pPr marL="171450" lvl="0" indent="-171450" algn="just" defTabSz="457200">
              <a:spcBef>
                <a:spcPct val="20000"/>
              </a:spcBef>
              <a:buClr>
                <a:srgbClr val="FF0000"/>
              </a:buClr>
              <a:buSzPct val="100000"/>
              <a:buFont typeface="Wingdings" panose="05000000000000000000" pitchFamily="2" charset="2"/>
              <a:buChar char="Ø"/>
              <a:defRPr/>
            </a:pPr>
            <a:r>
              <a:rPr lang="fr-FR" sz="1200" b="1" dirty="0">
                <a:solidFill>
                  <a:schemeClr val="bg1"/>
                </a:solidFill>
                <a:highlight>
                  <a:srgbClr val="0000FF"/>
                </a:highlight>
              </a:rPr>
              <a:t>Rechercher des formations</a:t>
            </a:r>
            <a:r>
              <a:rPr lang="fr-FR" sz="1200" dirty="0"/>
              <a:t> en utilisant des  mots clés, une zone géographique ou d’autres critères de recherche comme le type de formation, les spécialités, un aménagement spécifique, etc.).</a:t>
            </a:r>
          </a:p>
          <a:p>
            <a:pPr marL="171450" lvl="0" indent="-171450" algn="just" defTabSz="457200">
              <a:spcBef>
                <a:spcPct val="20000"/>
              </a:spcBef>
              <a:buClr>
                <a:srgbClr val="FF0000"/>
              </a:buClr>
              <a:buSzPct val="100000"/>
              <a:buFont typeface="Wingdings" panose="05000000000000000000" pitchFamily="2" charset="2"/>
              <a:buChar char="Ø"/>
              <a:defRPr/>
            </a:pPr>
            <a:endParaRPr lang="fr-FR" sz="1200" b="1" dirty="0">
              <a:solidFill>
                <a:schemeClr val="tx2"/>
              </a:solidFill>
            </a:endParaRPr>
          </a:p>
          <a:p>
            <a:pPr marL="171450" lvl="0" indent="-171450" defTabSz="457200">
              <a:spcBef>
                <a:spcPct val="20000"/>
              </a:spcBef>
              <a:buClr>
                <a:srgbClr val="FF0000"/>
              </a:buClr>
              <a:buSzPct val="100000"/>
              <a:buFont typeface="Wingdings" panose="05000000000000000000" pitchFamily="2" charset="2"/>
              <a:buChar char="Ø"/>
              <a:defRPr/>
            </a:pPr>
            <a:r>
              <a:rPr lang="fr-FR" sz="1200" b="1" dirty="0">
                <a:solidFill>
                  <a:schemeClr val="bg1"/>
                </a:solidFill>
                <a:highlight>
                  <a:srgbClr val="0000FF"/>
                </a:highlight>
              </a:rPr>
              <a:t>Affiner les résultats de recherche</a:t>
            </a:r>
            <a:r>
              <a:rPr lang="fr-FR" sz="1200" dirty="0">
                <a:solidFill>
                  <a:schemeClr val="tx2"/>
                </a:solidFill>
              </a:rPr>
              <a:t> </a:t>
            </a:r>
            <a:r>
              <a:rPr lang="fr-FR" sz="1200" dirty="0"/>
              <a:t>en zoomant sur la carte pour afficher les formations dans une zone géographique précise.</a:t>
            </a:r>
          </a:p>
          <a:p>
            <a:pPr marL="171450" lvl="0" indent="-171450" defTabSz="457200">
              <a:spcBef>
                <a:spcPct val="20000"/>
              </a:spcBef>
              <a:buClr>
                <a:srgbClr val="FF0000"/>
              </a:buClr>
              <a:buSzPct val="100000"/>
              <a:buFont typeface="Wingdings" panose="05000000000000000000" pitchFamily="2" charset="2"/>
              <a:buChar char="Ø"/>
              <a:defRPr/>
            </a:pPr>
            <a:endParaRPr lang="fr-FR" sz="1200" dirty="0"/>
          </a:p>
          <a:p>
            <a:pPr marL="171450" lvl="0" indent="-171450" defTabSz="457200">
              <a:spcBef>
                <a:spcPct val="20000"/>
              </a:spcBef>
              <a:buClr>
                <a:srgbClr val="FF0000"/>
              </a:buClr>
              <a:buSzPct val="100000"/>
              <a:buFont typeface="Wingdings" panose="05000000000000000000" pitchFamily="2" charset="2"/>
              <a:buChar char="Ø"/>
              <a:defRPr/>
            </a:pPr>
            <a:r>
              <a:rPr lang="fr-FR" sz="1200" b="1" dirty="0">
                <a:solidFill>
                  <a:schemeClr val="bg1"/>
                </a:solidFill>
                <a:highlight>
                  <a:srgbClr val="0000FF"/>
                </a:highlight>
              </a:rPr>
              <a:t>Découvrir des formations.</a:t>
            </a:r>
          </a:p>
          <a:p>
            <a:pPr marL="171450" lvl="0" indent="-171450" defTabSz="457200">
              <a:spcBef>
                <a:spcPct val="20000"/>
              </a:spcBef>
              <a:buClr>
                <a:srgbClr val="FF0000"/>
              </a:buClr>
              <a:buSzPct val="100000"/>
              <a:buFont typeface="Wingdings" panose="05000000000000000000" pitchFamily="2" charset="2"/>
              <a:buChar char="Ø"/>
              <a:defRPr/>
            </a:pPr>
            <a:endParaRPr lang="fr-FR" sz="1200" dirty="0"/>
          </a:p>
          <a:p>
            <a:pPr marL="171450" indent="-171450" defTabSz="457200">
              <a:spcBef>
                <a:spcPct val="20000"/>
              </a:spcBef>
              <a:buClr>
                <a:srgbClr val="FF0000"/>
              </a:buClr>
              <a:buSzPct val="100000"/>
              <a:buFont typeface="Wingdings" panose="05000000000000000000" pitchFamily="2" charset="2"/>
              <a:buChar char="Ø"/>
              <a:defRPr/>
            </a:pPr>
            <a:r>
              <a:rPr lang="fr-FR" sz="1200" b="1" dirty="0">
                <a:solidFill>
                  <a:schemeClr val="bg1"/>
                </a:solidFill>
                <a:highlight>
                  <a:srgbClr val="0000FF"/>
                </a:highlight>
              </a:rPr>
              <a:t>Enregistrer des favoris </a:t>
            </a:r>
            <a:r>
              <a:rPr lang="fr-FR" sz="1200" dirty="0"/>
              <a:t> pour garder la mémoire de ses recherches.</a:t>
            </a:r>
          </a:p>
          <a:p>
            <a:pPr marL="171450" indent="-171450" defTabSz="457200">
              <a:spcBef>
                <a:spcPct val="20000"/>
              </a:spcBef>
              <a:buClr>
                <a:srgbClr val="FF0000"/>
              </a:buClr>
              <a:buSzPct val="100000"/>
              <a:buFont typeface="Wingdings" panose="05000000000000000000" pitchFamily="2" charset="2"/>
              <a:buChar char="Ø"/>
              <a:defRPr/>
            </a:pPr>
            <a:endParaRPr lang="fr-FR" sz="1200" dirty="0"/>
          </a:p>
          <a:p>
            <a:pPr marL="171450" indent="-171450" defTabSz="457200">
              <a:spcBef>
                <a:spcPct val="20000"/>
              </a:spcBef>
              <a:buClr>
                <a:srgbClr val="FF0000"/>
              </a:buClr>
              <a:buSzPct val="100000"/>
              <a:buFont typeface="Wingdings" panose="05000000000000000000" pitchFamily="2" charset="2"/>
              <a:buChar char="Ø"/>
              <a:defRPr/>
            </a:pPr>
            <a:r>
              <a:rPr lang="fr-FR" sz="1200" b="1" dirty="0">
                <a:solidFill>
                  <a:schemeClr val="bg1"/>
                </a:solidFill>
                <a:highlight>
                  <a:srgbClr val="0000FF"/>
                </a:highlight>
              </a:rPr>
              <a:t>Comparer les formations entre elles</a:t>
            </a:r>
            <a:r>
              <a:rPr lang="fr-FR" sz="1200" dirty="0"/>
              <a:t> pour faire le choix qui vous conviennent.</a:t>
            </a:r>
          </a:p>
        </p:txBody>
      </p:sp>
      <p:sp>
        <p:nvSpPr>
          <p:cNvPr id="7" name="Rectangle à coins arrondis 6"/>
          <p:cNvSpPr/>
          <p:nvPr/>
        </p:nvSpPr>
        <p:spPr>
          <a:xfrm>
            <a:off x="3258207" y="76969"/>
            <a:ext cx="5453062"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Je recherche des formations sur parcoursup.gouv.fr</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30" y="1431232"/>
            <a:ext cx="3580535" cy="1879781"/>
          </a:xfrm>
          <a:prstGeom prst="rect">
            <a:avLst/>
          </a:prstGeom>
        </p:spPr>
      </p:pic>
    </p:spTree>
    <p:extLst>
      <p:ext uri="{BB962C8B-B14F-4D97-AF65-F5344CB8AC3E}">
        <p14:creationId xmlns:p14="http://schemas.microsoft.com/office/powerpoint/2010/main" val="47658841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4294967295"/>
          </p:nvPr>
        </p:nvSpPr>
        <p:spPr>
          <a:xfrm>
            <a:off x="457199" y="911939"/>
            <a:ext cx="4838701" cy="3475706"/>
          </a:xfrm>
        </p:spPr>
        <p:txBody>
          <a:bodyPr/>
          <a:lstStyle/>
          <a:p>
            <a:pPr marL="0" lvl="1" indent="0" algn="just" defTabSz="457200">
              <a:buClr>
                <a:srgbClr val="FF0000"/>
              </a:buClr>
              <a:buNone/>
              <a:defRPr/>
            </a:pPr>
            <a:r>
              <a:rPr lang="fr-FR" sz="1600" b="1" dirty="0">
                <a:solidFill>
                  <a:srgbClr val="000091"/>
                </a:solidFill>
              </a:rPr>
              <a:t>Une offre mise à jour pour la rentrée 2026</a:t>
            </a:r>
          </a:p>
          <a:p>
            <a:pPr marL="0" lvl="1" indent="0" algn="just" defTabSz="457200">
              <a:buClr>
                <a:srgbClr val="FF0000"/>
              </a:buClr>
              <a:buNone/>
              <a:defRPr/>
            </a:pPr>
            <a:r>
              <a:rPr lang="fr-FR" sz="1200" b="1" dirty="0">
                <a:solidFill>
                  <a:schemeClr val="tx1"/>
                </a:solidFill>
              </a:rPr>
              <a:t>Au niveau du résultats de la recherche, un premier niveau d’informations </a:t>
            </a:r>
            <a:r>
              <a:rPr lang="fr-FR" sz="1200" dirty="0">
                <a:solidFill>
                  <a:schemeClr val="tx1"/>
                </a:solidFill>
              </a:rPr>
              <a:t>: </a:t>
            </a:r>
          </a:p>
          <a:p>
            <a:pPr marL="180975" lvl="1" indent="-169863" algn="just" defTabSz="457200">
              <a:spcBef>
                <a:spcPct val="20000"/>
              </a:spcBef>
              <a:buClr>
                <a:srgbClr val="FF0000"/>
              </a:buClr>
              <a:buFont typeface="Arial-ItalicMT" charset="0"/>
              <a:buChar char="&gt;"/>
              <a:defRPr/>
            </a:pPr>
            <a:r>
              <a:rPr lang="fr-FR" sz="1200" b="1" dirty="0">
                <a:solidFill>
                  <a:schemeClr val="bg1"/>
                </a:solidFill>
                <a:highlight>
                  <a:srgbClr val="0000FF"/>
                </a:highlight>
              </a:rPr>
              <a:t>L’accès à la fiche formation</a:t>
            </a:r>
          </a:p>
          <a:p>
            <a:pPr marL="180975" lvl="1" indent="-169863" algn="just" defTabSz="457200">
              <a:spcBef>
                <a:spcPct val="20000"/>
              </a:spcBef>
              <a:buClr>
                <a:srgbClr val="FF0000"/>
              </a:buClr>
              <a:buFont typeface="Arial-ItalicMT" charset="0"/>
              <a:buChar char="&gt;"/>
              <a:defRPr/>
            </a:pPr>
            <a:r>
              <a:rPr lang="fr-FR" sz="1200" b="1" dirty="0">
                <a:solidFill>
                  <a:schemeClr val="bg1"/>
                </a:solidFill>
                <a:highlight>
                  <a:srgbClr val="0000FF"/>
                </a:highlight>
              </a:rPr>
              <a:t>Le statut de l’établissement de formation</a:t>
            </a:r>
          </a:p>
          <a:p>
            <a:pPr marL="180975" lvl="1" indent="-169863" algn="just" defTabSz="457200">
              <a:spcBef>
                <a:spcPct val="20000"/>
              </a:spcBef>
              <a:buClr>
                <a:srgbClr val="FF0000"/>
              </a:buClr>
              <a:buFont typeface="Arial-ItalicMT" charset="0"/>
              <a:buChar char="&gt;"/>
              <a:defRPr/>
            </a:pPr>
            <a:r>
              <a:rPr lang="fr-FR" sz="1200" b="1" dirty="0">
                <a:solidFill>
                  <a:schemeClr val="bg1"/>
                </a:solidFill>
                <a:highlight>
                  <a:srgbClr val="0000FF"/>
                </a:highlight>
              </a:rPr>
              <a:t>Des suggestions de formations similaires</a:t>
            </a:r>
            <a:r>
              <a:rPr lang="fr-FR" sz="1200" dirty="0">
                <a:solidFill>
                  <a:schemeClr val="tx1"/>
                </a:solidFill>
              </a:rPr>
              <a:t> pour vous permettre de découvrir des formations que vous ne connaissiez pas et élargir vos choix.</a:t>
            </a:r>
          </a:p>
          <a:p>
            <a:pPr marL="180975" lvl="1" indent="-169863" algn="just" defTabSz="457200">
              <a:spcBef>
                <a:spcPct val="20000"/>
              </a:spcBef>
              <a:buClr>
                <a:srgbClr val="FF0000"/>
              </a:buClr>
              <a:buFont typeface="Arial-ItalicMT" charset="0"/>
              <a:buChar char="&gt;"/>
              <a:defRPr/>
            </a:pPr>
            <a:r>
              <a:rPr lang="fr-FR" sz="1200" b="1" dirty="0">
                <a:solidFill>
                  <a:schemeClr val="bg1"/>
                </a:solidFill>
                <a:highlight>
                  <a:srgbClr val="0000FF"/>
                </a:highlight>
              </a:rPr>
              <a:t>Le taux d’accès</a:t>
            </a:r>
            <a:r>
              <a:rPr lang="fr-FR" sz="1200" dirty="0">
                <a:solidFill>
                  <a:schemeClr val="tx1"/>
                </a:solidFill>
              </a:rPr>
              <a:t> pour vous permettre d’identifier si la formation est très demandée ou pas.</a:t>
            </a:r>
          </a:p>
          <a:p>
            <a:pPr marL="11112" lvl="1" indent="0" algn="just" defTabSz="457200">
              <a:spcBef>
                <a:spcPts val="1200"/>
              </a:spcBef>
              <a:spcAft>
                <a:spcPts val="0"/>
              </a:spcAft>
              <a:buClr>
                <a:srgbClr val="FF0000"/>
              </a:buClr>
              <a:buNone/>
              <a:defRPr/>
            </a:pPr>
            <a:r>
              <a:rPr lang="fr-FR" sz="1200" b="1" dirty="0">
                <a:solidFill>
                  <a:schemeClr val="tx1"/>
                </a:solidFill>
              </a:rPr>
              <a:t>Vous aider à préparer vos choix de vœux, deux fonctionnalités : </a:t>
            </a:r>
          </a:p>
          <a:p>
            <a:pPr marL="180975" lvl="1" indent="-169863" algn="just" defTabSz="457200">
              <a:buClr>
                <a:srgbClr val="FF0000"/>
              </a:buClr>
              <a:buFont typeface="Arial-ItalicMT" charset="0"/>
              <a:buChar char="&gt;"/>
              <a:defRPr/>
            </a:pPr>
            <a:r>
              <a:rPr lang="fr-FR" sz="1200" b="1" dirty="0">
                <a:solidFill>
                  <a:schemeClr val="bg1"/>
                </a:solidFill>
                <a:highlight>
                  <a:srgbClr val="0000FF"/>
                </a:highlight>
              </a:rPr>
              <a:t>Conserver en « favoris » les formations que vous préférez </a:t>
            </a:r>
          </a:p>
          <a:p>
            <a:pPr marL="180975" lvl="1" indent="-169863" algn="just" defTabSz="457200">
              <a:spcBef>
                <a:spcPct val="20000"/>
              </a:spcBef>
              <a:spcAft>
                <a:spcPts val="0"/>
              </a:spcAft>
              <a:buClr>
                <a:srgbClr val="FF0000"/>
              </a:buClr>
              <a:buFont typeface="Arial-ItalicMT" charset="0"/>
              <a:buChar char="&gt;"/>
              <a:defRPr/>
            </a:pPr>
            <a:r>
              <a:rPr lang="fr-FR" sz="1200" b="1" dirty="0">
                <a:solidFill>
                  <a:schemeClr val="bg1"/>
                </a:solidFill>
                <a:highlight>
                  <a:srgbClr val="0000FF"/>
                </a:highlight>
              </a:rPr>
              <a:t>Comparer les formations qui vous intéressent grâce au comparateur</a:t>
            </a:r>
            <a:endParaRPr lang="fr-FR" sz="1200" dirty="0">
              <a:solidFill>
                <a:schemeClr val="tx1"/>
              </a:solidFill>
            </a:endParaRPr>
          </a:p>
          <a:p>
            <a:endParaRPr lang="fr-FR" sz="1200" b="1" dirty="0">
              <a:solidFill>
                <a:schemeClr val="bg1"/>
              </a:solidFill>
              <a:highlight>
                <a:srgbClr val="0000FF"/>
              </a:highlight>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chemeClr val="tx1"/>
                </a:solidFill>
              </a:rPr>
              <a:pPr/>
              <a:t>8</a:t>
            </a:fld>
            <a:endParaRPr lang="fr-FR" dirty="0">
              <a:solidFill>
                <a:schemeClr val="tx1"/>
              </a:solidFill>
            </a:endParaRPr>
          </a:p>
        </p:txBody>
      </p:sp>
      <p:sp>
        <p:nvSpPr>
          <p:cNvPr id="9" name="Rectangle à coins arrondis 8"/>
          <p:cNvSpPr/>
          <p:nvPr/>
        </p:nvSpPr>
        <p:spPr>
          <a:xfrm>
            <a:off x="3350941" y="87534"/>
            <a:ext cx="5501512"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 carte des formations 2026 à partir du 17 décembre 2025</a:t>
            </a:r>
          </a:p>
        </p:txBody>
      </p:sp>
      <p:pic>
        <p:nvPicPr>
          <p:cNvPr id="4" name="Image 3">
            <a:extLst>
              <a:ext uri="{FF2B5EF4-FFF2-40B4-BE49-F238E27FC236}">
                <a16:creationId xmlns:a16="http://schemas.microsoft.com/office/drawing/2014/main" id="{32DCEDF1-6459-48F2-907C-CB4D251ADE90}"/>
              </a:ext>
            </a:extLst>
          </p:cNvPr>
          <p:cNvPicPr>
            <a:picLocks noChangeAspect="1"/>
          </p:cNvPicPr>
          <p:nvPr/>
        </p:nvPicPr>
        <p:blipFill>
          <a:blip r:embed="rId3"/>
          <a:stretch>
            <a:fillRect/>
          </a:stretch>
        </p:blipFill>
        <p:spPr>
          <a:xfrm>
            <a:off x="5652485" y="1472244"/>
            <a:ext cx="3199968" cy="2466545"/>
          </a:xfrm>
          <a:prstGeom prst="rect">
            <a:avLst/>
          </a:prstGeom>
        </p:spPr>
      </p:pic>
    </p:spTree>
    <p:extLst>
      <p:ext uri="{BB962C8B-B14F-4D97-AF65-F5344CB8AC3E}">
        <p14:creationId xmlns:p14="http://schemas.microsoft.com/office/powerpoint/2010/main" val="3037920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chemeClr val="tx1"/>
                </a:solidFill>
              </a:rPr>
              <a:pPr/>
              <a:t>9</a:t>
            </a:fld>
            <a:endParaRPr lang="fr-FR" dirty="0">
              <a:solidFill>
                <a:schemeClr val="tx1"/>
              </a:solidFill>
            </a:endParaRP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2036" y="954177"/>
            <a:ext cx="3996428" cy="2077215"/>
          </a:xfrm>
          <a:prstGeom prst="rect">
            <a:avLst/>
          </a:prstGeom>
          <a:ln>
            <a:solidFill>
              <a:schemeClr val="bg1">
                <a:lumMod val="95000"/>
              </a:schemeClr>
            </a:solidFill>
          </a:ln>
        </p:spPr>
      </p:pic>
      <p:pic>
        <p:nvPicPr>
          <p:cNvPr id="13" name="Image 12">
            <a:extLst>
              <a:ext uri="{FF2B5EF4-FFF2-40B4-BE49-F238E27FC236}">
                <a16:creationId xmlns:a16="http://schemas.microsoft.com/office/drawing/2014/main" id="{7B040C66-A718-41B4-A3A6-A3B3244E198B}"/>
              </a:ext>
            </a:extLst>
          </p:cNvPr>
          <p:cNvPicPr>
            <a:picLocks noChangeAspect="1"/>
          </p:cNvPicPr>
          <p:nvPr/>
        </p:nvPicPr>
        <p:blipFill>
          <a:blip r:embed="rId3"/>
          <a:stretch>
            <a:fillRect/>
          </a:stretch>
        </p:blipFill>
        <p:spPr>
          <a:xfrm>
            <a:off x="6716247" y="3143883"/>
            <a:ext cx="1137720" cy="1595947"/>
          </a:xfrm>
          <a:prstGeom prst="rect">
            <a:avLst/>
          </a:prstGeom>
          <a:ln>
            <a:solidFill>
              <a:schemeClr val="bg1">
                <a:lumMod val="95000"/>
              </a:schemeClr>
            </a:solidFill>
          </a:ln>
        </p:spPr>
      </p:pic>
      <p:sp>
        <p:nvSpPr>
          <p:cNvPr id="2" name="ZoneTexte 1"/>
          <p:cNvSpPr txBox="1"/>
          <p:nvPr/>
        </p:nvSpPr>
        <p:spPr>
          <a:xfrm>
            <a:off x="9900592" y="1923678"/>
            <a:ext cx="1008112" cy="2859822"/>
          </a:xfrm>
          <a:prstGeom prst="rect">
            <a:avLst/>
          </a:prstGeom>
          <a:noFill/>
        </p:spPr>
        <p:txBody>
          <a:bodyPr wrap="square" rtlCol="0">
            <a:spAutoFit/>
          </a:bodyPr>
          <a:lstStyle/>
          <a:p>
            <a:endParaRPr lang="fr-FR" dirty="0"/>
          </a:p>
        </p:txBody>
      </p:sp>
      <p:cxnSp>
        <p:nvCxnSpPr>
          <p:cNvPr id="6" name="Connecteur droit avec flèche 5"/>
          <p:cNvCxnSpPr/>
          <p:nvPr/>
        </p:nvCxnSpPr>
        <p:spPr>
          <a:xfrm>
            <a:off x="3923928" y="1059582"/>
            <a:ext cx="3527196" cy="0"/>
          </a:xfrm>
          <a:prstGeom prst="straightConnector1">
            <a:avLst/>
          </a:prstGeom>
          <a:ln w="41275">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7451124" y="812047"/>
            <a:ext cx="1441356" cy="460274"/>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contenu 2"/>
          <p:cNvSpPr txBox="1">
            <a:spLocks/>
          </p:cNvSpPr>
          <p:nvPr/>
        </p:nvSpPr>
        <p:spPr bwMode="gray">
          <a:xfrm>
            <a:off x="486828" y="933302"/>
            <a:ext cx="4182795" cy="235519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chemeClr val="bg2"/>
              </a:buClr>
            </a:pPr>
            <a:r>
              <a:rPr lang="fr-FR" sz="1800" b="1" dirty="0">
                <a:solidFill>
                  <a:schemeClr val="bg1"/>
                </a:solidFill>
                <a:highlight>
                  <a:srgbClr val="0000FF"/>
                </a:highlight>
              </a:rPr>
              <a:t>Carte d’identité de la formation </a:t>
            </a:r>
            <a:r>
              <a:rPr lang="fr-FR" sz="1800" b="1" dirty="0">
                <a:solidFill>
                  <a:schemeClr val="tx2"/>
                </a:solidFill>
                <a:cs typeface="Calibri" panose="020F0502020204030204" pitchFamily="34" charset="0"/>
              </a:rPr>
              <a:t>  </a:t>
            </a:r>
          </a:p>
          <a:p>
            <a:pPr algn="just">
              <a:buClr>
                <a:schemeClr val="tx2"/>
              </a:buClr>
            </a:pPr>
            <a:r>
              <a:rPr lang="fr-FR" sz="1300" b="1" dirty="0">
                <a:solidFill>
                  <a:schemeClr val="tx1"/>
                </a:solidFill>
              </a:rPr>
              <a:t>Vérifier en un coup d’œil </a:t>
            </a:r>
          </a:p>
          <a:p>
            <a:pPr marL="171450" indent="-171450" algn="just">
              <a:buClr>
                <a:schemeClr val="tx2"/>
              </a:buClr>
              <a:buFont typeface="Wingdings" panose="05000000000000000000" pitchFamily="2" charset="2"/>
              <a:buChar char="ü"/>
            </a:pPr>
            <a:r>
              <a:rPr lang="fr-FR" sz="1300" dirty="0">
                <a:solidFill>
                  <a:schemeClr val="tx1"/>
                </a:solidFill>
              </a:rPr>
              <a:t>le statut de l’établissement (public/privé en contrat avec l’État/privé), </a:t>
            </a:r>
          </a:p>
          <a:p>
            <a:pPr marL="171450" indent="-171450" algn="just">
              <a:buClr>
                <a:schemeClr val="tx2"/>
              </a:buClr>
              <a:buFont typeface="Wingdings" panose="05000000000000000000" pitchFamily="2" charset="2"/>
              <a:buChar char="ü"/>
            </a:pPr>
            <a:r>
              <a:rPr lang="fr-FR" sz="1300" dirty="0">
                <a:solidFill>
                  <a:schemeClr val="tx1"/>
                </a:solidFill>
              </a:rPr>
              <a:t>le caractère sélectif/non sélectif, la capacité d’accueil, </a:t>
            </a:r>
          </a:p>
          <a:p>
            <a:pPr marL="171450" indent="-171450" algn="just">
              <a:buClr>
                <a:schemeClr val="tx2"/>
              </a:buClr>
              <a:buFont typeface="Wingdings" panose="05000000000000000000" pitchFamily="2" charset="2"/>
              <a:buChar char="ü"/>
            </a:pPr>
            <a:r>
              <a:rPr lang="fr-FR" sz="1300" dirty="0">
                <a:solidFill>
                  <a:schemeClr val="tx1"/>
                </a:solidFill>
              </a:rPr>
              <a:t>le label MESRE </a:t>
            </a:r>
          </a:p>
          <a:p>
            <a:pPr marL="171450" indent="-171450" algn="just">
              <a:buClr>
                <a:schemeClr val="tx2"/>
              </a:buClr>
              <a:buFont typeface="Wingdings" panose="05000000000000000000" pitchFamily="2" charset="2"/>
              <a:buChar char="ü"/>
            </a:pPr>
            <a:r>
              <a:rPr lang="fr-FR" sz="1300" dirty="0">
                <a:solidFill>
                  <a:schemeClr val="tx1"/>
                </a:solidFill>
              </a:rPr>
              <a:t>ou encore l’éligibilité aux bourses et l’information sur les frais de scolarité, le règlement de la CVEC</a:t>
            </a:r>
          </a:p>
        </p:txBody>
      </p:sp>
      <p:sp>
        <p:nvSpPr>
          <p:cNvPr id="23" name="ZoneTexte 22"/>
          <p:cNvSpPr txBox="1"/>
          <p:nvPr/>
        </p:nvSpPr>
        <p:spPr>
          <a:xfrm>
            <a:off x="304790" y="3202724"/>
            <a:ext cx="6057961" cy="1000274"/>
          </a:xfrm>
          <a:prstGeom prst="rect">
            <a:avLst/>
          </a:prstGeom>
          <a:noFill/>
        </p:spPr>
        <p:txBody>
          <a:bodyPr wrap="square" rtlCol="0">
            <a:spAutoFit/>
          </a:bodyPr>
          <a:lstStyle/>
          <a:p>
            <a:pPr>
              <a:spcAft>
                <a:spcPts val="600"/>
              </a:spcAft>
            </a:pPr>
            <a:r>
              <a:rPr lang="fr-FR" b="1" dirty="0">
                <a:solidFill>
                  <a:schemeClr val="bg1"/>
                </a:solidFill>
                <a:highlight>
                  <a:srgbClr val="0000FF"/>
                </a:highlight>
              </a:rPr>
              <a:t>Les bons réflexes pour choisir un établissement </a:t>
            </a:r>
          </a:p>
          <a:p>
            <a:pPr algn="just"/>
            <a:r>
              <a:rPr lang="fr-FR" sz="1200" dirty="0"/>
              <a:t>Sur le </a:t>
            </a:r>
            <a:r>
              <a:rPr lang="fr-FR" sz="1200" b="1" dirty="0"/>
              <a:t>site parcoursup.gouv.fr </a:t>
            </a:r>
            <a:r>
              <a:rPr lang="fr-FR" sz="1200" dirty="0"/>
              <a:t>un livret </a:t>
            </a:r>
            <a:r>
              <a:rPr lang="fr-FR" sz="1200" b="1" dirty="0"/>
              <a:t>« Choisir sa formation </a:t>
            </a:r>
            <a:r>
              <a:rPr lang="fr-FR" sz="1200" b="1" dirty="0" err="1"/>
              <a:t>post-bac</a:t>
            </a:r>
            <a:r>
              <a:rPr lang="fr-FR" sz="1200" b="1" dirty="0"/>
              <a:t> : les bons réflexes » </a:t>
            </a:r>
            <a:r>
              <a:rPr lang="fr-FR" sz="1200" dirty="0"/>
              <a:t>aide les lycéens et parents à se repérer, à poser les bonnes questions pour choisir un établissement de formation</a:t>
            </a:r>
          </a:p>
        </p:txBody>
      </p:sp>
      <p:sp>
        <p:nvSpPr>
          <p:cNvPr id="16" name="Rectangle à coins arrondis 15"/>
          <p:cNvSpPr/>
          <p:nvPr/>
        </p:nvSpPr>
        <p:spPr>
          <a:xfrm>
            <a:off x="3390968" y="154606"/>
            <a:ext cx="5501512"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Choisir une formation sur Parcoursup ou hors Parcoursup :</a:t>
            </a:r>
            <a:br>
              <a:rPr lang="fr-FR" sz="1400" b="1" kern="0" dirty="0">
                <a:solidFill>
                  <a:srgbClr val="000091"/>
                </a:solidFill>
                <a:latin typeface="Arial"/>
              </a:rPr>
            </a:br>
            <a:r>
              <a:rPr lang="fr-FR" sz="1400" b="1" kern="0" dirty="0">
                <a:solidFill>
                  <a:srgbClr val="000091"/>
                </a:solidFill>
                <a:latin typeface="Arial"/>
              </a:rPr>
              <a:t>quelles questions se poser ? Quels éléments vérifier ?</a:t>
            </a:r>
          </a:p>
        </p:txBody>
      </p:sp>
    </p:spTree>
    <p:extLst>
      <p:ext uri="{BB962C8B-B14F-4D97-AF65-F5344CB8AC3E}">
        <p14:creationId xmlns:p14="http://schemas.microsoft.com/office/powerpoint/2010/main" val="316521956"/>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ppt/theme/themeOverride2.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15945</TotalTime>
  <Words>5295</Words>
  <Application>Microsoft Macintosh PowerPoint</Application>
  <PresentationFormat>Affichage à l'écran (16:9)</PresentationFormat>
  <Paragraphs>389</Paragraphs>
  <Slides>46</Slides>
  <Notes>7</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0</vt:i4>
      </vt:variant>
      <vt:variant>
        <vt:lpstr>Titres des diapositives</vt:lpstr>
      </vt:variant>
      <vt:variant>
        <vt:i4>46</vt:i4>
      </vt:variant>
    </vt:vector>
  </HeadingPairs>
  <TitlesOfParts>
    <vt:vector size="55" baseType="lpstr">
      <vt:lpstr>Arial</vt:lpstr>
      <vt:lpstr>Arial-ItalicMT</vt:lpstr>
      <vt:lpstr>Calibri</vt:lpstr>
      <vt:lpstr>Courier New</vt:lpstr>
      <vt:lpstr>Lucida Grande</vt:lpstr>
      <vt:lpstr>Marianne</vt:lpstr>
      <vt:lpstr>Marianne Light</vt:lpstr>
      <vt:lpstr>Wingdings</vt:lpstr>
      <vt:lpstr>OPÉRATEURS</vt:lpstr>
      <vt:lpstr>Présentation PowerPoint</vt:lpstr>
      <vt:lpstr>Présentation PowerPoint</vt:lpstr>
      <vt:lpstr>Présentation PowerPoint</vt:lpstr>
      <vt:lpstr>Présentation PowerPoint</vt:lpstr>
      <vt:lpstr>Présentation PowerPoint</vt:lpstr>
      <vt:lpstr>Étape 1 : consulter et se servir de la carte des formations pour approfondir son projet d’orientation</vt:lpstr>
      <vt:lpstr>Présentation PowerPoint</vt:lpstr>
      <vt:lpstr>Présentation PowerPoint</vt:lpstr>
      <vt:lpstr>Présentation PowerPoint</vt:lpstr>
      <vt:lpstr>Présentation PowerPoint</vt:lpstr>
      <vt:lpstr>Les modalités d’examen affichés pour chaque formation</vt:lpstr>
      <vt:lpstr>&gt;&gt; une rubrique dédiée aux critères d’analyse des candidatures avec une présentation globale et détaillée    &gt;&gt; la rubrique « Conseils » pour faire passer des messages aux candidats     &gt;&gt; Des rapports d’analyse des candidatures de l’année riches en données pour réfléchir      </vt:lpstr>
      <vt:lpstr>&gt;&gt; des chiffres globaux d’accès à la formation calculés à la fin de la phase principale 2025  &gt;&gt; des chiffres déclinables pour chaque type de baccalauréat français : général, technologique, professionnel </vt:lpstr>
      <vt:lpstr>Des conseils personnalisés pour vous aider  : consultez les critères spécifiques de la formation,  diversifiez vos vœux en alternant vœux d’ambition, de raison, de précaution</vt:lpstr>
      <vt:lpstr>Présentation PowerPoint</vt:lpstr>
      <vt:lpstr>Consolider votre projet d’orientation </vt:lpstr>
      <vt:lpstr>Présentation PowerPoint</vt:lpstr>
      <vt:lpstr>Présentation PowerPoint</vt:lpstr>
      <vt:lpstr>S’inscrire sur Parcoursup à partir du 19 janvier 2026 </vt:lpstr>
      <vt:lpstr>Formuler librement vos vœux sur Parcoursup </vt:lpstr>
      <vt:lpstr>Focus sur les vœux multiples (1/4) </vt:lpstr>
      <vt:lpstr>Focus sur les vœux multiples (2/4) </vt:lpstr>
      <vt:lpstr>Focus sur les vœux multiples (3/4)  </vt:lpstr>
      <vt:lpstr>Focus sur les vœux multiples : exemples (4/4)</vt:lpstr>
      <vt:lpstr>Présentation PowerPoint</vt:lpstr>
      <vt:lpstr>Présentation PowerPoint</vt:lpstr>
      <vt:lpstr>Focus sur les vœux en apprentissage </vt:lpstr>
      <vt:lpstr>Présentation PowerPoint</vt:lpstr>
      <vt:lpstr>Finaliser son dossier et confirmer ses vœux </vt:lpstr>
      <vt:lpstr>La lettre de motivation</vt:lpstr>
      <vt:lpstr>La rubrique « autres projets »</vt:lpstr>
      <vt:lpstr>La rubrique « Activités et centre d’intérêts » </vt:lpstr>
      <vt:lpstr>L’attestation de passation du questionnaire pour les vœux en licence de Droit</vt:lpstr>
      <vt:lpstr>Présentation PowerPoint</vt:lpstr>
      <vt:lpstr>Présentation PowerPoint</vt:lpstr>
      <vt:lpstr>Les éléments constitutifs de votre dossier :  bulletins scolaires   </vt:lpstr>
      <vt:lpstr>La fiche avenir renseignée par le lycée </vt:lpstr>
      <vt:lpstr>Focus sur l’accompagnement des candidats en situation de handicap ou atteints d’un trouble de santé invalidant </vt:lpstr>
      <vt:lpstr>Présentation PowerPoint</vt:lpstr>
      <vt:lpstr>Présentation PowerPoint</vt:lpstr>
      <vt:lpstr>Présentation PowerPoint</vt:lpstr>
      <vt:lpstr>Présentation PowerPoint</vt:lpstr>
      <vt:lpstr>Présentation PowerPoint</vt:lpstr>
      <vt:lpstr>Des services pour vous aider et répondre à vos questions</vt:lpstr>
      <vt:lpstr>Pensez aussi à préparer votre future vie étudiant</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Benoit DESFORGES</cp:lastModifiedBy>
  <cp:revision>461</cp:revision>
  <dcterms:created xsi:type="dcterms:W3CDTF">2020-10-27T08:44:50Z</dcterms:created>
  <dcterms:modified xsi:type="dcterms:W3CDTF">2026-01-22T17:31:08Z</dcterms:modified>
</cp:coreProperties>
</file>