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Poppins" panose="00000500000000000000" pitchFamily="2" charset="0"/>
      <p:regular r:id="rId20"/>
      <p:bold r:id="rId21"/>
      <p:italic r:id="rId22"/>
      <p:boldItalic r:id="rId23"/>
    </p:embeddedFont>
    <p:embeddedFont>
      <p:font typeface="Poppins Bold" panose="00000800000000000000" pitchFamily="2" charset="0"/>
      <p:regular r:id="rId24"/>
      <p:bold r:id="rId25"/>
    </p:embeddedFont>
    <p:embeddedFont>
      <p:font typeface="Poppins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6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le Maigne" userId="79303cab-e664-413d-92d6-e2ce260f450c" providerId="ADAL" clId="{BCF594FD-8710-45F1-9297-73304AF60C61}"/>
    <pc:docChg chg="custSel modSld">
      <pc:chgData name="Emmanuelle Maigne" userId="79303cab-e664-413d-92d6-e2ce260f450c" providerId="ADAL" clId="{BCF594FD-8710-45F1-9297-73304AF60C61}" dt="2026-05-05T13:00:53.012" v="7" actId="1076"/>
      <pc:docMkLst>
        <pc:docMk/>
      </pc:docMkLst>
      <pc:sldChg chg="modSp mod">
        <pc:chgData name="Emmanuelle Maigne" userId="79303cab-e664-413d-92d6-e2ce260f450c" providerId="ADAL" clId="{BCF594FD-8710-45F1-9297-73304AF60C61}" dt="2026-05-04T15:13:38.457" v="1" actId="20577"/>
        <pc:sldMkLst>
          <pc:docMk/>
          <pc:sldMk cId="0" sldId="256"/>
        </pc:sldMkLst>
        <pc:spChg chg="mod">
          <ac:chgData name="Emmanuelle Maigne" userId="79303cab-e664-413d-92d6-e2ce260f450c" providerId="ADAL" clId="{BCF594FD-8710-45F1-9297-73304AF60C61}" dt="2026-05-04T15:13:38.457" v="1" actId="20577"/>
          <ac:spMkLst>
            <pc:docMk/>
            <pc:sldMk cId="0" sldId="256"/>
            <ac:spMk id="9" creationId="{00000000-0000-0000-0000-000000000000}"/>
          </ac:spMkLst>
        </pc:spChg>
      </pc:sldChg>
      <pc:sldChg chg="delSp modSp mod">
        <pc:chgData name="Emmanuelle Maigne" userId="79303cab-e664-413d-92d6-e2ce260f450c" providerId="ADAL" clId="{BCF594FD-8710-45F1-9297-73304AF60C61}" dt="2026-05-05T13:00:53.012" v="7" actId="1076"/>
        <pc:sldMkLst>
          <pc:docMk/>
          <pc:sldMk cId="0" sldId="261"/>
        </pc:sldMkLst>
        <pc:spChg chg="del mod">
          <ac:chgData name="Emmanuelle Maigne" userId="79303cab-e664-413d-92d6-e2ce260f450c" providerId="ADAL" clId="{BCF594FD-8710-45F1-9297-73304AF60C61}" dt="2026-05-05T13:00:42.104" v="5"/>
          <ac:spMkLst>
            <pc:docMk/>
            <pc:sldMk cId="0" sldId="261"/>
            <ac:spMk id="18" creationId="{00000000-0000-0000-0000-000000000000}"/>
          </ac:spMkLst>
        </pc:spChg>
        <pc:spChg chg="mod">
          <ac:chgData name="Emmanuelle Maigne" userId="79303cab-e664-413d-92d6-e2ce260f450c" providerId="ADAL" clId="{BCF594FD-8710-45F1-9297-73304AF60C61}" dt="2026-05-05T13:00:53.012" v="7" actId="1076"/>
          <ac:spMkLst>
            <pc:docMk/>
            <pc:sldMk cId="0" sldId="261"/>
            <ac:spMk id="19" creationId="{00000000-0000-0000-0000-000000000000}"/>
          </ac:spMkLst>
        </pc:spChg>
        <pc:grpChg chg="del">
          <ac:chgData name="Emmanuelle Maigne" userId="79303cab-e664-413d-92d6-e2ce260f450c" providerId="ADAL" clId="{BCF594FD-8710-45F1-9297-73304AF60C61}" dt="2026-05-05T13:00:42.104" v="3" actId="478"/>
          <ac:grpSpMkLst>
            <pc:docMk/>
            <pc:sldMk cId="0" sldId="261"/>
            <ac:grpSpMk id="4" creationId="{00000000-0000-0000-0000-000000000000}"/>
          </ac:grpSpMkLst>
        </pc:grpChg>
        <pc:grpChg chg="del">
          <ac:chgData name="Emmanuelle Maigne" userId="79303cab-e664-413d-92d6-e2ce260f450c" providerId="ADAL" clId="{BCF594FD-8710-45F1-9297-73304AF60C61}" dt="2026-05-05T13:00:43.794" v="6" actId="478"/>
          <ac:grpSpMkLst>
            <pc:docMk/>
            <pc:sldMk cId="0" sldId="261"/>
            <ac:grpSpMk id="1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481F3-783B-424C-B9DC-798E5238F52D}" type="datetimeFigureOut">
              <a:rPr lang="fr-FR" smtClean="0"/>
              <a:t>05/05/2026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E68C3-3144-4DE1-80F2-63DDEAE80D26}" type="slidenum">
              <a:rPr lang="fr-FR" smtClean="0"/>
              <a:t>‹N°›</a:t>
            </a:fld>
            <a:endParaRPr lang="fr-FR"/>
          </a:p>
        </p:txBody>
      </p:sp>
    </p:spTree>
    <p:extLst>
      <p:ext uri="{BB962C8B-B14F-4D97-AF65-F5344CB8AC3E}">
        <p14:creationId xmlns:p14="http://schemas.microsoft.com/office/powerpoint/2010/main" val="365251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2E68C3-3144-4DE1-80F2-63DDEAE80D26}" type="slidenum">
              <a:rPr lang="fr-FR" smtClean="0"/>
              <a:t>13</a:t>
            </a:fld>
            <a:endParaRPr lang="fr-FR"/>
          </a:p>
        </p:txBody>
      </p:sp>
    </p:spTree>
    <p:extLst>
      <p:ext uri="{BB962C8B-B14F-4D97-AF65-F5344CB8AC3E}">
        <p14:creationId xmlns:p14="http://schemas.microsoft.com/office/powerpoint/2010/main" val="31507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52E68C3-3144-4DE1-80F2-63DDEAE80D26}" type="slidenum">
              <a:rPr lang="fr-FR" smtClean="0"/>
              <a:t>14</a:t>
            </a:fld>
            <a:endParaRPr lang="fr-FR"/>
          </a:p>
        </p:txBody>
      </p:sp>
    </p:spTree>
    <p:extLst>
      <p:ext uri="{BB962C8B-B14F-4D97-AF65-F5344CB8AC3E}">
        <p14:creationId xmlns:p14="http://schemas.microsoft.com/office/powerpoint/2010/main" val="402292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1.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5461" y="1378391"/>
            <a:ext cx="17029824" cy="16480788"/>
            <a:chOff x="0" y="0"/>
            <a:chExt cx="22706432" cy="21974384"/>
          </a:xfrm>
        </p:grpSpPr>
        <p:sp>
          <p:nvSpPr>
            <p:cNvPr id="3" name="Freeform 3"/>
            <p:cNvSpPr/>
            <p:nvPr/>
          </p:nvSpPr>
          <p:spPr>
            <a:xfrm rot="8100000">
              <a:off x="7215431" y="3439924"/>
              <a:ext cx="13939206" cy="10162948"/>
            </a:xfrm>
            <a:custGeom>
              <a:avLst/>
              <a:gdLst/>
              <a:ahLst/>
              <a:cxnLst/>
              <a:rect l="l" t="t" r="r" b="b"/>
              <a:pathLst>
                <a:path w="13939206" h="10162948">
                  <a:moveTo>
                    <a:pt x="0" y="0"/>
                  </a:moveTo>
                  <a:lnTo>
                    <a:pt x="13939206" y="0"/>
                  </a:lnTo>
                  <a:lnTo>
                    <a:pt x="13939206" y="10162949"/>
                  </a:lnTo>
                  <a:lnTo>
                    <a:pt x="0" y="1016294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4" name="Freeform 4"/>
            <p:cNvSpPr/>
            <p:nvPr/>
          </p:nvSpPr>
          <p:spPr>
            <a:xfrm rot="-1526761">
              <a:off x="1769024" y="7081170"/>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5" name="Freeform 5"/>
          <p:cNvSpPr/>
          <p:nvPr/>
        </p:nvSpPr>
        <p:spPr>
          <a:xfrm rot="-3586381">
            <a:off x="-5498529" y="892715"/>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6" name="Freeform 6"/>
          <p:cNvSpPr/>
          <p:nvPr/>
        </p:nvSpPr>
        <p:spPr>
          <a:xfrm rot="7148119">
            <a:off x="-5646076" y="-3100413"/>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Freeform 7"/>
          <p:cNvSpPr/>
          <p:nvPr/>
        </p:nvSpPr>
        <p:spPr>
          <a:xfrm>
            <a:off x="1028700" y="1028700"/>
            <a:ext cx="2256465" cy="1761983"/>
          </a:xfrm>
          <a:custGeom>
            <a:avLst/>
            <a:gdLst/>
            <a:ahLst/>
            <a:cxnLst/>
            <a:rect l="l" t="t" r="r" b="b"/>
            <a:pathLst>
              <a:path w="2256465" h="1761983">
                <a:moveTo>
                  <a:pt x="0" y="0"/>
                </a:moveTo>
                <a:lnTo>
                  <a:pt x="2256465" y="0"/>
                </a:lnTo>
                <a:lnTo>
                  <a:pt x="2256465" y="1761983"/>
                </a:lnTo>
                <a:lnTo>
                  <a:pt x="0" y="1761983"/>
                </a:lnTo>
                <a:lnTo>
                  <a:pt x="0" y="0"/>
                </a:lnTo>
                <a:close/>
              </a:path>
            </a:pathLst>
          </a:custGeom>
          <a:blipFill>
            <a:blip r:embed="rId5"/>
            <a:stretch>
              <a:fillRect/>
            </a:stretch>
          </a:blipFill>
        </p:spPr>
        <p:txBody>
          <a:bodyPr/>
          <a:lstStyle/>
          <a:p>
            <a:endParaRPr lang="fr-FR"/>
          </a:p>
        </p:txBody>
      </p:sp>
      <p:sp>
        <p:nvSpPr>
          <p:cNvPr id="8" name="TextBox 8"/>
          <p:cNvSpPr txBox="1"/>
          <p:nvPr/>
        </p:nvSpPr>
        <p:spPr>
          <a:xfrm>
            <a:off x="3932936" y="3535650"/>
            <a:ext cx="10422129" cy="2475229"/>
          </a:xfrm>
          <a:prstGeom prst="rect">
            <a:avLst/>
          </a:prstGeom>
        </p:spPr>
        <p:txBody>
          <a:bodyPr lIns="0" tIns="0" rIns="0" bIns="0" rtlCol="0" anchor="t">
            <a:spAutoFit/>
          </a:bodyPr>
          <a:lstStyle/>
          <a:p>
            <a:pPr algn="ctr">
              <a:lnSpc>
                <a:spcPts val="6020"/>
              </a:lnSpc>
            </a:pPr>
            <a:r>
              <a:rPr lang="en-US" sz="4300" b="1">
                <a:solidFill>
                  <a:srgbClr val="173D76"/>
                </a:solidFill>
                <a:latin typeface="Poppins Bold"/>
                <a:ea typeface="Poppins Bold"/>
                <a:cs typeface="Poppins Bold"/>
                <a:sym typeface="Poppins Bold"/>
              </a:rPr>
              <a:t>LES PROCÉDURES DES COMMISSIONS ​D’APPEL ET DE RECOURS​​</a:t>
            </a:r>
          </a:p>
          <a:p>
            <a:pPr algn="ctr">
              <a:lnSpc>
                <a:spcPts val="2800"/>
              </a:lnSpc>
            </a:pPr>
            <a:endParaRPr lang="en-US" sz="4300" b="1">
              <a:solidFill>
                <a:srgbClr val="173D76"/>
              </a:solidFill>
              <a:latin typeface="Poppins Bold"/>
              <a:ea typeface="Poppins Bold"/>
              <a:cs typeface="Poppins Bold"/>
              <a:sym typeface="Poppins Bold"/>
            </a:endParaRPr>
          </a:p>
          <a:p>
            <a:pPr algn="ctr">
              <a:lnSpc>
                <a:spcPts val="4620"/>
              </a:lnSpc>
            </a:pPr>
            <a:r>
              <a:rPr lang="en-US" sz="3300" b="1" spc="23">
                <a:solidFill>
                  <a:srgbClr val="173D76"/>
                </a:solidFill>
                <a:latin typeface="Poppins Bold"/>
                <a:ea typeface="Poppins Bold"/>
                <a:cs typeface="Poppins Bold"/>
                <a:sym typeface="Poppins Bold"/>
              </a:rPr>
              <a:t>- Le rôle et la formation des parents ​-</a:t>
            </a:r>
          </a:p>
        </p:txBody>
      </p:sp>
      <p:sp>
        <p:nvSpPr>
          <p:cNvPr id="9" name="TextBox 9"/>
          <p:cNvSpPr txBox="1"/>
          <p:nvPr/>
        </p:nvSpPr>
        <p:spPr>
          <a:xfrm>
            <a:off x="8325073" y="6965413"/>
            <a:ext cx="1637854" cy="475579"/>
          </a:xfrm>
          <a:prstGeom prst="rect">
            <a:avLst/>
          </a:prstGeom>
        </p:spPr>
        <p:txBody>
          <a:bodyPr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MAI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3706019" y="331470"/>
            <a:ext cx="10875963"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a:p>
            <a:pPr algn="ctr">
              <a:lnSpc>
                <a:spcPts val="5040"/>
              </a:lnSpc>
            </a:pPr>
            <a:r>
              <a:rPr lang="en-US" sz="3600" b="1">
                <a:solidFill>
                  <a:srgbClr val="173D76"/>
                </a:solidFill>
                <a:latin typeface="Poppins Bold"/>
                <a:ea typeface="Poppins Bold"/>
                <a:cs typeface="Poppins Bold"/>
                <a:sym typeface="Poppins Bold"/>
              </a:rPr>
              <a:t>Constitution du dossier (1) ​</a:t>
            </a:r>
          </a:p>
        </p:txBody>
      </p:sp>
      <p:sp>
        <p:nvSpPr>
          <p:cNvPr id="7" name="TextBox 7"/>
          <p:cNvSpPr txBox="1"/>
          <p:nvPr/>
        </p:nvSpPr>
        <p:spPr>
          <a:xfrm>
            <a:off x="3787337" y="2996642"/>
            <a:ext cx="11465284" cy="118872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Une copie de la </a:t>
            </a:r>
            <a:r>
              <a:rPr lang="en-US" sz="2400" b="1" spc="4">
                <a:solidFill>
                  <a:srgbClr val="CE007F"/>
                </a:solidFill>
                <a:latin typeface="Poppins Bold"/>
                <a:ea typeface="Poppins Bold"/>
                <a:cs typeface="Poppins Bold"/>
                <a:sym typeface="Poppins Bold"/>
              </a:rPr>
              <a:t>décision </a:t>
            </a:r>
            <a:r>
              <a:rPr lang="en-US" sz="2400" b="1" spc="4">
                <a:solidFill>
                  <a:srgbClr val="173D76"/>
                </a:solidFill>
                <a:latin typeface="Poppins Bold"/>
                <a:ea typeface="Poppins Bold"/>
                <a:cs typeface="Poppins Bold"/>
                <a:sym typeface="Poppins Bold"/>
              </a:rPr>
              <a:t>notifiée par le chef d’établissement ou la fiche navette sur laquelle la famille et l’établissement ont échangé ​au cours de l’année ​</a:t>
            </a:r>
          </a:p>
        </p:txBody>
      </p:sp>
      <p:sp>
        <p:nvSpPr>
          <p:cNvPr id="8" name="TextBox 8"/>
          <p:cNvSpPr txBox="1"/>
          <p:nvPr/>
        </p:nvSpPr>
        <p:spPr>
          <a:xfrm>
            <a:off x="3787337" y="4505487"/>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a:t>
            </a:r>
            <a:r>
              <a:rPr lang="en-US" sz="2400" b="1" spc="4">
                <a:solidFill>
                  <a:srgbClr val="CE007F"/>
                </a:solidFill>
                <a:latin typeface="Poppins Bold"/>
                <a:ea typeface="Poppins Bold"/>
                <a:cs typeface="Poppins Bold"/>
                <a:sym typeface="Poppins Bold"/>
              </a:rPr>
              <a:t> courrier circonstancié</a:t>
            </a:r>
            <a:r>
              <a:rPr lang="en-US" sz="2400" b="1" spc="4">
                <a:solidFill>
                  <a:srgbClr val="173D76"/>
                </a:solidFill>
                <a:latin typeface="Poppins Bold"/>
                <a:ea typeface="Poppins Bold"/>
                <a:cs typeface="Poppins Bold"/>
                <a:sym typeface="Poppins Bold"/>
              </a:rPr>
              <a:t> des parents et éventuellement de l’élève, justifiant leurs souhaits et leur demande​</a:t>
            </a:r>
          </a:p>
        </p:txBody>
      </p:sp>
      <p:sp>
        <p:nvSpPr>
          <p:cNvPr id="9" name="TextBox 9"/>
          <p:cNvSpPr txBox="1"/>
          <p:nvPr/>
        </p:nvSpPr>
        <p:spPr>
          <a:xfrm>
            <a:off x="3787337" y="5623806"/>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Les photocopies en 3 exemplaires des </a:t>
            </a:r>
            <a:r>
              <a:rPr lang="en-US" sz="2400" b="1" spc="4">
                <a:solidFill>
                  <a:srgbClr val="CE007F"/>
                </a:solidFill>
                <a:latin typeface="Poppins Bold"/>
                <a:ea typeface="Poppins Bold"/>
                <a:cs typeface="Poppins Bold"/>
                <a:sym typeface="Poppins Bold"/>
              </a:rPr>
              <a:t>bulletins trimestriels ​</a:t>
            </a:r>
          </a:p>
          <a:p>
            <a:pPr algn="l">
              <a:lnSpc>
                <a:spcPts val="3120"/>
              </a:lnSpc>
            </a:pPr>
            <a:r>
              <a:rPr lang="en-US" sz="2400" b="1" spc="4">
                <a:solidFill>
                  <a:srgbClr val="173D76"/>
                </a:solidFill>
                <a:latin typeface="Poppins Bold"/>
                <a:ea typeface="Poppins Bold"/>
                <a:cs typeface="Poppins Bold"/>
                <a:sym typeface="Poppins Bold"/>
              </a:rPr>
              <a:t>(3ème trimestre compris) des deux dernières années ​</a:t>
            </a:r>
          </a:p>
        </p:txBody>
      </p:sp>
      <p:sp>
        <p:nvSpPr>
          <p:cNvPr id="10" name="TextBox 10"/>
          <p:cNvSpPr txBox="1"/>
          <p:nvPr/>
        </p:nvSpPr>
        <p:spPr>
          <a:xfrm>
            <a:off x="3787337" y="6742126"/>
            <a:ext cx="11465284" cy="118872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 document fourni par l’établissement, faisant état de la </a:t>
            </a:r>
            <a:r>
              <a:rPr lang="en-US" sz="2400" b="1" spc="4">
                <a:solidFill>
                  <a:srgbClr val="CE007F"/>
                </a:solidFill>
                <a:latin typeface="Poppins Bold"/>
                <a:ea typeface="Poppins Bold"/>
                <a:cs typeface="Poppins Bold"/>
                <a:sym typeface="Poppins Bold"/>
              </a:rPr>
              <a:t>moyenne de l’élève </a:t>
            </a:r>
            <a:r>
              <a:rPr lang="en-US" sz="2400" b="1" spc="4">
                <a:solidFill>
                  <a:srgbClr val="173D76"/>
                </a:solidFill>
                <a:latin typeface="Poppins Bold"/>
                <a:ea typeface="Poppins Bold"/>
                <a:cs typeface="Poppins Bold"/>
                <a:sym typeface="Poppins Bold"/>
              </a:rPr>
              <a:t>par discipline avec les moyennes les plus hautes et les plus basses ​</a:t>
            </a:r>
          </a:p>
        </p:txBody>
      </p:sp>
      <p:sp>
        <p:nvSpPr>
          <p:cNvPr id="11" name="TextBox 11"/>
          <p:cNvSpPr txBox="1"/>
          <p:nvPr/>
        </p:nvSpPr>
        <p:spPr>
          <a:xfrm>
            <a:off x="3574050" y="2112722"/>
            <a:ext cx="11465284"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 dossier d’appel comprend:​</a:t>
            </a:r>
          </a:p>
        </p:txBody>
      </p:sp>
      <p:sp>
        <p:nvSpPr>
          <p:cNvPr id="12" name="Freeform 12"/>
          <p:cNvSpPr/>
          <p:nvPr/>
        </p:nvSpPr>
        <p:spPr>
          <a:xfrm>
            <a:off x="3035379" y="3044267"/>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3" name="Freeform 13"/>
          <p:cNvSpPr/>
          <p:nvPr/>
        </p:nvSpPr>
        <p:spPr>
          <a:xfrm>
            <a:off x="3035379" y="567143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4" name="Freeform 14"/>
          <p:cNvSpPr/>
          <p:nvPr/>
        </p:nvSpPr>
        <p:spPr>
          <a:xfrm>
            <a:off x="3035379" y="8298595"/>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5" name="Freeform 15"/>
          <p:cNvSpPr/>
          <p:nvPr/>
        </p:nvSpPr>
        <p:spPr>
          <a:xfrm>
            <a:off x="3035379" y="4553112"/>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6" name="Freeform 16"/>
          <p:cNvSpPr/>
          <p:nvPr/>
        </p:nvSpPr>
        <p:spPr>
          <a:xfrm>
            <a:off x="3035379" y="678975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AutoShape 17"/>
          <p:cNvSpPr/>
          <p:nvPr/>
        </p:nvSpPr>
        <p:spPr>
          <a:xfrm flipH="1">
            <a:off x="3574050" y="1019175"/>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8" name="AutoShape 18"/>
          <p:cNvSpPr/>
          <p:nvPr/>
        </p:nvSpPr>
        <p:spPr>
          <a:xfrm flipH="1" flipV="1">
            <a:off x="5756099" y="1630680"/>
            <a:ext cx="6775802" cy="0"/>
          </a:xfrm>
          <a:prstGeom prst="line">
            <a:avLst/>
          </a:prstGeom>
          <a:ln w="19050" cap="flat">
            <a:solidFill>
              <a:srgbClr val="CE007F"/>
            </a:solidFill>
            <a:prstDash val="solid"/>
            <a:headEnd type="none" w="sm" len="sm"/>
            <a:tailEnd type="none" w="sm" len="sm"/>
          </a:ln>
        </p:spPr>
        <p:txBody>
          <a:bodyPr/>
          <a:lstStyle/>
          <a:p>
            <a:endParaRPr lang="fr-FR"/>
          </a:p>
        </p:txBody>
      </p:sp>
      <p:sp>
        <p:nvSpPr>
          <p:cNvPr id="19" name="TextBox 19"/>
          <p:cNvSpPr txBox="1"/>
          <p:nvPr/>
        </p:nvSpPr>
        <p:spPr>
          <a:xfrm>
            <a:off x="17568651" y="9394438"/>
            <a:ext cx="21870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9</a:t>
            </a:r>
          </a:p>
        </p:txBody>
      </p:sp>
      <p:sp>
        <p:nvSpPr>
          <p:cNvPr id="20" name="TextBox 20"/>
          <p:cNvSpPr txBox="1"/>
          <p:nvPr/>
        </p:nvSpPr>
        <p:spPr>
          <a:xfrm>
            <a:off x="3939737" y="8403370"/>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Une</a:t>
            </a:r>
            <a:r>
              <a:rPr lang="en-US" sz="2400" b="1" spc="4">
                <a:solidFill>
                  <a:srgbClr val="CE007F"/>
                </a:solidFill>
                <a:latin typeface="Poppins Bold"/>
                <a:ea typeface="Poppins Bold"/>
                <a:cs typeface="Poppins Bold"/>
                <a:sym typeface="Poppins Bold"/>
              </a:rPr>
              <a:t> enveloppe </a:t>
            </a:r>
            <a:r>
              <a:rPr lang="en-US" sz="2400" b="1" spc="4">
                <a:solidFill>
                  <a:srgbClr val="173D76"/>
                </a:solidFill>
                <a:latin typeface="Poppins Bold"/>
                <a:ea typeface="Poppins Bold"/>
                <a:cs typeface="Poppins Bold"/>
                <a:sym typeface="Poppins Bold"/>
              </a:rPr>
              <a:t>affranchie à l’adresse des parents pour recevoir la ​</a:t>
            </a:r>
          </a:p>
          <a:p>
            <a:pPr algn="l">
              <a:lnSpc>
                <a:spcPts val="3120"/>
              </a:lnSpc>
            </a:pPr>
            <a:r>
              <a:rPr lang="en-US" sz="2400" b="1" spc="4">
                <a:solidFill>
                  <a:srgbClr val="173D76"/>
                </a:solidFill>
                <a:latin typeface="Poppins Bold"/>
                <a:ea typeface="Poppins Bold"/>
                <a:cs typeface="Poppins Bold"/>
                <a:sym typeface="Poppins Bold"/>
              </a:rPr>
              <a:t>décision de la commission​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3657600" y="867263"/>
            <a:ext cx="10972800"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 ​</a:t>
            </a:r>
          </a:p>
          <a:p>
            <a:pPr algn="ctr">
              <a:lnSpc>
                <a:spcPts val="5040"/>
              </a:lnSpc>
            </a:pPr>
            <a:r>
              <a:rPr lang="en-US" sz="3600" b="1">
                <a:solidFill>
                  <a:srgbClr val="173D76"/>
                </a:solidFill>
                <a:latin typeface="Poppins Bold"/>
                <a:ea typeface="Poppins Bold"/>
                <a:cs typeface="Poppins Bold"/>
                <a:sym typeface="Poppins Bold"/>
              </a:rPr>
              <a:t>Constitution du dossier (2)​</a:t>
            </a:r>
          </a:p>
        </p:txBody>
      </p:sp>
      <p:sp>
        <p:nvSpPr>
          <p:cNvPr id="7" name="TextBox 7"/>
          <p:cNvSpPr txBox="1"/>
          <p:nvPr/>
        </p:nvSpPr>
        <p:spPr>
          <a:xfrm>
            <a:off x="3787337" y="3303214"/>
            <a:ext cx="11465284" cy="118872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 cas échéant, l’intégralité du</a:t>
            </a:r>
            <a:r>
              <a:rPr lang="en-US" sz="2400" b="1" spc="4">
                <a:solidFill>
                  <a:srgbClr val="CE007F"/>
                </a:solidFill>
                <a:latin typeface="Poppins Bold"/>
                <a:ea typeface="Poppins Bold"/>
                <a:cs typeface="Poppins Bold"/>
                <a:sym typeface="Poppins Bold"/>
              </a:rPr>
              <a:t> dossier de demande d’affectation</a:t>
            </a:r>
            <a:r>
              <a:rPr lang="en-US" sz="2400" b="1" spc="4">
                <a:solidFill>
                  <a:srgbClr val="173D76"/>
                </a:solidFill>
                <a:latin typeface="Poppins Bold"/>
                <a:ea typeface="Poppins Bold"/>
                <a:cs typeface="Poppins Bold"/>
                <a:sym typeface="Poppins Bold"/>
              </a:rPr>
              <a:t> dans un établissement public, qui sera transmis directement au Rectorat de l’établissement d’origine.​</a:t>
            </a:r>
          </a:p>
        </p:txBody>
      </p:sp>
      <p:sp>
        <p:nvSpPr>
          <p:cNvPr id="8" name="TextBox 8"/>
          <p:cNvSpPr txBox="1"/>
          <p:nvPr/>
        </p:nvSpPr>
        <p:spPr>
          <a:xfrm>
            <a:off x="3787337" y="4812058"/>
            <a:ext cx="11465284" cy="157924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Tous les </a:t>
            </a:r>
            <a:r>
              <a:rPr lang="en-US" sz="2400" b="1" spc="4">
                <a:solidFill>
                  <a:srgbClr val="CE007F"/>
                </a:solidFill>
                <a:latin typeface="Poppins Bold"/>
                <a:ea typeface="Poppins Bold"/>
                <a:cs typeface="Poppins Bold"/>
                <a:sym typeface="Poppins Bold"/>
              </a:rPr>
              <a:t>éléments complémentaires</a:t>
            </a:r>
            <a:r>
              <a:rPr lang="en-US" sz="2400" b="1" spc="4">
                <a:solidFill>
                  <a:srgbClr val="173D76"/>
                </a:solidFill>
                <a:latin typeface="Poppins Bold"/>
                <a:ea typeface="Poppins Bold"/>
                <a:cs typeface="Poppins Bold"/>
                <a:sym typeface="Poppins Bold"/>
              </a:rPr>
              <a:t> pouvant éclairer la commission, en particulier lorsqu’il s’agit d’une inclusion individuelle, s’il y a un PAI, PPS, PPRE, PAP, un suivi psychologique ou une rééducation orthophonique, en psychomotricité...​</a:t>
            </a:r>
          </a:p>
        </p:txBody>
      </p:sp>
      <p:sp>
        <p:nvSpPr>
          <p:cNvPr id="9" name="Freeform 9"/>
          <p:cNvSpPr/>
          <p:nvPr/>
        </p:nvSpPr>
        <p:spPr>
          <a:xfrm>
            <a:off x="3035379" y="3350839"/>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0" name="Freeform 10"/>
          <p:cNvSpPr/>
          <p:nvPr/>
        </p:nvSpPr>
        <p:spPr>
          <a:xfrm>
            <a:off x="3035379" y="4859683"/>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AutoShape 11"/>
          <p:cNvSpPr/>
          <p:nvPr/>
        </p:nvSpPr>
        <p:spPr>
          <a:xfrm flipH="1">
            <a:off x="3650626" y="1485900"/>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2" name="AutoShape 12"/>
          <p:cNvSpPr/>
          <p:nvPr/>
        </p:nvSpPr>
        <p:spPr>
          <a:xfrm flipH="1" flipV="1">
            <a:off x="5638800" y="2126468"/>
            <a:ext cx="6775802" cy="0"/>
          </a:xfrm>
          <a:prstGeom prst="line">
            <a:avLst/>
          </a:prstGeom>
          <a:ln w="19050" cap="flat">
            <a:solidFill>
              <a:srgbClr val="CE007F"/>
            </a:solidFill>
            <a:prstDash val="solid"/>
            <a:headEnd type="none" w="sm" len="sm"/>
            <a:tailEnd type="none" w="sm" len="sm"/>
          </a:ln>
        </p:spPr>
        <p:txBody>
          <a:bodyPr/>
          <a:lstStyle/>
          <a:p>
            <a:endParaRPr lang="fr-FR"/>
          </a:p>
        </p:txBody>
      </p:sp>
      <p:sp>
        <p:nvSpPr>
          <p:cNvPr id="13" name="TextBox 13"/>
          <p:cNvSpPr txBox="1"/>
          <p:nvPr/>
        </p:nvSpPr>
        <p:spPr>
          <a:xfrm>
            <a:off x="3035379" y="7163211"/>
            <a:ext cx="12217242" cy="1500505"/>
          </a:xfrm>
          <a:prstGeom prst="rect">
            <a:avLst/>
          </a:prstGeom>
        </p:spPr>
        <p:txBody>
          <a:bodyPr lIns="0" tIns="0" rIns="0" bIns="0" rtlCol="0" anchor="t">
            <a:spAutoFit/>
          </a:bodyPr>
          <a:lstStyle/>
          <a:p>
            <a:pPr algn="ctr">
              <a:lnSpc>
                <a:spcPts val="3919"/>
              </a:lnSpc>
            </a:pPr>
            <a:r>
              <a:rPr lang="en-US" sz="2799" b="1" spc="55">
                <a:solidFill>
                  <a:srgbClr val="CE007F"/>
                </a:solidFill>
                <a:latin typeface="Poppins Bold"/>
                <a:ea typeface="Poppins Bold"/>
                <a:cs typeface="Poppins Bold"/>
                <a:sym typeface="Poppins Bold"/>
              </a:rPr>
              <a:t>Il revient au chef d’établissement de vérifier que le dossier est complet, en particulier qu’il comporte le bulletin du 3ème trimestre, et de le transmettre dans les délais au centre d’appel. </a:t>
            </a:r>
          </a:p>
        </p:txBody>
      </p:sp>
      <p:sp>
        <p:nvSpPr>
          <p:cNvPr id="14" name="TextBox 14"/>
          <p:cNvSpPr txBox="1"/>
          <p:nvPr/>
        </p:nvSpPr>
        <p:spPr>
          <a:xfrm>
            <a:off x="17495204" y="9394438"/>
            <a:ext cx="36559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3706044" y="867263"/>
            <a:ext cx="1087591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p:txBody>
      </p:sp>
      <p:sp>
        <p:nvSpPr>
          <p:cNvPr id="7" name="TextBox 7"/>
          <p:cNvSpPr txBox="1"/>
          <p:nvPr/>
        </p:nvSpPr>
        <p:spPr>
          <a:xfrm>
            <a:off x="3014754" y="2298445"/>
            <a:ext cx="12217242" cy="4323876"/>
          </a:xfrm>
          <a:prstGeom prst="rect">
            <a:avLst/>
          </a:prstGeom>
        </p:spPr>
        <p:txBody>
          <a:bodyPr lIns="0" tIns="0" rIns="0" bIns="0" rtlCol="0" anchor="t">
            <a:spAutoFit/>
          </a:bodyPr>
          <a:lstStyle/>
          <a:p>
            <a:pPr algn="l">
              <a:lnSpc>
                <a:spcPts val="3120"/>
              </a:lnSpc>
            </a:pPr>
            <a:r>
              <a:rPr lang="en-US" sz="2400" b="1" spc="4" dirty="0">
                <a:solidFill>
                  <a:srgbClr val="173D76"/>
                </a:solidFill>
                <a:latin typeface="Poppins Bold"/>
                <a:ea typeface="Poppins Bold"/>
                <a:cs typeface="Poppins Bold"/>
                <a:sym typeface="Poppins Bold"/>
              </a:rPr>
              <a:t>​La composition de la commission :​</a:t>
            </a:r>
          </a:p>
          <a:p>
            <a:pPr algn="l">
              <a:lnSpc>
                <a:spcPts val="3120"/>
              </a:lnSpc>
            </a:pPr>
            <a:r>
              <a:rPr lang="en-US" sz="2400" b="1" spc="4" dirty="0">
                <a:solidFill>
                  <a:srgbClr val="173D76"/>
                </a:solidFill>
                <a:latin typeface="Poppins Bold"/>
                <a:ea typeface="Poppins Bold"/>
                <a:cs typeface="Poppins Bold"/>
                <a:sym typeface="Poppins Bold"/>
              </a:rPr>
              <a:t>​</a:t>
            </a:r>
          </a:p>
          <a:p>
            <a:pPr algn="l">
              <a:lnSpc>
                <a:spcPts val="3120"/>
              </a:lnSpc>
            </a:pPr>
            <a:r>
              <a:rPr lang="en-US" sz="2400" b="1" spc="4" dirty="0" err="1">
                <a:solidFill>
                  <a:srgbClr val="173D76"/>
                </a:solidFill>
                <a:latin typeface="Poppins Bold"/>
                <a:ea typeface="Poppins Bold"/>
                <a:cs typeface="Poppins Bold"/>
                <a:sym typeface="Poppins Bold"/>
              </a:rPr>
              <a:t>Selon</a:t>
            </a:r>
            <a:r>
              <a:rPr lang="en-US" sz="2400" b="1" spc="4" dirty="0">
                <a:solidFill>
                  <a:srgbClr val="173D76"/>
                </a:solidFill>
                <a:latin typeface="Poppins Bold"/>
                <a:ea typeface="Poppins Bold"/>
                <a:cs typeface="Poppins Bold"/>
                <a:sym typeface="Poppins Bold"/>
              </a:rPr>
              <a:t> </a:t>
            </a:r>
            <a:r>
              <a:rPr lang="en-US" sz="2400" b="1" spc="4" dirty="0" err="1">
                <a:solidFill>
                  <a:srgbClr val="173D76"/>
                </a:solidFill>
                <a:latin typeface="Poppins Bold"/>
                <a:ea typeface="Poppins Bold"/>
                <a:cs typeface="Poppins Bold"/>
                <a:sym typeface="Poppins Bold"/>
              </a:rPr>
              <a:t>l’article</a:t>
            </a:r>
            <a:r>
              <a:rPr lang="en-US" sz="2400" b="1" spc="4" dirty="0">
                <a:solidFill>
                  <a:srgbClr val="173D76"/>
                </a:solidFill>
                <a:latin typeface="Poppins Bold"/>
                <a:ea typeface="Poppins Bold"/>
                <a:cs typeface="Poppins Bold"/>
                <a:sym typeface="Poppins Bold"/>
              </a:rPr>
              <a:t> D331-57 du Code de </a:t>
            </a:r>
            <a:r>
              <a:rPr lang="en-US" sz="2400" b="1" spc="4" dirty="0" err="1">
                <a:solidFill>
                  <a:srgbClr val="173D76"/>
                </a:solidFill>
                <a:latin typeface="Poppins Bold"/>
                <a:ea typeface="Poppins Bold"/>
                <a:cs typeface="Poppins Bold"/>
                <a:sym typeface="Poppins Bold"/>
              </a:rPr>
              <a:t>l’éducation</a:t>
            </a:r>
            <a:r>
              <a:rPr lang="en-US" sz="2400" b="1" spc="4" dirty="0">
                <a:solidFill>
                  <a:srgbClr val="173D76"/>
                </a:solidFill>
                <a:latin typeface="Poppins Bold"/>
                <a:ea typeface="Poppins Bold"/>
                <a:cs typeface="Poppins Bold"/>
                <a:sym typeface="Poppins Bold"/>
              </a:rPr>
              <a:t>, la commission </a:t>
            </a:r>
            <a:r>
              <a:rPr lang="en-US" sz="2400" b="1" spc="4" dirty="0" err="1">
                <a:solidFill>
                  <a:srgbClr val="173D76"/>
                </a:solidFill>
                <a:latin typeface="Poppins Bold"/>
                <a:ea typeface="Poppins Bold"/>
                <a:cs typeface="Poppins Bold"/>
                <a:sym typeface="Poppins Bold"/>
              </a:rPr>
              <a:t>d’appel</a:t>
            </a:r>
            <a:r>
              <a:rPr lang="en-US" sz="2400" b="1" spc="4" dirty="0">
                <a:solidFill>
                  <a:srgbClr val="173D76"/>
                </a:solidFill>
                <a:latin typeface="Poppins Bold"/>
                <a:ea typeface="Poppins Bold"/>
                <a:cs typeface="Poppins Bold"/>
                <a:sym typeface="Poppins Bold"/>
              </a:rPr>
              <a:t> doit </a:t>
            </a:r>
            <a:r>
              <a:rPr lang="en-US" sz="2400" b="1" spc="4" dirty="0" err="1">
                <a:solidFill>
                  <a:srgbClr val="173D76"/>
                </a:solidFill>
                <a:latin typeface="Poppins Bold"/>
                <a:ea typeface="Poppins Bold"/>
                <a:cs typeface="Poppins Bold"/>
                <a:sym typeface="Poppins Bold"/>
              </a:rPr>
              <a:t>comprendre</a:t>
            </a:r>
            <a:r>
              <a:rPr lang="en-US" sz="2400" b="1" spc="4" dirty="0">
                <a:solidFill>
                  <a:srgbClr val="173D76"/>
                </a:solidFill>
                <a:latin typeface="Poppins Bold"/>
                <a:ea typeface="Poppins Bold"/>
                <a:cs typeface="Poppins Bold"/>
                <a:sym typeface="Poppins Bold"/>
              </a:rPr>
              <a:t> pour les deux tiers de </a:t>
            </a:r>
            <a:r>
              <a:rPr lang="en-US" sz="2400" b="1" spc="4" dirty="0" err="1">
                <a:solidFill>
                  <a:srgbClr val="173D76"/>
                </a:solidFill>
                <a:latin typeface="Poppins Bold"/>
                <a:ea typeface="Poppins Bold"/>
                <a:cs typeface="Poppins Bold"/>
                <a:sym typeface="Poppins Bold"/>
              </a:rPr>
              <a:t>ses</a:t>
            </a:r>
            <a:r>
              <a:rPr lang="en-US" sz="2400" b="1" spc="4" dirty="0">
                <a:solidFill>
                  <a:srgbClr val="173D76"/>
                </a:solidFill>
                <a:latin typeface="Poppins Bold"/>
                <a:ea typeface="Poppins Bold"/>
                <a:cs typeface="Poppins Bold"/>
                <a:sym typeface="Poppins Bold"/>
              </a:rPr>
              <a:t> </a:t>
            </a:r>
            <a:r>
              <a:rPr lang="en-US" sz="2400" b="1" spc="4" dirty="0" err="1">
                <a:solidFill>
                  <a:srgbClr val="173D76"/>
                </a:solidFill>
                <a:latin typeface="Poppins Bold"/>
                <a:ea typeface="Poppins Bold"/>
                <a:cs typeface="Poppins Bold"/>
                <a:sym typeface="Poppins Bold"/>
              </a:rPr>
              <a:t>membres</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b="1" spc="4" dirty="0">
                <a:solidFill>
                  <a:srgbClr val="173D76"/>
                </a:solidFill>
                <a:latin typeface="Poppins Bold"/>
                <a:ea typeface="Poppins Bold"/>
                <a:cs typeface="Poppins Bold"/>
                <a:sym typeface="Poppins Bold"/>
              </a:rPr>
              <a:t> - Un chef </a:t>
            </a:r>
            <a:r>
              <a:rPr lang="en-US" sz="2400" b="1" spc="4" dirty="0" err="1">
                <a:solidFill>
                  <a:srgbClr val="173D76"/>
                </a:solidFill>
                <a:latin typeface="Poppins Bold"/>
                <a:ea typeface="Poppins Bold"/>
                <a:cs typeface="Poppins Bold"/>
                <a:sym typeface="Poppins Bold"/>
              </a:rPr>
              <a:t>d’établissement</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b="1" spc="4" dirty="0">
                <a:solidFill>
                  <a:srgbClr val="173D76"/>
                </a:solidFill>
                <a:latin typeface="Poppins Bold"/>
                <a:ea typeface="Poppins Bold"/>
                <a:cs typeface="Poppins Bold"/>
                <a:sym typeface="Poppins Bold"/>
              </a:rPr>
              <a:t> - Des </a:t>
            </a:r>
            <a:r>
              <a:rPr lang="en-US" sz="2400" b="1" spc="4" dirty="0" err="1">
                <a:solidFill>
                  <a:srgbClr val="173D76"/>
                </a:solidFill>
                <a:latin typeface="Poppins Bold"/>
                <a:ea typeface="Poppins Bold"/>
                <a:cs typeface="Poppins Bold"/>
                <a:sym typeface="Poppins Bold"/>
              </a:rPr>
              <a:t>enseignants</a:t>
            </a:r>
            <a:r>
              <a:rPr lang="en-US" sz="2400" b="1" spc="4" dirty="0">
                <a:solidFill>
                  <a:srgbClr val="173D76"/>
                </a:solidFill>
                <a:latin typeface="Poppins Bold"/>
                <a:ea typeface="Poppins Bold"/>
                <a:cs typeface="Poppins Bold"/>
                <a:sym typeface="Poppins Bold"/>
              </a:rPr>
              <a:t>​</a:t>
            </a:r>
          </a:p>
          <a:p>
            <a:pPr algn="l">
              <a:lnSpc>
                <a:spcPts val="3120"/>
              </a:lnSpc>
            </a:pPr>
            <a:r>
              <a:rPr lang="en-US" sz="2400" b="1" spc="4" dirty="0">
                <a:solidFill>
                  <a:srgbClr val="173D76"/>
                </a:solidFill>
                <a:latin typeface="Poppins Bold"/>
                <a:ea typeface="Poppins Bold"/>
                <a:cs typeface="Poppins Bold"/>
                <a:sym typeface="Poppins Bold"/>
              </a:rPr>
              <a:t> - Des </a:t>
            </a:r>
            <a:r>
              <a:rPr lang="en-US" sz="2400" b="1" spc="4" dirty="0" err="1">
                <a:solidFill>
                  <a:srgbClr val="173D76"/>
                </a:solidFill>
                <a:latin typeface="Poppins Bold"/>
                <a:ea typeface="Poppins Bold"/>
                <a:cs typeface="Poppins Bold"/>
                <a:sym typeface="Poppins Bold"/>
              </a:rPr>
              <a:t>représentants</a:t>
            </a:r>
            <a:r>
              <a:rPr lang="en-US" sz="2400" b="1" spc="4" dirty="0">
                <a:solidFill>
                  <a:srgbClr val="173D76"/>
                </a:solidFill>
                <a:latin typeface="Poppins Bold"/>
                <a:ea typeface="Poppins Bold"/>
                <a:cs typeface="Poppins Bold"/>
                <a:sym typeface="Poppins Bold"/>
              </a:rPr>
              <a:t> de parents </a:t>
            </a:r>
            <a:r>
              <a:rPr lang="en-US" sz="2400" b="1" spc="4" dirty="0" err="1">
                <a:solidFill>
                  <a:srgbClr val="173D76"/>
                </a:solidFill>
                <a:latin typeface="Poppins Bold"/>
                <a:ea typeface="Poppins Bold"/>
                <a:cs typeface="Poppins Bold"/>
                <a:sym typeface="Poppins Bold"/>
              </a:rPr>
              <a:t>d’élèves</a:t>
            </a:r>
            <a:r>
              <a:rPr lang="en-US" sz="2400" b="1" spc="4" dirty="0">
                <a:solidFill>
                  <a:srgbClr val="173D76"/>
                </a:solidFill>
                <a:latin typeface="Poppins Bold"/>
                <a:ea typeface="Poppins Bold"/>
                <a:cs typeface="Poppins Bold"/>
                <a:sym typeface="Poppins Bold"/>
              </a:rPr>
              <a:t> ​</a:t>
            </a:r>
          </a:p>
          <a:p>
            <a:pPr algn="l">
              <a:lnSpc>
                <a:spcPts val="3120"/>
              </a:lnSpc>
            </a:pPr>
            <a:r>
              <a:rPr lang="en-US" sz="1400" b="1" spc="4" dirty="0">
                <a:solidFill>
                  <a:srgbClr val="173D76"/>
                </a:solidFill>
                <a:latin typeface="Poppins Bold"/>
                <a:ea typeface="Poppins Bold"/>
                <a:cs typeface="Poppins Bold"/>
                <a:sym typeface="Poppins Bold"/>
              </a:rPr>
              <a:t> ​</a:t>
            </a:r>
          </a:p>
          <a:p>
            <a:pPr algn="l">
              <a:lnSpc>
                <a:spcPts val="3120"/>
              </a:lnSpc>
            </a:pPr>
            <a:r>
              <a:rPr lang="en-US" sz="2400" i="1" spc="4" dirty="0" err="1">
                <a:solidFill>
                  <a:srgbClr val="173D76"/>
                </a:solidFill>
                <a:latin typeface="Poppins Italics"/>
                <a:ea typeface="Poppins Italics"/>
                <a:cs typeface="Poppins Italics"/>
                <a:sym typeface="Poppins Italics"/>
              </a:rPr>
              <a:t>Aucun</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membre</a:t>
            </a:r>
            <a:r>
              <a:rPr lang="en-US" sz="2400" i="1" spc="4" dirty="0">
                <a:solidFill>
                  <a:srgbClr val="173D76"/>
                </a:solidFill>
                <a:latin typeface="Poppins Italics"/>
                <a:ea typeface="Poppins Italics"/>
                <a:cs typeface="Poppins Italics"/>
                <a:sym typeface="Poppins Italics"/>
              </a:rPr>
              <a:t> de la commission ne </a:t>
            </a:r>
            <a:r>
              <a:rPr lang="en-US" sz="2400" i="1" spc="4" dirty="0" err="1">
                <a:solidFill>
                  <a:srgbClr val="173D76"/>
                </a:solidFill>
                <a:latin typeface="Poppins Italics"/>
                <a:ea typeface="Poppins Italics"/>
                <a:cs typeface="Poppins Italics"/>
                <a:sym typeface="Poppins Italics"/>
              </a:rPr>
              <a:t>siège</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lorsque</a:t>
            </a:r>
            <a:r>
              <a:rPr lang="en-US" sz="2400" i="1" spc="4" dirty="0">
                <a:solidFill>
                  <a:srgbClr val="173D76"/>
                </a:solidFill>
                <a:latin typeface="Poppins Italics"/>
                <a:ea typeface="Poppins Italics"/>
                <a:cs typeface="Poppins Italics"/>
                <a:sym typeface="Poppins Italics"/>
              </a:rPr>
              <a:t> le dossier d’un de </a:t>
            </a:r>
            <a:r>
              <a:rPr lang="en-US" sz="2400" i="1" spc="4" dirty="0" err="1">
                <a:solidFill>
                  <a:srgbClr val="173D76"/>
                </a:solidFill>
                <a:latin typeface="Poppins Italics"/>
                <a:ea typeface="Poppins Italics"/>
                <a:cs typeface="Poppins Italics"/>
                <a:sym typeface="Poppins Italics"/>
              </a:rPr>
              <a:t>ses</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élèves</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ou</a:t>
            </a:r>
            <a:r>
              <a:rPr lang="en-US" sz="2400" i="1" spc="4" dirty="0">
                <a:solidFill>
                  <a:srgbClr val="173D76"/>
                </a:solidFill>
                <a:latin typeface="Poppins Italics"/>
                <a:ea typeface="Poppins Italics"/>
                <a:cs typeface="Poppins Italics"/>
                <a:sym typeface="Poppins Italics"/>
              </a:rPr>
              <a:t> de </a:t>
            </a:r>
            <a:r>
              <a:rPr lang="en-US" sz="2400" i="1" spc="4" dirty="0" err="1">
                <a:solidFill>
                  <a:srgbClr val="173D76"/>
                </a:solidFill>
                <a:latin typeface="Poppins Italics"/>
                <a:ea typeface="Poppins Italics"/>
                <a:cs typeface="Poppins Italics"/>
                <a:sym typeface="Poppins Italics"/>
              </a:rPr>
              <a:t>ses</a:t>
            </a:r>
            <a:r>
              <a:rPr lang="en-US" sz="2400" i="1" spc="4" dirty="0">
                <a:solidFill>
                  <a:srgbClr val="173D76"/>
                </a:solidFill>
                <a:latin typeface="Poppins Italics"/>
                <a:ea typeface="Poppins Italics"/>
                <a:cs typeface="Poppins Italics"/>
                <a:sym typeface="Poppins Italics"/>
              </a:rPr>
              <a:t> enfants </a:t>
            </a:r>
            <a:r>
              <a:rPr lang="en-US" sz="2400" i="1" spc="4" dirty="0" err="1">
                <a:solidFill>
                  <a:srgbClr val="173D76"/>
                </a:solidFill>
                <a:latin typeface="Poppins Italics"/>
                <a:ea typeface="Poppins Italics"/>
                <a:cs typeface="Poppins Italics"/>
                <a:sym typeface="Poppins Italics"/>
              </a:rPr>
              <a:t>est</a:t>
            </a:r>
            <a:r>
              <a:rPr lang="en-US" sz="2400" i="1" spc="4" dirty="0">
                <a:solidFill>
                  <a:srgbClr val="173D76"/>
                </a:solidFill>
                <a:latin typeface="Poppins Italics"/>
                <a:ea typeface="Poppins Italics"/>
                <a:cs typeface="Poppins Italics"/>
                <a:sym typeface="Poppins Italics"/>
              </a:rPr>
              <a:t> </a:t>
            </a:r>
            <a:r>
              <a:rPr lang="en-US" sz="2400" i="1" spc="4" dirty="0" err="1">
                <a:solidFill>
                  <a:srgbClr val="173D76"/>
                </a:solidFill>
                <a:latin typeface="Poppins Italics"/>
                <a:ea typeface="Poppins Italics"/>
                <a:cs typeface="Poppins Italics"/>
                <a:sym typeface="Poppins Italics"/>
              </a:rPr>
              <a:t>examiné</a:t>
            </a:r>
            <a:r>
              <a:rPr lang="en-US" sz="2400" i="1" spc="4" dirty="0">
                <a:solidFill>
                  <a:srgbClr val="173D76"/>
                </a:solidFill>
                <a:latin typeface="Poppins Italics"/>
                <a:ea typeface="Poppins Italics"/>
                <a:cs typeface="Poppins Italics"/>
                <a:sym typeface="Poppins Italics"/>
              </a:rPr>
              <a:t>.</a:t>
            </a:r>
          </a:p>
          <a:p>
            <a:pPr algn="l">
              <a:lnSpc>
                <a:spcPts val="3120"/>
              </a:lnSpc>
            </a:pPr>
            <a:endParaRPr lang="en-US" sz="1400" i="1" spc="4" dirty="0">
              <a:solidFill>
                <a:srgbClr val="173D76"/>
              </a:solidFill>
              <a:latin typeface="Poppins Italics"/>
              <a:ea typeface="Poppins Italics"/>
              <a:cs typeface="Poppins Italics"/>
              <a:sym typeface="Poppins Italics"/>
            </a:endParaRPr>
          </a:p>
        </p:txBody>
      </p:sp>
      <p:sp>
        <p:nvSpPr>
          <p:cNvPr id="8" name="AutoShape 8"/>
          <p:cNvSpPr/>
          <p:nvPr/>
        </p:nvSpPr>
        <p:spPr>
          <a:xfrm flipH="1">
            <a:off x="3706044" y="150734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2667000" y="6794298"/>
            <a:ext cx="12217242" cy="1995805"/>
          </a:xfrm>
          <a:prstGeom prst="rect">
            <a:avLst/>
          </a:prstGeom>
        </p:spPr>
        <p:txBody>
          <a:bodyPr lIns="0" tIns="0" rIns="0" bIns="0" rtlCol="0" anchor="t">
            <a:spAutoFit/>
          </a:bodyPr>
          <a:lstStyle/>
          <a:p>
            <a:pPr algn="ctr">
              <a:lnSpc>
                <a:spcPts val="3919"/>
              </a:lnSpc>
            </a:pPr>
            <a:r>
              <a:rPr lang="en-US" sz="2799" b="1" spc="55" dirty="0">
                <a:solidFill>
                  <a:srgbClr val="CE007F"/>
                </a:solidFill>
                <a:latin typeface="Poppins Bold"/>
                <a:ea typeface="Poppins Bold"/>
                <a:cs typeface="Poppins Bold"/>
                <a:sym typeface="Poppins Bold"/>
              </a:rPr>
              <a:t>Les </a:t>
            </a:r>
            <a:r>
              <a:rPr lang="en-US" sz="2799" b="1" spc="55" dirty="0" err="1">
                <a:solidFill>
                  <a:srgbClr val="CE007F"/>
                </a:solidFill>
                <a:latin typeface="Poppins Bold"/>
                <a:ea typeface="Poppins Bold"/>
                <a:cs typeface="Poppins Bold"/>
                <a:sym typeface="Poppins Bold"/>
              </a:rPr>
              <a:t>représentants</a:t>
            </a:r>
            <a:r>
              <a:rPr lang="en-US" sz="2799" b="1" spc="55" dirty="0">
                <a:solidFill>
                  <a:srgbClr val="CE007F"/>
                </a:solidFill>
                <a:latin typeface="Poppins Bold"/>
                <a:ea typeface="Poppins Bold"/>
                <a:cs typeface="Poppins Bold"/>
                <a:sym typeface="Poppins Bold"/>
              </a:rPr>
              <a:t> des parents </a:t>
            </a:r>
            <a:r>
              <a:rPr lang="en-US" sz="2799" b="1" spc="55" dirty="0" err="1">
                <a:solidFill>
                  <a:srgbClr val="CE007F"/>
                </a:solidFill>
                <a:latin typeface="Poppins Bold"/>
                <a:ea typeface="Poppins Bold"/>
                <a:cs typeface="Poppins Bold"/>
                <a:sym typeface="Poppins Bold"/>
              </a:rPr>
              <a:t>d’élèves</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siégeant</a:t>
            </a:r>
            <a:r>
              <a:rPr lang="en-US" sz="2799" b="1" spc="55" dirty="0">
                <a:solidFill>
                  <a:srgbClr val="CE007F"/>
                </a:solidFill>
                <a:latin typeface="Poppins Bold"/>
                <a:ea typeface="Poppins Bold"/>
                <a:cs typeface="Poppins Bold"/>
                <a:sym typeface="Poppins Bold"/>
              </a:rPr>
              <a:t> dans la commission ​</a:t>
            </a:r>
            <a:r>
              <a:rPr lang="en-US" sz="2799" b="1" spc="55" dirty="0" err="1">
                <a:solidFill>
                  <a:srgbClr val="CE007F"/>
                </a:solidFill>
                <a:latin typeface="Poppins Bold"/>
                <a:ea typeface="Poppins Bold"/>
                <a:cs typeface="Poppins Bold"/>
                <a:sym typeface="Poppins Bold"/>
              </a:rPr>
              <a:t>d’appel</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sont</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nommés</a:t>
            </a:r>
            <a:r>
              <a:rPr lang="en-US" sz="2799" b="1" spc="55" dirty="0">
                <a:solidFill>
                  <a:srgbClr val="CE007F"/>
                </a:solidFill>
                <a:latin typeface="Poppins Bold"/>
                <a:ea typeface="Poppins Bold"/>
                <a:cs typeface="Poppins Bold"/>
                <a:sym typeface="Poppins Bold"/>
              </a:rPr>
              <a:t> par le Directeur </a:t>
            </a:r>
            <a:r>
              <a:rPr lang="en-US" sz="2799" b="1" spc="55" dirty="0" err="1">
                <a:solidFill>
                  <a:srgbClr val="CE007F"/>
                </a:solidFill>
                <a:latin typeface="Poppins Bold"/>
                <a:ea typeface="Poppins Bold"/>
                <a:cs typeface="Poppins Bold"/>
                <a:sym typeface="Poppins Bold"/>
              </a:rPr>
              <a:t>diocésain</a:t>
            </a:r>
            <a:r>
              <a:rPr lang="en-US" sz="2799" b="1" spc="55" dirty="0">
                <a:solidFill>
                  <a:srgbClr val="CE007F"/>
                </a:solidFill>
                <a:latin typeface="Poppins Bold"/>
                <a:ea typeface="Poppins Bold"/>
                <a:cs typeface="Poppins Bold"/>
                <a:sym typeface="Poppins Bold"/>
              </a:rPr>
              <a:t>, le plus </a:t>
            </a:r>
            <a:r>
              <a:rPr lang="en-US" sz="2799" b="1" spc="55" dirty="0" err="1">
                <a:solidFill>
                  <a:srgbClr val="CE007F"/>
                </a:solidFill>
                <a:latin typeface="Poppins Bold"/>
                <a:ea typeface="Poppins Bold"/>
                <a:cs typeface="Poppins Bold"/>
                <a:sym typeface="Poppins Bold"/>
              </a:rPr>
              <a:t>souvent</a:t>
            </a:r>
            <a:r>
              <a:rPr lang="en-US" sz="2799" b="1" spc="55" dirty="0">
                <a:solidFill>
                  <a:srgbClr val="CE007F"/>
                </a:solidFill>
                <a:latin typeface="Poppins Bold"/>
                <a:ea typeface="Poppins Bold"/>
                <a:cs typeface="Poppins Bold"/>
                <a:sym typeface="Poppins Bold"/>
              </a:rPr>
              <a:t> sur ​</a:t>
            </a:r>
            <a:r>
              <a:rPr lang="en-US" sz="2799" b="1" spc="55" dirty="0" err="1">
                <a:solidFill>
                  <a:srgbClr val="CE007F"/>
                </a:solidFill>
                <a:latin typeface="Poppins Bold"/>
                <a:ea typeface="Poppins Bold"/>
                <a:cs typeface="Poppins Bold"/>
                <a:sym typeface="Poppins Bold"/>
              </a:rPr>
              <a:t>désignation</a:t>
            </a:r>
            <a:r>
              <a:rPr lang="en-US" sz="2799" b="1" spc="55" dirty="0">
                <a:solidFill>
                  <a:srgbClr val="CE007F"/>
                </a:solidFill>
                <a:latin typeface="Poppins Bold"/>
                <a:ea typeface="Poppins Bold"/>
                <a:cs typeface="Poppins Bold"/>
                <a:sym typeface="Poppins Bold"/>
              </a:rPr>
              <a:t> du </a:t>
            </a:r>
            <a:r>
              <a:rPr lang="en-US" sz="2799" b="1" spc="55" dirty="0" err="1">
                <a:solidFill>
                  <a:srgbClr val="CE007F"/>
                </a:solidFill>
                <a:latin typeface="Poppins Bold"/>
                <a:ea typeface="Poppins Bold"/>
                <a:cs typeface="Poppins Bold"/>
                <a:sym typeface="Poppins Bold"/>
              </a:rPr>
              <a:t>président</a:t>
            </a:r>
            <a:r>
              <a:rPr lang="en-US" sz="2799" b="1" spc="55" dirty="0">
                <a:solidFill>
                  <a:srgbClr val="CE007F"/>
                </a:solidFill>
                <a:latin typeface="Poppins Bold"/>
                <a:ea typeface="Poppins Bold"/>
                <a:cs typeface="Poppins Bold"/>
                <a:sym typeface="Poppins Bold"/>
              </a:rPr>
              <a:t> de </a:t>
            </a:r>
            <a:r>
              <a:rPr lang="en-US" sz="2799" b="1" spc="55" dirty="0" err="1">
                <a:solidFill>
                  <a:srgbClr val="CE007F"/>
                </a:solidFill>
                <a:latin typeface="Poppins Bold"/>
                <a:ea typeface="Poppins Bold"/>
                <a:cs typeface="Poppins Bold"/>
                <a:sym typeface="Poppins Bold"/>
              </a:rPr>
              <a:t>l’Apel</a:t>
            </a:r>
            <a:r>
              <a:rPr lang="en-US" sz="2799" b="1" spc="55" dirty="0">
                <a:solidFill>
                  <a:srgbClr val="CE007F"/>
                </a:solidFill>
                <a:latin typeface="Poppins Bold"/>
                <a:ea typeface="Poppins Bold"/>
                <a:cs typeface="Poppins Bold"/>
                <a:sym typeface="Poppins Bold"/>
              </a:rPr>
              <a:t> </a:t>
            </a:r>
            <a:r>
              <a:rPr lang="en-US" sz="2799" b="1" spc="55" dirty="0" err="1">
                <a:solidFill>
                  <a:srgbClr val="CE007F"/>
                </a:solidFill>
                <a:latin typeface="Poppins Bold"/>
                <a:ea typeface="Poppins Bold"/>
                <a:cs typeface="Poppins Bold"/>
                <a:sym typeface="Poppins Bold"/>
              </a:rPr>
              <a:t>départementale</a:t>
            </a:r>
            <a:r>
              <a:rPr lang="en-US" sz="2799" b="1" spc="55" dirty="0">
                <a:solidFill>
                  <a:srgbClr val="CE007F"/>
                </a:solidFill>
                <a:latin typeface="Poppins Bold"/>
                <a:ea typeface="Poppins Bold"/>
                <a:cs typeface="Poppins Bold"/>
                <a:sym typeface="Poppins Bold"/>
              </a:rPr>
              <a:t>.​</a:t>
            </a:r>
          </a:p>
        </p:txBody>
      </p:sp>
      <p:sp>
        <p:nvSpPr>
          <p:cNvPr id="10" name="TextBox 10"/>
          <p:cNvSpPr txBox="1"/>
          <p:nvPr/>
        </p:nvSpPr>
        <p:spPr>
          <a:xfrm>
            <a:off x="17544280" y="9394438"/>
            <a:ext cx="26744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6619857">
            <a:off x="-7152513" y="4343618"/>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6" name="TextBox 6"/>
          <p:cNvSpPr txBox="1"/>
          <p:nvPr/>
        </p:nvSpPr>
        <p:spPr>
          <a:xfrm>
            <a:off x="3706044" y="867263"/>
            <a:ext cx="10875913"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a:p>
            <a:pPr algn="ctr">
              <a:lnSpc>
                <a:spcPts val="5040"/>
              </a:lnSpc>
            </a:pPr>
            <a:r>
              <a:rPr lang="en-US" sz="3600" b="1">
                <a:solidFill>
                  <a:srgbClr val="173D76"/>
                </a:solidFill>
                <a:latin typeface="Poppins Bold"/>
                <a:ea typeface="Poppins Bold"/>
                <a:cs typeface="Poppins Bold"/>
                <a:sym typeface="Poppins Bold"/>
              </a:rPr>
              <a:t>Conseils aux parents qui siègent (1)​</a:t>
            </a:r>
          </a:p>
        </p:txBody>
      </p:sp>
      <p:sp>
        <p:nvSpPr>
          <p:cNvPr id="7" name="TextBox 7"/>
          <p:cNvSpPr txBox="1"/>
          <p:nvPr/>
        </p:nvSpPr>
        <p:spPr>
          <a:xfrm>
            <a:off x="2390109" y="2572359"/>
            <a:ext cx="14106560"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Avoir suivi la formation</a:t>
            </a:r>
            <a:r>
              <a:rPr lang="en-US" sz="2400" spc="4">
                <a:solidFill>
                  <a:srgbClr val="173D76"/>
                </a:solidFill>
                <a:latin typeface="Poppins"/>
                <a:ea typeface="Poppins"/>
                <a:cs typeface="Poppins"/>
                <a:sym typeface="Poppins"/>
              </a:rPr>
              <a:t> proposée par l’Apel départementale et son service ICF ou la Direction diocésaine et/ou avoir actualisé ses connaissances sur la commission d’appel.​</a:t>
            </a:r>
          </a:p>
        </p:txBody>
      </p:sp>
      <p:sp>
        <p:nvSpPr>
          <p:cNvPr id="8" name="TextBox 8"/>
          <p:cNvSpPr txBox="1"/>
          <p:nvPr/>
        </p:nvSpPr>
        <p:spPr>
          <a:xfrm>
            <a:off x="2390109" y="4561841"/>
            <a:ext cx="14106560" cy="742950"/>
          </a:xfrm>
          <a:prstGeom prst="rect">
            <a:avLst/>
          </a:prstGeom>
        </p:spPr>
        <p:txBody>
          <a:bodyPr lIns="0" tIns="0" rIns="0" bIns="0" rtlCol="0" anchor="t">
            <a:spAutoFit/>
          </a:bodyPr>
          <a:lstStyle/>
          <a:p>
            <a:pPr algn="l">
              <a:lnSpc>
                <a:spcPts val="2879"/>
              </a:lnSpc>
            </a:pPr>
            <a:r>
              <a:rPr lang="en-US" sz="2400" b="1" spc="4">
                <a:solidFill>
                  <a:srgbClr val="173D76"/>
                </a:solidFill>
                <a:latin typeface="Poppins Bold"/>
                <a:ea typeface="Poppins Bold"/>
                <a:cs typeface="Poppins Bold"/>
                <a:sym typeface="Poppins Bold"/>
              </a:rPr>
              <a:t>Être à l’heure</a:t>
            </a:r>
            <a:r>
              <a:rPr lang="en-US" sz="2400" spc="4">
                <a:solidFill>
                  <a:srgbClr val="173D76"/>
                </a:solidFill>
                <a:latin typeface="Poppins"/>
                <a:ea typeface="Poppins"/>
                <a:cs typeface="Poppins"/>
                <a:sym typeface="Poppins"/>
              </a:rPr>
              <a:t> : c’est au début de la réunion que le président de la commission d’appel expose sa méthode de travail et demande à chacun de se présenter. ​</a:t>
            </a:r>
          </a:p>
        </p:txBody>
      </p:sp>
      <p:sp>
        <p:nvSpPr>
          <p:cNvPr id="9" name="TextBox 9"/>
          <p:cNvSpPr txBox="1"/>
          <p:nvPr/>
        </p:nvSpPr>
        <p:spPr>
          <a:xfrm>
            <a:off x="2390109" y="8876913"/>
            <a:ext cx="14259739" cy="742950"/>
          </a:xfrm>
          <a:prstGeom prst="rect">
            <a:avLst/>
          </a:prstGeom>
        </p:spPr>
        <p:txBody>
          <a:bodyPr lIns="0" tIns="0" rIns="0" bIns="0" rtlCol="0" anchor="t">
            <a:spAutoFit/>
          </a:bodyPr>
          <a:lstStyle/>
          <a:p>
            <a:pPr algn="l">
              <a:lnSpc>
                <a:spcPts val="2879"/>
              </a:lnSpc>
            </a:pPr>
            <a:r>
              <a:rPr lang="en-US" sz="2400" spc="4">
                <a:solidFill>
                  <a:srgbClr val="173D76"/>
                </a:solidFill>
                <a:latin typeface="Poppins"/>
                <a:ea typeface="Poppins"/>
                <a:cs typeface="Poppins"/>
                <a:sym typeface="Poppins"/>
              </a:rPr>
              <a:t>Si un dossier se révèle ne pas être un cas d’appel, le signaler et demander que ​cela soit porté sur le procès-verbal de la commission.​</a:t>
            </a:r>
          </a:p>
        </p:txBody>
      </p:sp>
      <p:sp>
        <p:nvSpPr>
          <p:cNvPr id="10" name="TextBox 10"/>
          <p:cNvSpPr txBox="1"/>
          <p:nvPr/>
        </p:nvSpPr>
        <p:spPr>
          <a:xfrm>
            <a:off x="2390109" y="5517598"/>
            <a:ext cx="14259739" cy="1466850"/>
          </a:xfrm>
          <a:prstGeom prst="rect">
            <a:avLst/>
          </a:prstGeom>
        </p:spPr>
        <p:txBody>
          <a:bodyPr lIns="0" tIns="0" rIns="0" bIns="0" rtlCol="0" anchor="t">
            <a:spAutoFit/>
          </a:bodyPr>
          <a:lstStyle/>
          <a:p>
            <a:pPr algn="l">
              <a:lnSpc>
                <a:spcPts val="2879"/>
              </a:lnSpc>
            </a:pPr>
            <a:r>
              <a:rPr lang="en-US" sz="2400" b="1" spc="4">
                <a:solidFill>
                  <a:srgbClr val="173D76"/>
                </a:solidFill>
                <a:latin typeface="Poppins Bold"/>
                <a:ea typeface="Poppins Bold"/>
                <a:cs typeface="Poppins Bold"/>
                <a:sym typeface="Poppins Bold"/>
              </a:rPr>
              <a:t>Se placer dans la perspective de l’intérêt de chaque élève.</a:t>
            </a:r>
            <a:r>
              <a:rPr lang="en-US" sz="2400" spc="4">
                <a:solidFill>
                  <a:srgbClr val="173D76"/>
                </a:solidFill>
                <a:latin typeface="Poppins"/>
                <a:ea typeface="Poppins"/>
                <a:cs typeface="Poppins"/>
                <a:sym typeface="Poppins"/>
              </a:rPr>
              <a:t> Un dossier doit être examiné de manière objective et approfondie. L’appréciation du niveau scolaire n’est pas seule en cause : tous les éléments doivent être pris en compte (par exemple: les problèmes de santé, le handicap, la dyslexie, la situation familiale…).​</a:t>
            </a:r>
          </a:p>
        </p:txBody>
      </p:sp>
      <p:sp>
        <p:nvSpPr>
          <p:cNvPr id="11" name="TextBox 11"/>
          <p:cNvSpPr txBox="1"/>
          <p:nvPr/>
        </p:nvSpPr>
        <p:spPr>
          <a:xfrm>
            <a:off x="2390109" y="7197256"/>
            <a:ext cx="14259739" cy="1466850"/>
          </a:xfrm>
          <a:prstGeom prst="rect">
            <a:avLst/>
          </a:prstGeom>
        </p:spPr>
        <p:txBody>
          <a:bodyPr lIns="0" tIns="0" rIns="0" bIns="0" rtlCol="0" anchor="t">
            <a:spAutoFit/>
          </a:bodyPr>
          <a:lstStyle/>
          <a:p>
            <a:pPr algn="l">
              <a:lnSpc>
                <a:spcPts val="2879"/>
              </a:lnSpc>
            </a:pPr>
            <a:r>
              <a:rPr lang="en-US" sz="2400" spc="4" dirty="0" err="1">
                <a:solidFill>
                  <a:srgbClr val="173D76"/>
                </a:solidFill>
                <a:latin typeface="Poppins"/>
                <a:ea typeface="Poppins"/>
                <a:cs typeface="Poppins"/>
                <a:sym typeface="Poppins"/>
              </a:rPr>
              <a:t>Être</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attentif</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lorsque</a:t>
            </a:r>
            <a:r>
              <a:rPr lang="en-US" sz="2400" spc="4" dirty="0">
                <a:solidFill>
                  <a:srgbClr val="173D76"/>
                </a:solidFill>
                <a:latin typeface="Poppins"/>
                <a:ea typeface="Poppins"/>
                <a:cs typeface="Poppins"/>
                <a:sym typeface="Poppins"/>
              </a:rPr>
              <a:t> les parents </a:t>
            </a:r>
            <a:r>
              <a:rPr lang="en-US" sz="2400" spc="4" dirty="0" err="1">
                <a:solidFill>
                  <a:srgbClr val="173D76"/>
                </a:solidFill>
                <a:latin typeface="Poppins"/>
                <a:ea typeface="Poppins"/>
                <a:cs typeface="Poppins"/>
                <a:sym typeface="Poppins"/>
              </a:rPr>
              <a:t>ou</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l’élève</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sont</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entendus</a:t>
            </a:r>
            <a:r>
              <a:rPr lang="en-US" sz="2400" spc="4" dirty="0">
                <a:solidFill>
                  <a:srgbClr val="173D76"/>
                </a:solidFill>
                <a:latin typeface="Poppins"/>
                <a:ea typeface="Poppins"/>
                <a:cs typeface="Poppins"/>
                <a:sym typeface="Poppins"/>
              </a:rPr>
              <a:t> par la commission, à </a:t>
            </a:r>
            <a:r>
              <a:rPr lang="en-US" sz="2400" spc="4" dirty="0" err="1">
                <a:solidFill>
                  <a:srgbClr val="173D76"/>
                </a:solidFill>
                <a:latin typeface="Poppins"/>
                <a:ea typeface="Poppins"/>
                <a:cs typeface="Poppins"/>
                <a:sym typeface="Poppins"/>
              </a:rPr>
              <a:t>ce</a:t>
            </a:r>
            <a:r>
              <a:rPr lang="en-US" sz="2400" spc="4" dirty="0">
                <a:solidFill>
                  <a:srgbClr val="173D76"/>
                </a:solidFill>
                <a:latin typeface="Poppins"/>
                <a:ea typeface="Poppins"/>
                <a:cs typeface="Poppins"/>
                <a:sym typeface="Poppins"/>
              </a:rPr>
              <a:t> que </a:t>
            </a:r>
            <a:r>
              <a:rPr lang="en-US" sz="2400" spc="4" dirty="0" err="1">
                <a:solidFill>
                  <a:srgbClr val="173D76"/>
                </a:solidFill>
                <a:latin typeface="Poppins"/>
                <a:ea typeface="Poppins"/>
                <a:cs typeface="Poppins"/>
                <a:sym typeface="Poppins"/>
              </a:rPr>
              <a:t>celle</a:t>
            </a:r>
            <a:r>
              <a:rPr lang="en-US" sz="2400" spc="4" dirty="0">
                <a:solidFill>
                  <a:srgbClr val="173D76"/>
                </a:solidFill>
                <a:latin typeface="Poppins"/>
                <a:ea typeface="Poppins"/>
                <a:cs typeface="Poppins"/>
                <a:sym typeface="Poppins"/>
              </a:rPr>
              <a:t>-ci se passe dans </a:t>
            </a:r>
            <a:r>
              <a:rPr lang="en-US" sz="2400" b="1" spc="4" dirty="0">
                <a:solidFill>
                  <a:srgbClr val="173D76"/>
                </a:solidFill>
                <a:latin typeface="Poppins Bold"/>
                <a:ea typeface="Poppins Bold"/>
                <a:cs typeface="Poppins Bold"/>
                <a:sym typeface="Poppins Bold"/>
              </a:rPr>
              <a:t>les </a:t>
            </a:r>
            <a:r>
              <a:rPr lang="en-US" sz="2400" b="1" spc="4" dirty="0" err="1">
                <a:solidFill>
                  <a:srgbClr val="173D76"/>
                </a:solidFill>
                <a:latin typeface="Poppins Bold"/>
                <a:ea typeface="Poppins Bold"/>
                <a:cs typeface="Poppins Bold"/>
                <a:sym typeface="Poppins Bold"/>
              </a:rPr>
              <a:t>meilleures</a:t>
            </a:r>
            <a:r>
              <a:rPr lang="en-US" sz="2400" b="1" spc="4" dirty="0">
                <a:solidFill>
                  <a:srgbClr val="173D76"/>
                </a:solidFill>
                <a:latin typeface="Poppins Bold"/>
                <a:ea typeface="Poppins Bold"/>
                <a:cs typeface="Poppins Bold"/>
                <a:sym typeface="Poppins Bold"/>
              </a:rPr>
              <a:t> conditions possibles</a:t>
            </a:r>
            <a:r>
              <a:rPr lang="en-US" sz="2400" spc="4" dirty="0">
                <a:solidFill>
                  <a:srgbClr val="173D76"/>
                </a:solidFill>
                <a:latin typeface="Poppins"/>
                <a:ea typeface="Poppins"/>
                <a:cs typeface="Poppins"/>
                <a:sym typeface="Poppins"/>
              </a:rPr>
              <a:t> : accueil, </a:t>
            </a:r>
            <a:r>
              <a:rPr lang="en-US" sz="2400" spc="4" dirty="0" err="1">
                <a:solidFill>
                  <a:srgbClr val="173D76"/>
                </a:solidFill>
                <a:latin typeface="Poppins"/>
                <a:ea typeface="Poppins"/>
                <a:cs typeface="Poppins"/>
                <a:sym typeface="Poppins"/>
              </a:rPr>
              <a:t>écoute</a:t>
            </a:r>
            <a:r>
              <a:rPr lang="en-US" sz="2400" spc="4" dirty="0">
                <a:solidFill>
                  <a:srgbClr val="173D76"/>
                </a:solidFill>
                <a:latin typeface="Poppins"/>
                <a:ea typeface="Poppins"/>
                <a:cs typeface="Poppins"/>
                <a:sym typeface="Poppins"/>
              </a:rPr>
              <a:t>… Trop de </a:t>
            </a:r>
            <a:r>
              <a:rPr lang="en-US" sz="2400" spc="4" dirty="0" err="1">
                <a:solidFill>
                  <a:srgbClr val="173D76"/>
                </a:solidFill>
                <a:latin typeface="Poppins"/>
                <a:ea typeface="Poppins"/>
                <a:cs typeface="Poppins"/>
                <a:sym typeface="Poppins"/>
              </a:rPr>
              <a:t>familles</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craignent</a:t>
            </a:r>
            <a:r>
              <a:rPr lang="en-US" sz="2400" spc="4" dirty="0">
                <a:solidFill>
                  <a:srgbClr val="173D76"/>
                </a:solidFill>
                <a:latin typeface="Poppins"/>
                <a:ea typeface="Poppins"/>
                <a:cs typeface="Poppins"/>
                <a:sym typeface="Poppins"/>
              </a:rPr>
              <a:t> de passer </a:t>
            </a:r>
            <a:r>
              <a:rPr lang="en-US" sz="2400" spc="4" dirty="0" err="1">
                <a:solidFill>
                  <a:srgbClr val="173D76"/>
                </a:solidFill>
                <a:latin typeface="Poppins"/>
                <a:ea typeface="Poppins"/>
                <a:cs typeface="Poppins"/>
                <a:sym typeface="Poppins"/>
              </a:rPr>
              <a:t>devant</a:t>
            </a:r>
            <a:r>
              <a:rPr lang="en-US" sz="2400" spc="4" dirty="0">
                <a:solidFill>
                  <a:srgbClr val="173D76"/>
                </a:solidFill>
                <a:latin typeface="Poppins"/>
                <a:ea typeface="Poppins"/>
                <a:cs typeface="Poppins"/>
                <a:sym typeface="Poppins"/>
              </a:rPr>
              <a:t> un ‘’tribunal’’ et d’être mal </a:t>
            </a:r>
            <a:r>
              <a:rPr lang="en-US" sz="2400" spc="4" dirty="0" err="1">
                <a:solidFill>
                  <a:srgbClr val="173D76"/>
                </a:solidFill>
                <a:latin typeface="Poppins"/>
                <a:ea typeface="Poppins"/>
                <a:cs typeface="Poppins"/>
                <a:sym typeface="Poppins"/>
              </a:rPr>
              <a:t>accueillies</a:t>
            </a:r>
            <a:r>
              <a:rPr lang="en-US" sz="2400" spc="4" dirty="0">
                <a:solidFill>
                  <a:srgbClr val="173D76"/>
                </a:solidFill>
                <a:latin typeface="Poppins"/>
                <a:ea typeface="Poppins"/>
                <a:cs typeface="Poppins"/>
                <a:sym typeface="Poppins"/>
              </a:rPr>
              <a:t>. Les parents qui </a:t>
            </a:r>
            <a:r>
              <a:rPr lang="en-US" sz="2400" spc="4" dirty="0" err="1">
                <a:solidFill>
                  <a:srgbClr val="173D76"/>
                </a:solidFill>
                <a:latin typeface="Poppins"/>
                <a:ea typeface="Poppins"/>
                <a:cs typeface="Poppins"/>
                <a:sym typeface="Poppins"/>
              </a:rPr>
              <a:t>siègent</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doivent</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être</a:t>
            </a:r>
            <a:r>
              <a:rPr lang="en-US" sz="2400" spc="4" dirty="0">
                <a:solidFill>
                  <a:srgbClr val="173D76"/>
                </a:solidFill>
                <a:latin typeface="Poppins"/>
                <a:ea typeface="Poppins"/>
                <a:cs typeface="Poppins"/>
                <a:sym typeface="Poppins"/>
              </a:rPr>
              <a:t> </a:t>
            </a:r>
            <a:r>
              <a:rPr lang="en-US" sz="2400" spc="4" dirty="0" err="1">
                <a:solidFill>
                  <a:srgbClr val="173D76"/>
                </a:solidFill>
                <a:latin typeface="Poppins"/>
                <a:ea typeface="Poppins"/>
                <a:cs typeface="Poppins"/>
                <a:sym typeface="Poppins"/>
              </a:rPr>
              <a:t>bienveillants</a:t>
            </a:r>
            <a:r>
              <a:rPr lang="en-US" sz="2400" spc="4" dirty="0">
                <a:solidFill>
                  <a:srgbClr val="173D76"/>
                </a:solidFill>
                <a:latin typeface="Poppins"/>
                <a:ea typeface="Poppins"/>
                <a:cs typeface="Poppins"/>
                <a:sym typeface="Poppins"/>
              </a:rPr>
              <a:t> et ne pas </a:t>
            </a:r>
            <a:r>
              <a:rPr lang="en-US" sz="2400" spc="4" dirty="0" err="1">
                <a:solidFill>
                  <a:srgbClr val="173D76"/>
                </a:solidFill>
                <a:latin typeface="Poppins"/>
                <a:ea typeface="Poppins"/>
                <a:cs typeface="Poppins"/>
                <a:sym typeface="Poppins"/>
              </a:rPr>
              <a:t>hésiter</a:t>
            </a:r>
            <a:r>
              <a:rPr lang="en-US" sz="2400" spc="4" dirty="0">
                <a:solidFill>
                  <a:srgbClr val="173D76"/>
                </a:solidFill>
                <a:latin typeface="Poppins"/>
                <a:ea typeface="Poppins"/>
                <a:cs typeface="Poppins"/>
                <a:sym typeface="Poppins"/>
              </a:rPr>
              <a:t> à </a:t>
            </a:r>
            <a:r>
              <a:rPr lang="en-US" sz="2400" spc="4" dirty="0" err="1">
                <a:solidFill>
                  <a:srgbClr val="173D76"/>
                </a:solidFill>
                <a:latin typeface="Poppins"/>
                <a:ea typeface="Poppins"/>
                <a:cs typeface="Poppins"/>
                <a:sym typeface="Poppins"/>
              </a:rPr>
              <a:t>intervenir</a:t>
            </a:r>
            <a:r>
              <a:rPr lang="en-US" sz="2400" spc="4" dirty="0">
                <a:solidFill>
                  <a:srgbClr val="173D76"/>
                </a:solidFill>
                <a:latin typeface="Poppins"/>
                <a:ea typeface="Poppins"/>
                <a:cs typeface="Poppins"/>
                <a:sym typeface="Poppins"/>
              </a:rPr>
              <a:t>. ​</a:t>
            </a:r>
          </a:p>
        </p:txBody>
      </p:sp>
      <p:sp>
        <p:nvSpPr>
          <p:cNvPr id="12" name="Freeform 12"/>
          <p:cNvSpPr/>
          <p:nvPr/>
        </p:nvSpPr>
        <p:spPr>
          <a:xfrm>
            <a:off x="1638151" y="260540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3" name="Freeform 13"/>
          <p:cNvSpPr/>
          <p:nvPr/>
        </p:nvSpPr>
        <p:spPr>
          <a:xfrm>
            <a:off x="1638151" y="455422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4" name="Freeform 14"/>
          <p:cNvSpPr/>
          <p:nvPr/>
        </p:nvSpPr>
        <p:spPr>
          <a:xfrm>
            <a:off x="1638151" y="8924112"/>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5" name="Freeform 15"/>
          <p:cNvSpPr/>
          <p:nvPr/>
        </p:nvSpPr>
        <p:spPr>
          <a:xfrm>
            <a:off x="1638151" y="5536648"/>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6" name="Freeform 16"/>
          <p:cNvSpPr/>
          <p:nvPr/>
        </p:nvSpPr>
        <p:spPr>
          <a:xfrm>
            <a:off x="1638151" y="721630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7" name="AutoShape 17"/>
          <p:cNvSpPr/>
          <p:nvPr/>
        </p:nvSpPr>
        <p:spPr>
          <a:xfrm flipH="1">
            <a:off x="3706044" y="150734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8" name="AutoShape 18"/>
          <p:cNvSpPr/>
          <p:nvPr/>
        </p:nvSpPr>
        <p:spPr>
          <a:xfrm flipH="1">
            <a:off x="4723371" y="2204085"/>
            <a:ext cx="888004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9" name="TextBox 19"/>
          <p:cNvSpPr txBox="1"/>
          <p:nvPr/>
        </p:nvSpPr>
        <p:spPr>
          <a:xfrm>
            <a:off x="1638151" y="3698876"/>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Le jour de la commission:​</a:t>
            </a:r>
          </a:p>
        </p:txBody>
      </p:sp>
      <p:sp>
        <p:nvSpPr>
          <p:cNvPr id="20" name="TextBox 20"/>
          <p:cNvSpPr txBox="1"/>
          <p:nvPr/>
        </p:nvSpPr>
        <p:spPr>
          <a:xfrm>
            <a:off x="17509640" y="9394438"/>
            <a:ext cx="336724"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6" name="TextBox 6"/>
          <p:cNvSpPr txBox="1"/>
          <p:nvPr/>
        </p:nvSpPr>
        <p:spPr>
          <a:xfrm>
            <a:off x="4973166" y="867263"/>
            <a:ext cx="8341668"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CONSEILS AUX PARENTS QUI SIÈGENT</a:t>
            </a:r>
          </a:p>
          <a:p>
            <a:pPr algn="ctr">
              <a:lnSpc>
                <a:spcPts val="5040"/>
              </a:lnSpc>
            </a:pPr>
            <a:r>
              <a:rPr lang="en-US" sz="3600" b="1">
                <a:solidFill>
                  <a:srgbClr val="173D76"/>
                </a:solidFill>
                <a:latin typeface="Poppins Bold"/>
                <a:ea typeface="Poppins Bold"/>
                <a:cs typeface="Poppins Bold"/>
                <a:sym typeface="Poppins Bold"/>
              </a:rPr>
              <a:t>DANS LES COMMISSIONS (2)​</a:t>
            </a:r>
          </a:p>
        </p:txBody>
      </p:sp>
      <p:sp>
        <p:nvSpPr>
          <p:cNvPr id="7" name="TextBox 7"/>
          <p:cNvSpPr txBox="1"/>
          <p:nvPr/>
        </p:nvSpPr>
        <p:spPr>
          <a:xfrm>
            <a:off x="3787337" y="3868956"/>
            <a:ext cx="11465284" cy="798195"/>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Rassembler les informations collectées, en respectant la nécessaire confidentialité des débats. ​</a:t>
            </a:r>
          </a:p>
        </p:txBody>
      </p:sp>
      <p:sp>
        <p:nvSpPr>
          <p:cNvPr id="8" name="TextBox 8"/>
          <p:cNvSpPr txBox="1"/>
          <p:nvPr/>
        </p:nvSpPr>
        <p:spPr>
          <a:xfrm>
            <a:off x="3787337" y="5279750"/>
            <a:ext cx="11465284" cy="1188720"/>
          </a:xfrm>
          <a:prstGeom prst="rect">
            <a:avLst/>
          </a:prstGeom>
        </p:spPr>
        <p:txBody>
          <a:bodyPr lIns="0" tIns="0" rIns="0" bIns="0" rtlCol="0" anchor="t">
            <a:spAutoFit/>
          </a:bodyPr>
          <a:lstStyle/>
          <a:p>
            <a:pPr algn="l">
              <a:lnSpc>
                <a:spcPts val="3120"/>
              </a:lnSpc>
            </a:pPr>
            <a:r>
              <a:rPr lang="en-US" sz="2400" b="1" spc="4" dirty="0">
                <a:solidFill>
                  <a:srgbClr val="173D76"/>
                </a:solidFill>
                <a:latin typeface="Poppins Bold"/>
                <a:ea typeface="Poppins Bold"/>
                <a:cs typeface="Poppins Bold"/>
                <a:sym typeface="Poppins Bold"/>
              </a:rPr>
              <a:t>Faire un </a:t>
            </a:r>
            <a:r>
              <a:rPr lang="en-US" sz="2400" b="1" spc="4" dirty="0" err="1">
                <a:solidFill>
                  <a:srgbClr val="173D76"/>
                </a:solidFill>
                <a:latin typeface="Poppins Bold"/>
                <a:ea typeface="Poppins Bold"/>
                <a:cs typeface="Poppins Bold"/>
                <a:sym typeface="Poppins Bold"/>
              </a:rPr>
              <a:t>compte-rendu</a:t>
            </a:r>
            <a:r>
              <a:rPr lang="en-US" sz="2400" b="1" spc="4" dirty="0">
                <a:solidFill>
                  <a:srgbClr val="173D76"/>
                </a:solidFill>
                <a:latin typeface="Poppins Bold"/>
                <a:ea typeface="Poppins Bold"/>
                <a:cs typeface="Poppins Bold"/>
                <a:sym typeface="Poppins Bold"/>
              </a:rPr>
              <a:t> </a:t>
            </a:r>
            <a:r>
              <a:rPr lang="en-US" sz="2400" b="1" spc="4" dirty="0" err="1">
                <a:solidFill>
                  <a:srgbClr val="173D76"/>
                </a:solidFill>
                <a:latin typeface="Poppins Bold"/>
                <a:ea typeface="Poppins Bold"/>
                <a:cs typeface="Poppins Bold"/>
                <a:sym typeface="Poppins Bold"/>
              </a:rPr>
              <a:t>afin</a:t>
            </a:r>
            <a:r>
              <a:rPr lang="en-US" sz="2400" b="1" spc="4" dirty="0">
                <a:solidFill>
                  <a:srgbClr val="173D76"/>
                </a:solidFill>
                <a:latin typeface="Poppins Bold"/>
                <a:ea typeface="Poppins Bold"/>
                <a:cs typeface="Poppins Bold"/>
                <a:sym typeface="Poppins Bold"/>
              </a:rPr>
              <a:t> de le </a:t>
            </a:r>
            <a:r>
              <a:rPr lang="en-US" sz="2400" b="1" spc="4" dirty="0" err="1">
                <a:solidFill>
                  <a:srgbClr val="173D76"/>
                </a:solidFill>
                <a:latin typeface="Poppins Bold"/>
                <a:ea typeface="Poppins Bold"/>
                <a:cs typeface="Poppins Bold"/>
                <a:sym typeface="Poppins Bold"/>
              </a:rPr>
              <a:t>communiquer</a:t>
            </a:r>
            <a:r>
              <a:rPr lang="en-US" sz="2400" b="1" spc="4" dirty="0">
                <a:solidFill>
                  <a:srgbClr val="173D76"/>
                </a:solidFill>
                <a:latin typeface="Poppins Bold"/>
                <a:ea typeface="Poppins Bold"/>
                <a:cs typeface="Poppins Bold"/>
                <a:sym typeface="Poppins Bold"/>
              </a:rPr>
              <a:t> au Service </a:t>
            </a:r>
            <a:r>
              <a:rPr lang="en-US" sz="2400" b="1" spc="4" dirty="0" err="1">
                <a:solidFill>
                  <a:srgbClr val="173D76"/>
                </a:solidFill>
                <a:latin typeface="Poppins Bold"/>
                <a:ea typeface="Poppins Bold"/>
                <a:cs typeface="Poppins Bold"/>
                <a:sym typeface="Poppins Bold"/>
              </a:rPr>
              <a:t>d’information</a:t>
            </a:r>
            <a:r>
              <a:rPr lang="en-US" sz="2400" b="1" spc="4" dirty="0">
                <a:solidFill>
                  <a:srgbClr val="173D76"/>
                </a:solidFill>
                <a:latin typeface="Poppins Bold"/>
                <a:ea typeface="Poppins Bold"/>
                <a:cs typeface="Poppins Bold"/>
                <a:sym typeface="Poppins Bold"/>
              </a:rPr>
              <a:t> et de conseil aux </a:t>
            </a:r>
            <a:r>
              <a:rPr lang="en-US" sz="2400" b="1" spc="4" dirty="0" err="1">
                <a:solidFill>
                  <a:srgbClr val="173D76"/>
                </a:solidFill>
                <a:latin typeface="Poppins Bold"/>
                <a:ea typeface="Poppins Bold"/>
                <a:cs typeface="Poppins Bold"/>
                <a:sym typeface="Poppins Bold"/>
              </a:rPr>
              <a:t>familles</a:t>
            </a:r>
            <a:r>
              <a:rPr lang="en-US" sz="2400" b="1" spc="4" dirty="0">
                <a:solidFill>
                  <a:srgbClr val="173D76"/>
                </a:solidFill>
                <a:latin typeface="Poppins Bold"/>
                <a:ea typeface="Poppins Bold"/>
                <a:cs typeface="Poppins Bold"/>
                <a:sym typeface="Poppins Bold"/>
              </a:rPr>
              <a:t> de </a:t>
            </a:r>
            <a:r>
              <a:rPr lang="en-US" sz="2400" b="1" spc="4" dirty="0" err="1">
                <a:solidFill>
                  <a:srgbClr val="173D76"/>
                </a:solidFill>
                <a:latin typeface="Poppins Bold"/>
                <a:ea typeface="Poppins Bold"/>
                <a:cs typeface="Poppins Bold"/>
                <a:sym typeface="Poppins Bold"/>
              </a:rPr>
              <a:t>votre</a:t>
            </a:r>
            <a:r>
              <a:rPr lang="en-US" sz="2400" b="1" spc="4" dirty="0">
                <a:solidFill>
                  <a:srgbClr val="173D76"/>
                </a:solidFill>
                <a:latin typeface="Poppins Bold"/>
                <a:ea typeface="Poppins Bold"/>
                <a:cs typeface="Poppins Bold"/>
                <a:sym typeface="Poppins Bold"/>
              </a:rPr>
              <a:t> APEL </a:t>
            </a:r>
            <a:r>
              <a:rPr lang="en-US" sz="2400" b="1" spc="4" dirty="0" err="1">
                <a:solidFill>
                  <a:srgbClr val="173D76"/>
                </a:solidFill>
                <a:latin typeface="Poppins Bold"/>
                <a:ea typeface="Poppins Bold"/>
                <a:cs typeface="Poppins Bold"/>
                <a:sym typeface="Poppins Bold"/>
              </a:rPr>
              <a:t>départementale</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spc="4" dirty="0">
                <a:solidFill>
                  <a:srgbClr val="047280"/>
                </a:solidFill>
                <a:latin typeface="Poppins"/>
                <a:ea typeface="Poppins"/>
                <a:cs typeface="Poppins"/>
                <a:sym typeface="Poppins"/>
              </a:rPr>
              <a:t>⚠️ </a:t>
            </a:r>
            <a:r>
              <a:rPr lang="en-US" sz="2400" b="1" spc="4" dirty="0">
                <a:solidFill>
                  <a:srgbClr val="047280"/>
                </a:solidFill>
                <a:latin typeface="Poppins Bold"/>
                <a:ea typeface="Poppins Bold"/>
                <a:cs typeface="Poppins Bold"/>
                <a:sym typeface="Poppins Bold"/>
              </a:rPr>
              <a:t>Attention : au regard du RGPD, les dossiers </a:t>
            </a:r>
            <a:r>
              <a:rPr lang="en-US" sz="2400" b="1" spc="4" dirty="0" err="1">
                <a:solidFill>
                  <a:srgbClr val="047280"/>
                </a:solidFill>
                <a:latin typeface="Poppins Bold"/>
                <a:ea typeface="Poppins Bold"/>
                <a:cs typeface="Poppins Bold"/>
                <a:sym typeface="Poppins Bold"/>
              </a:rPr>
              <a:t>seront</a:t>
            </a:r>
            <a:r>
              <a:rPr lang="en-US" sz="2400" b="1" spc="4" dirty="0">
                <a:solidFill>
                  <a:srgbClr val="047280"/>
                </a:solidFill>
                <a:latin typeface="Poppins Bold"/>
                <a:ea typeface="Poppins Bold"/>
                <a:cs typeface="Poppins Bold"/>
                <a:sym typeface="Poppins Bold"/>
              </a:rPr>
              <a:t> </a:t>
            </a:r>
            <a:r>
              <a:rPr lang="en-US" sz="2400" b="1" spc="4" dirty="0" err="1">
                <a:solidFill>
                  <a:srgbClr val="047280"/>
                </a:solidFill>
                <a:latin typeface="Poppins Bold"/>
                <a:ea typeface="Poppins Bold"/>
                <a:cs typeface="Poppins Bold"/>
                <a:sym typeface="Poppins Bold"/>
              </a:rPr>
              <a:t>anonymisés</a:t>
            </a:r>
            <a:r>
              <a:rPr lang="en-US" sz="2400" b="1" spc="4" dirty="0">
                <a:solidFill>
                  <a:srgbClr val="047280"/>
                </a:solidFill>
                <a:latin typeface="Poppins Bold"/>
                <a:ea typeface="Poppins Bold"/>
                <a:cs typeface="Poppins Bold"/>
                <a:sym typeface="Poppins Bold"/>
              </a:rPr>
              <a:t>​</a:t>
            </a:r>
          </a:p>
        </p:txBody>
      </p:sp>
      <p:sp>
        <p:nvSpPr>
          <p:cNvPr id="9" name="Freeform 9"/>
          <p:cNvSpPr/>
          <p:nvPr/>
        </p:nvSpPr>
        <p:spPr>
          <a:xfrm>
            <a:off x="3035379" y="391658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0" name="Freeform 10"/>
          <p:cNvSpPr/>
          <p:nvPr/>
        </p:nvSpPr>
        <p:spPr>
          <a:xfrm>
            <a:off x="3035379" y="5327375"/>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1" name="AutoShape 11"/>
          <p:cNvSpPr/>
          <p:nvPr/>
        </p:nvSpPr>
        <p:spPr>
          <a:xfrm flipH="1">
            <a:off x="4973166" y="1485900"/>
            <a:ext cx="8341668" cy="0"/>
          </a:xfrm>
          <a:prstGeom prst="line">
            <a:avLst/>
          </a:prstGeom>
          <a:ln w="19050" cap="flat">
            <a:solidFill>
              <a:srgbClr val="CE007F"/>
            </a:solidFill>
            <a:prstDash val="solid"/>
            <a:headEnd type="none" w="sm" len="sm"/>
            <a:tailEnd type="none" w="sm" len="sm"/>
          </a:ln>
        </p:spPr>
        <p:txBody>
          <a:bodyPr/>
          <a:lstStyle/>
          <a:p>
            <a:endParaRPr lang="fr-FR"/>
          </a:p>
        </p:txBody>
      </p:sp>
      <p:sp>
        <p:nvSpPr>
          <p:cNvPr id="12" name="AutoShape 12"/>
          <p:cNvSpPr/>
          <p:nvPr/>
        </p:nvSpPr>
        <p:spPr>
          <a:xfrm flipH="1">
            <a:off x="5867400" y="2156948"/>
            <a:ext cx="6400800" cy="1212"/>
          </a:xfrm>
          <a:prstGeom prst="line">
            <a:avLst/>
          </a:prstGeom>
          <a:ln w="19050" cap="flat">
            <a:solidFill>
              <a:srgbClr val="CE007F"/>
            </a:solidFill>
            <a:prstDash val="solid"/>
            <a:headEnd type="none" w="sm" len="sm"/>
            <a:tailEnd type="none" w="sm" len="sm"/>
          </a:ln>
        </p:spPr>
        <p:txBody>
          <a:bodyPr/>
          <a:lstStyle/>
          <a:p>
            <a:endParaRPr lang="fr-FR"/>
          </a:p>
        </p:txBody>
      </p:sp>
      <p:sp>
        <p:nvSpPr>
          <p:cNvPr id="13" name="TextBox 13"/>
          <p:cNvSpPr txBox="1"/>
          <p:nvPr/>
        </p:nvSpPr>
        <p:spPr>
          <a:xfrm>
            <a:off x="2460956" y="7208617"/>
            <a:ext cx="13366088" cy="1500505"/>
          </a:xfrm>
          <a:prstGeom prst="rect">
            <a:avLst/>
          </a:prstGeom>
        </p:spPr>
        <p:txBody>
          <a:bodyPr lIns="0" tIns="0" rIns="0" bIns="0" rtlCol="0" anchor="t">
            <a:spAutoFit/>
          </a:bodyPr>
          <a:lstStyle/>
          <a:p>
            <a:pPr algn="ctr">
              <a:lnSpc>
                <a:spcPts val="3919"/>
              </a:lnSpc>
            </a:pPr>
            <a:r>
              <a:rPr lang="en-US" sz="2799" b="1" spc="55">
                <a:solidFill>
                  <a:srgbClr val="CE007F"/>
                </a:solidFill>
                <a:latin typeface="Poppins Bold"/>
                <a:ea typeface="Poppins Bold"/>
                <a:cs typeface="Poppins Bold"/>
                <a:sym typeface="Poppins Bold"/>
              </a:rPr>
              <a:t>Cette collecte d’informations peut permettre à l’Apel départementale, en partenariat avec la Direction diocésaine, d’avoir un suivi des commissions d’appel afin d’en améliorer le déroulement.​</a:t>
            </a:r>
          </a:p>
        </p:txBody>
      </p:sp>
      <p:sp>
        <p:nvSpPr>
          <p:cNvPr id="14" name="TextBox 14"/>
          <p:cNvSpPr txBox="1"/>
          <p:nvPr/>
        </p:nvSpPr>
        <p:spPr>
          <a:xfrm>
            <a:off x="2460956" y="3015764"/>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 Après la commission d’appel :​</a:t>
            </a:r>
          </a:p>
        </p:txBody>
      </p:sp>
      <p:sp>
        <p:nvSpPr>
          <p:cNvPr id="15" name="TextBox 15"/>
          <p:cNvSpPr txBox="1"/>
          <p:nvPr/>
        </p:nvSpPr>
        <p:spPr>
          <a:xfrm>
            <a:off x="17503575" y="9394438"/>
            <a:ext cx="348853"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456382">
            <a:off x="-5420123" y="-599586"/>
            <a:ext cx="6858036" cy="4986177"/>
          </a:xfrm>
          <a:custGeom>
            <a:avLst/>
            <a:gdLst/>
            <a:ahLst/>
            <a:cxnLst/>
            <a:rect l="l" t="t" r="r" b="b"/>
            <a:pathLst>
              <a:path w="6858036" h="4986177">
                <a:moveTo>
                  <a:pt x="0" y="0"/>
                </a:moveTo>
                <a:lnTo>
                  <a:pt x="6858036" y="0"/>
                </a:lnTo>
                <a:lnTo>
                  <a:pt x="6858036" y="4986177"/>
                </a:lnTo>
                <a:lnTo>
                  <a:pt x="0" y="498617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TextBox 3"/>
          <p:cNvSpPr txBox="1"/>
          <p:nvPr/>
        </p:nvSpPr>
        <p:spPr>
          <a:xfrm>
            <a:off x="3706044" y="867263"/>
            <a:ext cx="10875913" cy="1289685"/>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a:p>
            <a:pPr algn="ctr">
              <a:lnSpc>
                <a:spcPts val="5040"/>
              </a:lnSpc>
            </a:pPr>
            <a:r>
              <a:rPr lang="en-US" sz="3600" b="1">
                <a:solidFill>
                  <a:srgbClr val="173D76"/>
                </a:solidFill>
                <a:latin typeface="Poppins Bold"/>
                <a:ea typeface="Poppins Bold"/>
                <a:cs typeface="Poppins Bold"/>
                <a:sym typeface="Poppins Bold"/>
              </a:rPr>
              <a:t>déroulement pour un dossier ​</a:t>
            </a:r>
          </a:p>
        </p:txBody>
      </p:sp>
      <p:graphicFrame>
        <p:nvGraphicFramePr>
          <p:cNvPr id="4" name="Table 4"/>
          <p:cNvGraphicFramePr>
            <a:graphicFrameLocks noGrp="1"/>
          </p:cNvGraphicFramePr>
          <p:nvPr/>
        </p:nvGraphicFramePr>
        <p:xfrm>
          <a:off x="1669578" y="2889885"/>
          <a:ext cx="14203590" cy="6562725"/>
        </p:xfrm>
        <a:graphic>
          <a:graphicData uri="http://schemas.openxmlformats.org/drawingml/2006/table">
            <a:tbl>
              <a:tblPr/>
              <a:tblGrid>
                <a:gridCol w="5327850">
                  <a:extLst>
                    <a:ext uri="{9D8B030D-6E8A-4147-A177-3AD203B41FA5}">
                      <a16:colId xmlns:a16="http://schemas.microsoft.com/office/drawing/2014/main" val="20000"/>
                    </a:ext>
                  </a:extLst>
                </a:gridCol>
                <a:gridCol w="8875740">
                  <a:extLst>
                    <a:ext uri="{9D8B030D-6E8A-4147-A177-3AD203B41FA5}">
                      <a16:colId xmlns:a16="http://schemas.microsoft.com/office/drawing/2014/main" val="20001"/>
                    </a:ext>
                  </a:extLst>
                </a:gridCol>
              </a:tblGrid>
              <a:tr h="663099">
                <a:tc>
                  <a:txBody>
                    <a:bodyPr/>
                    <a:lstStyle/>
                    <a:p>
                      <a:pPr algn="ctr">
                        <a:lnSpc>
                          <a:spcPts val="2800"/>
                        </a:lnSpc>
                        <a:defRPr/>
                      </a:pPr>
                      <a:r>
                        <a:rPr lang="en-US" sz="2000" b="1">
                          <a:solidFill>
                            <a:srgbClr val="FFFFFF"/>
                          </a:solidFill>
                          <a:latin typeface="Poppins Bold"/>
                          <a:ea typeface="Poppins Bold"/>
                          <a:cs typeface="Poppins Bold"/>
                          <a:sym typeface="Poppins Bold"/>
                        </a:rPr>
                        <a:t>20 min par dossier </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047280"/>
                    </a:solidFill>
                  </a:tcPr>
                </a:tc>
                <a:tc>
                  <a:txBody>
                    <a:bodyPr/>
                    <a:lstStyle/>
                    <a:p>
                      <a:pPr algn="ctr">
                        <a:lnSpc>
                          <a:spcPts val="2800"/>
                        </a:lnSpc>
                        <a:defRPr/>
                      </a:pP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047280"/>
                    </a:solidFill>
                  </a:tcPr>
                </a:tc>
                <a:extLst>
                  <a:ext uri="{0D108BD9-81ED-4DB2-BD59-A6C34878D82A}">
                    <a16:rowId xmlns:a16="http://schemas.microsoft.com/office/drawing/2014/main" val="10000"/>
                  </a:ext>
                </a:extLst>
              </a:tr>
              <a:tr h="1023902">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Présentation du dossier par le responsable de la commission, la classe, lecture de la lettre, les documents joints </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1"/>
                  </a:ext>
                </a:extLst>
              </a:tr>
              <a:tr h="1023902">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Le professeur représentant l’établissement de l’élève présente et motive la décision de l’établissement​</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1745509">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Le parent et l’élève entrent dans la salle et donnent des explications sur les motivations de leur appel ​</a:t>
                      </a:r>
                      <a:endParaRPr lang="en-US" sz="1100"/>
                    </a:p>
                    <a:p>
                      <a:pPr algn="l">
                        <a:lnSpc>
                          <a:spcPts val="2800"/>
                        </a:lnSpc>
                      </a:pPr>
                      <a:r>
                        <a:rPr lang="en-US" sz="2000" b="1">
                          <a:solidFill>
                            <a:srgbClr val="000000"/>
                          </a:solidFill>
                          <a:latin typeface="Poppins Bold"/>
                          <a:ea typeface="Poppins Bold"/>
                          <a:cs typeface="Poppins Bold"/>
                          <a:sym typeface="Poppins Bold"/>
                        </a:rPr>
                        <a:t>=&gt; Possibilité de poser des questions pour avoir des éléments complémentaires  </a:t>
                      </a:r>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3"/>
                  </a:ext>
                </a:extLst>
              </a:tr>
              <a:tr h="2106313">
                <a:tc>
                  <a:txBody>
                    <a:bodyPr/>
                    <a:lstStyle/>
                    <a:p>
                      <a:pPr algn="ctr">
                        <a:lnSpc>
                          <a:spcPts val="2800"/>
                        </a:lnSpc>
                        <a:defRPr/>
                      </a:pPr>
                      <a:r>
                        <a:rPr lang="en-US" sz="2000" b="1">
                          <a:solidFill>
                            <a:srgbClr val="000000"/>
                          </a:solidFill>
                          <a:latin typeface="Poppins Bold"/>
                          <a:ea typeface="Poppins Bold"/>
                          <a:cs typeface="Poppins Bold"/>
                          <a:sym typeface="Poppins Bold"/>
                        </a:rPr>
                        <a:t>5 min</a:t>
                      </a:r>
                      <a:endParaRPr lang="en-US" sz="1100"/>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tc>
                  <a:txBody>
                    <a:bodyPr/>
                    <a:lstStyle/>
                    <a:p>
                      <a:pPr algn="l">
                        <a:lnSpc>
                          <a:spcPts val="2800"/>
                        </a:lnSpc>
                        <a:defRPr/>
                      </a:pPr>
                      <a:r>
                        <a:rPr lang="en-US" sz="2000" b="1">
                          <a:solidFill>
                            <a:srgbClr val="000000"/>
                          </a:solidFill>
                          <a:latin typeface="Poppins Bold"/>
                          <a:ea typeface="Poppins Bold"/>
                          <a:cs typeface="Poppins Bold"/>
                          <a:sym typeface="Poppins Bold"/>
                        </a:rPr>
                        <a:t>Discussion entre les 6 membres de la commission et vote si désaccord ​</a:t>
                      </a:r>
                      <a:endParaRPr lang="en-US" sz="1100"/>
                    </a:p>
                    <a:p>
                      <a:pPr algn="l">
                        <a:lnSpc>
                          <a:spcPts val="2800"/>
                        </a:lnSpc>
                      </a:pPr>
                      <a:r>
                        <a:rPr lang="en-US" sz="2000" b="1">
                          <a:solidFill>
                            <a:srgbClr val="000000"/>
                          </a:solidFill>
                          <a:latin typeface="Poppins Bold"/>
                          <a:ea typeface="Poppins Bold"/>
                          <a:cs typeface="Poppins Bold"/>
                          <a:sym typeface="Poppins Bold"/>
                        </a:rPr>
                        <a:t>La décision n’est pas donnée à la famille.​</a:t>
                      </a:r>
                    </a:p>
                    <a:p>
                      <a:pPr algn="l">
                        <a:lnSpc>
                          <a:spcPts val="2800"/>
                        </a:lnSpc>
                      </a:pPr>
                      <a:r>
                        <a:rPr lang="en-US" sz="2000" b="1">
                          <a:solidFill>
                            <a:srgbClr val="000000"/>
                          </a:solidFill>
                          <a:latin typeface="Poppins Bold"/>
                          <a:ea typeface="Poppins Bold"/>
                          <a:cs typeface="Poppins Bold"/>
                          <a:sym typeface="Poppins Bold"/>
                        </a:rPr>
                        <a:t>Elle est envoyée ultérieurement au chef d’établissement et aux parents de l’élève.​</a:t>
                      </a:r>
                    </a:p>
                  </a:txBody>
                  <a:tcPr marL="76200" marR="76200" marT="76200" marB="762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004"/>
                  </a:ext>
                </a:extLst>
              </a:tr>
            </a:tbl>
          </a:graphicData>
        </a:graphic>
      </p:graphicFrame>
      <p:sp>
        <p:nvSpPr>
          <p:cNvPr id="5" name="Freeform 5"/>
          <p:cNvSpPr/>
          <p:nvPr/>
        </p:nvSpPr>
        <p:spPr>
          <a:xfrm rot="3415216">
            <a:off x="-5634495" y="7417334"/>
            <a:ext cx="9865950" cy="7193175"/>
          </a:xfrm>
          <a:custGeom>
            <a:avLst/>
            <a:gdLst/>
            <a:ahLst/>
            <a:cxnLst/>
            <a:rect l="l" t="t" r="r" b="b"/>
            <a:pathLst>
              <a:path w="9865950" h="7193175">
                <a:moveTo>
                  <a:pt x="0" y="0"/>
                </a:moveTo>
                <a:lnTo>
                  <a:pt x="9865950" y="0"/>
                </a:lnTo>
                <a:lnTo>
                  <a:pt x="9865950" y="7193175"/>
                </a:lnTo>
                <a:lnTo>
                  <a:pt x="0" y="71931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rot="2183126">
            <a:off x="14034834" y="-474042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7" name="AutoShape 7"/>
          <p:cNvSpPr/>
          <p:nvPr/>
        </p:nvSpPr>
        <p:spPr>
          <a:xfrm flipH="1">
            <a:off x="3706044" y="150734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AutoShape 8"/>
          <p:cNvSpPr/>
          <p:nvPr/>
        </p:nvSpPr>
        <p:spPr>
          <a:xfrm flipH="1">
            <a:off x="5439251" y="2204085"/>
            <a:ext cx="7353853"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TextBox 9"/>
          <p:cNvSpPr txBox="1"/>
          <p:nvPr/>
        </p:nvSpPr>
        <p:spPr>
          <a:xfrm>
            <a:off x="17221200" y="9394438"/>
            <a:ext cx="644028" cy="475579"/>
          </a:xfrm>
          <a:prstGeom prst="rect">
            <a:avLst/>
          </a:prstGeom>
        </p:spPr>
        <p:txBody>
          <a:bodyPr wrap="square"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2819400" y="867263"/>
            <a:ext cx="11919990" cy="605422"/>
          </a:xfrm>
          <a:prstGeom prst="rect">
            <a:avLst/>
          </a:prstGeom>
        </p:spPr>
        <p:txBody>
          <a:bodyPr wrap="square"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QUELQUES REPÈRES POUR MIEUX COMPRENDRE…​</a:t>
            </a:r>
          </a:p>
        </p:txBody>
      </p:sp>
      <p:sp>
        <p:nvSpPr>
          <p:cNvPr id="7" name="TextBox 7"/>
          <p:cNvSpPr txBox="1"/>
          <p:nvPr/>
        </p:nvSpPr>
        <p:spPr>
          <a:xfrm>
            <a:off x="3787337" y="2996642"/>
            <a:ext cx="11465284" cy="118872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PAI : </a:t>
            </a:r>
            <a:r>
              <a:rPr lang="en-US" sz="2400" b="1" spc="4">
                <a:solidFill>
                  <a:srgbClr val="173D76"/>
                </a:solidFill>
                <a:latin typeface="Poppins Bold"/>
                <a:ea typeface="Poppins Bold"/>
                <a:cs typeface="Poppins Bold"/>
                <a:sym typeface="Poppins Bold"/>
              </a:rPr>
              <a:t>le projet d’accueil individualisé </a:t>
            </a:r>
            <a:r>
              <a:rPr lang="en-US" sz="2400" spc="4">
                <a:solidFill>
                  <a:srgbClr val="173D76"/>
                </a:solidFill>
                <a:latin typeface="Poppins"/>
                <a:ea typeface="Poppins"/>
                <a:cs typeface="Poppins"/>
                <a:sym typeface="Poppins"/>
              </a:rPr>
              <a:t>concerne les élèves atteints de troubles de la santé. Il permet l’aménagement de la scolarité et la possibilité de traitement médical au sein de l’établissement. ​</a:t>
            </a:r>
          </a:p>
        </p:txBody>
      </p:sp>
      <p:sp>
        <p:nvSpPr>
          <p:cNvPr id="8" name="TextBox 8"/>
          <p:cNvSpPr txBox="1"/>
          <p:nvPr/>
        </p:nvSpPr>
        <p:spPr>
          <a:xfrm>
            <a:off x="3787337" y="4559522"/>
            <a:ext cx="11465284" cy="118872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PPRE :</a:t>
            </a:r>
            <a:r>
              <a:rPr lang="en-US" sz="2400" b="1" spc="4">
                <a:solidFill>
                  <a:srgbClr val="173D76"/>
                </a:solidFill>
                <a:latin typeface="Poppins Bold"/>
                <a:ea typeface="Poppins Bold"/>
                <a:cs typeface="Poppins Bold"/>
                <a:sym typeface="Poppins Bold"/>
              </a:rPr>
              <a:t> le programme personnalisé de réussite éducative </a:t>
            </a:r>
            <a:r>
              <a:rPr lang="en-US" sz="2400" spc="4">
                <a:solidFill>
                  <a:srgbClr val="173D76"/>
                </a:solidFill>
                <a:latin typeface="Poppins"/>
                <a:ea typeface="Poppins"/>
                <a:cs typeface="Poppins"/>
                <a:sym typeface="Poppins"/>
              </a:rPr>
              <a:t>est un programme purement pédagogique. </a:t>
            </a:r>
            <a:r>
              <a:rPr lang="en-US" sz="2400" spc="4">
                <a:solidFill>
                  <a:srgbClr val="CE007F"/>
                </a:solidFill>
                <a:latin typeface="Poppins"/>
                <a:ea typeface="Poppins"/>
                <a:cs typeface="Poppins"/>
                <a:sym typeface="Poppins"/>
              </a:rPr>
              <a:t>Il est recommandé en cas de redoublement. ​</a:t>
            </a:r>
          </a:p>
        </p:txBody>
      </p:sp>
      <p:sp>
        <p:nvSpPr>
          <p:cNvPr id="9" name="TextBox 9"/>
          <p:cNvSpPr txBox="1"/>
          <p:nvPr/>
        </p:nvSpPr>
        <p:spPr>
          <a:xfrm>
            <a:off x="3787337" y="6122403"/>
            <a:ext cx="11465284" cy="118872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PPS :</a:t>
            </a:r>
            <a:r>
              <a:rPr lang="en-US" sz="2400" b="1" spc="4">
                <a:solidFill>
                  <a:srgbClr val="173D76"/>
                </a:solidFill>
                <a:latin typeface="Poppins Bold"/>
                <a:ea typeface="Poppins Bold"/>
                <a:cs typeface="Poppins Bold"/>
                <a:sym typeface="Poppins Bold"/>
              </a:rPr>
              <a:t> le projet personnalisé de scolarisation </a:t>
            </a:r>
            <a:r>
              <a:rPr lang="en-US" sz="2400" spc="4">
                <a:solidFill>
                  <a:srgbClr val="173D76"/>
                </a:solidFill>
                <a:latin typeface="Poppins"/>
                <a:ea typeface="Poppins"/>
                <a:cs typeface="Poppins"/>
                <a:sym typeface="Poppins"/>
              </a:rPr>
              <a:t>est un dispositif de la MDPH (maison départementale pour les personnes handicapées) permettant des adaptations et des aménagements pédagogiques.​</a:t>
            </a:r>
          </a:p>
        </p:txBody>
      </p:sp>
      <p:sp>
        <p:nvSpPr>
          <p:cNvPr id="10" name="TextBox 10"/>
          <p:cNvSpPr txBox="1"/>
          <p:nvPr/>
        </p:nvSpPr>
        <p:spPr>
          <a:xfrm>
            <a:off x="3787337" y="7685283"/>
            <a:ext cx="11465284" cy="1579245"/>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PAP : </a:t>
            </a:r>
            <a:r>
              <a:rPr lang="en-US" sz="2400" b="1" spc="4">
                <a:solidFill>
                  <a:srgbClr val="173D76"/>
                </a:solidFill>
                <a:latin typeface="Poppins Bold"/>
                <a:ea typeface="Poppins Bold"/>
                <a:cs typeface="Poppins Bold"/>
                <a:sym typeface="Poppins Bold"/>
              </a:rPr>
              <a:t>le projet d’accompagnement personnalisé </a:t>
            </a:r>
            <a:r>
              <a:rPr lang="en-US" sz="2400" spc="4">
                <a:solidFill>
                  <a:srgbClr val="173D76"/>
                </a:solidFill>
                <a:latin typeface="Poppins"/>
                <a:ea typeface="Poppins"/>
                <a:cs typeface="Poppins"/>
                <a:sym typeface="Poppins"/>
              </a:rPr>
              <a:t>concerne les élèves présentant  des difficultés durables en raison d’un ou de plusieurs troubles d’apprentissage. Il permet de bénéficier d’adaptations ou d’aménagements pédagogiques. ​</a:t>
            </a:r>
          </a:p>
        </p:txBody>
      </p:sp>
      <p:sp>
        <p:nvSpPr>
          <p:cNvPr id="11" name="Freeform 11"/>
          <p:cNvSpPr/>
          <p:nvPr/>
        </p:nvSpPr>
        <p:spPr>
          <a:xfrm>
            <a:off x="3035379" y="3044267"/>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Freeform 12"/>
          <p:cNvSpPr/>
          <p:nvPr/>
        </p:nvSpPr>
        <p:spPr>
          <a:xfrm>
            <a:off x="3035379" y="6170028"/>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3" name="Freeform 13"/>
          <p:cNvSpPr/>
          <p:nvPr/>
        </p:nvSpPr>
        <p:spPr>
          <a:xfrm>
            <a:off x="3035379" y="464369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4" name="Freeform 14"/>
          <p:cNvSpPr/>
          <p:nvPr/>
        </p:nvSpPr>
        <p:spPr>
          <a:xfrm>
            <a:off x="3035379" y="7732908"/>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5" name="AutoShape 15"/>
          <p:cNvSpPr/>
          <p:nvPr/>
        </p:nvSpPr>
        <p:spPr>
          <a:xfrm flipH="1">
            <a:off x="3352797" y="1472684"/>
            <a:ext cx="10972802" cy="48403"/>
          </a:xfrm>
          <a:prstGeom prst="line">
            <a:avLst/>
          </a:prstGeom>
          <a:ln w="19050" cap="flat">
            <a:solidFill>
              <a:srgbClr val="CE007F"/>
            </a:solidFill>
            <a:prstDash val="solid"/>
            <a:headEnd type="none" w="sm" len="sm"/>
            <a:tailEnd type="none" w="sm" len="sm"/>
          </a:ln>
        </p:spPr>
        <p:txBody>
          <a:bodyPr/>
          <a:lstStyle/>
          <a:p>
            <a:endParaRPr lang="fr-FR"/>
          </a:p>
        </p:txBody>
      </p:sp>
      <p:sp>
        <p:nvSpPr>
          <p:cNvPr id="16" name="TextBox 16"/>
          <p:cNvSpPr txBox="1"/>
          <p:nvPr/>
        </p:nvSpPr>
        <p:spPr>
          <a:xfrm>
            <a:off x="2374314" y="2078843"/>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Des sigles :</a:t>
            </a:r>
          </a:p>
        </p:txBody>
      </p:sp>
      <p:sp>
        <p:nvSpPr>
          <p:cNvPr id="17" name="TextBox 17"/>
          <p:cNvSpPr txBox="1"/>
          <p:nvPr/>
        </p:nvSpPr>
        <p:spPr>
          <a:xfrm>
            <a:off x="17373600" y="9394438"/>
            <a:ext cx="486828" cy="475579"/>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16877">
            <a:off x="12475018" y="3667622"/>
            <a:ext cx="10454404" cy="7622211"/>
          </a:xfrm>
          <a:custGeom>
            <a:avLst/>
            <a:gdLst/>
            <a:ahLst/>
            <a:cxnLst/>
            <a:rect l="l" t="t" r="r" b="b"/>
            <a:pathLst>
              <a:path w="10454404" h="7622211">
                <a:moveTo>
                  <a:pt x="0" y="0"/>
                </a:moveTo>
                <a:lnTo>
                  <a:pt x="10454404" y="0"/>
                </a:lnTo>
                <a:lnTo>
                  <a:pt x="10454404" y="7622212"/>
                </a:lnTo>
                <a:lnTo>
                  <a:pt x="0" y="76222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4859532" y="2621504"/>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635266" y="-3233398"/>
            <a:ext cx="12320380" cy="8957606"/>
          </a:xfrm>
          <a:custGeom>
            <a:avLst/>
            <a:gdLst/>
            <a:ahLst/>
            <a:cxnLst/>
            <a:rect l="l" t="t" r="r" b="b"/>
            <a:pathLst>
              <a:path w="12320380" h="8957606">
                <a:moveTo>
                  <a:pt x="0" y="0"/>
                </a:moveTo>
                <a:lnTo>
                  <a:pt x="12320380" y="0"/>
                </a:lnTo>
                <a:lnTo>
                  <a:pt x="12320380" y="8957607"/>
                </a:lnTo>
                <a:lnTo>
                  <a:pt x="0" y="895760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a:off x="3035379" y="354975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AutoShape 7"/>
          <p:cNvSpPr/>
          <p:nvPr/>
        </p:nvSpPr>
        <p:spPr>
          <a:xfrm flipH="1">
            <a:off x="3706043" y="1472685"/>
            <a:ext cx="10875913"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8" name="Group 8"/>
          <p:cNvGrpSpPr/>
          <p:nvPr/>
        </p:nvGrpSpPr>
        <p:grpSpPr>
          <a:xfrm>
            <a:off x="11576492" y="5024221"/>
            <a:ext cx="5450725" cy="5246370"/>
            <a:chOff x="30480" y="591820"/>
            <a:chExt cx="12736830" cy="12259310"/>
          </a:xfrm>
        </p:grpSpPr>
        <p:sp>
          <p:nvSpPr>
            <p:cNvPr id="9" name="Freeform 9"/>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6"/>
              <a:stretch>
                <a:fillRect l="-5154" r="-33060"/>
              </a:stretch>
            </a:blipFill>
          </p:spPr>
          <p:txBody>
            <a:bodyPr/>
            <a:lstStyle/>
            <a:p>
              <a:endParaRPr lang="fr-FR"/>
            </a:p>
          </p:txBody>
        </p:sp>
      </p:grpSp>
      <p:sp>
        <p:nvSpPr>
          <p:cNvPr id="10" name="TextBox 10"/>
          <p:cNvSpPr txBox="1"/>
          <p:nvPr/>
        </p:nvSpPr>
        <p:spPr>
          <a:xfrm>
            <a:off x="3574050" y="867263"/>
            <a:ext cx="11017506" cy="605422"/>
          </a:xfrm>
          <a:prstGeom prst="rect">
            <a:avLst/>
          </a:prstGeom>
        </p:spPr>
        <p:txBody>
          <a:bodyPr wrap="square"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QUELQUES REPÈRES POUR MIEUX COMPRENDRE…​</a:t>
            </a:r>
          </a:p>
        </p:txBody>
      </p:sp>
      <p:sp>
        <p:nvSpPr>
          <p:cNvPr id="11" name="TextBox 11"/>
          <p:cNvSpPr txBox="1"/>
          <p:nvPr/>
        </p:nvSpPr>
        <p:spPr>
          <a:xfrm>
            <a:off x="3844258" y="3502126"/>
            <a:ext cx="11465284" cy="40767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Code de l’éducation​</a:t>
            </a:r>
          </a:p>
        </p:txBody>
      </p:sp>
      <p:sp>
        <p:nvSpPr>
          <p:cNvPr id="12" name="TextBox 12"/>
          <p:cNvSpPr txBox="1"/>
          <p:nvPr/>
        </p:nvSpPr>
        <p:spPr>
          <a:xfrm>
            <a:off x="3844258" y="4345865"/>
            <a:ext cx="11465284" cy="798195"/>
          </a:xfrm>
          <a:prstGeom prst="rect">
            <a:avLst/>
          </a:prstGeom>
        </p:spPr>
        <p:txBody>
          <a:bodyPr lIns="0" tIns="0" rIns="0" bIns="0" rtlCol="0" anchor="t">
            <a:spAutoFit/>
          </a:bodyPr>
          <a:lstStyle/>
          <a:p>
            <a:pPr algn="l">
              <a:lnSpc>
                <a:spcPts val="3120"/>
              </a:lnSpc>
            </a:pPr>
            <a:r>
              <a:rPr lang="en-US" sz="2400" b="1" spc="4" dirty="0">
                <a:solidFill>
                  <a:srgbClr val="173D76"/>
                </a:solidFill>
                <a:latin typeface="Poppins Bold"/>
                <a:ea typeface="Poppins Bold"/>
                <a:cs typeface="Poppins Bold"/>
                <a:sym typeface="Poppins Bold"/>
              </a:rPr>
              <a:t> - Articles D 321- 22 et D 321-24  (premier </a:t>
            </a:r>
            <a:r>
              <a:rPr lang="en-US" sz="2400" b="1" spc="4" dirty="0" err="1">
                <a:solidFill>
                  <a:srgbClr val="173D76"/>
                </a:solidFill>
                <a:latin typeface="Poppins Bold"/>
                <a:ea typeface="Poppins Bold"/>
                <a:cs typeface="Poppins Bold"/>
                <a:sym typeface="Poppins Bold"/>
              </a:rPr>
              <a:t>degré</a:t>
            </a:r>
            <a:r>
              <a:rPr lang="en-US" sz="2400" b="1" spc="4" dirty="0">
                <a:solidFill>
                  <a:srgbClr val="173D76"/>
                </a:solidFill>
                <a:latin typeface="Poppins Bold"/>
                <a:ea typeface="Poppins Bold"/>
                <a:cs typeface="Poppins Bold"/>
                <a:sym typeface="Poppins Bold"/>
              </a:rPr>
              <a:t>) ​</a:t>
            </a:r>
          </a:p>
          <a:p>
            <a:pPr algn="l">
              <a:lnSpc>
                <a:spcPts val="3120"/>
              </a:lnSpc>
            </a:pPr>
            <a:r>
              <a:rPr lang="en-US" sz="2400" b="1" spc="4" dirty="0">
                <a:solidFill>
                  <a:srgbClr val="173D76"/>
                </a:solidFill>
                <a:latin typeface="Poppins Bold"/>
                <a:ea typeface="Poppins Bold"/>
                <a:cs typeface="Poppins Bold"/>
                <a:sym typeface="Poppins Bold"/>
              </a:rPr>
              <a:t>  - Articles D 331-46 à D 331-64 (second </a:t>
            </a:r>
            <a:r>
              <a:rPr lang="en-US" sz="2400" b="1" spc="4" dirty="0" err="1">
                <a:solidFill>
                  <a:srgbClr val="173D76"/>
                </a:solidFill>
                <a:latin typeface="Poppins Bold"/>
                <a:ea typeface="Poppins Bold"/>
                <a:cs typeface="Poppins Bold"/>
                <a:sym typeface="Poppins Bold"/>
              </a:rPr>
              <a:t>degré</a:t>
            </a:r>
            <a:r>
              <a:rPr lang="en-US" sz="2400" b="1" spc="4" dirty="0">
                <a:solidFill>
                  <a:srgbClr val="173D76"/>
                </a:solidFill>
                <a:latin typeface="Poppins Bold"/>
                <a:ea typeface="Poppins Bold"/>
                <a:cs typeface="Poppins Bold"/>
                <a:sym typeface="Poppins Bold"/>
              </a:rPr>
              <a:t>)​</a:t>
            </a:r>
          </a:p>
        </p:txBody>
      </p:sp>
      <p:sp>
        <p:nvSpPr>
          <p:cNvPr id="13" name="TextBox 13"/>
          <p:cNvSpPr txBox="1"/>
          <p:nvPr/>
        </p:nvSpPr>
        <p:spPr>
          <a:xfrm>
            <a:off x="2374314" y="2584327"/>
            <a:ext cx="12217242" cy="407670"/>
          </a:xfrm>
          <a:prstGeom prst="rect">
            <a:avLst/>
          </a:prstGeom>
        </p:spPr>
        <p:txBody>
          <a:bodyPr lIns="0" tIns="0" rIns="0" bIns="0" rtlCol="0" anchor="t">
            <a:spAutoFit/>
          </a:bodyPr>
          <a:lstStyle/>
          <a:p>
            <a:pPr algn="l">
              <a:lnSpc>
                <a:spcPts val="3120"/>
              </a:lnSpc>
            </a:pPr>
            <a:r>
              <a:rPr lang="en-US" sz="2400" b="1" spc="4">
                <a:solidFill>
                  <a:srgbClr val="173D76"/>
                </a:solidFill>
                <a:latin typeface="Poppins Bold"/>
                <a:ea typeface="Poppins Bold"/>
                <a:cs typeface="Poppins Bold"/>
                <a:sym typeface="Poppins Bold"/>
              </a:rPr>
              <a:t>Textes de référence :​</a:t>
            </a:r>
          </a:p>
        </p:txBody>
      </p:sp>
      <p:sp>
        <p:nvSpPr>
          <p:cNvPr id="14" name="TextBox 14"/>
          <p:cNvSpPr txBox="1"/>
          <p:nvPr/>
        </p:nvSpPr>
        <p:spPr>
          <a:xfrm>
            <a:off x="17331487" y="9394438"/>
            <a:ext cx="526634" cy="475579"/>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CE007F"/>
                </a:solidFill>
                <a:latin typeface="Poppins Bold"/>
                <a:ea typeface="Poppins Bold"/>
                <a:cs typeface="Poppins Bold"/>
                <a:sym typeface="Poppins Bold"/>
              </a:rPr>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2886092" y="-1292527"/>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3255990" y="352292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4642769" y="5458939"/>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304417" y="413090"/>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4230297" y="2350750"/>
            <a:ext cx="9818790" cy="36582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Il arrive que les décisions d'orientation, de redoublement ou de saut de classe notifiées par le chef d’établissement ne correspondent pas à ce que demande la famille. ​</a:t>
            </a:r>
          </a:p>
          <a:p>
            <a:pPr algn="ctr">
              <a:lnSpc>
                <a:spcPts val="3639"/>
              </a:lnSpc>
            </a:pPr>
            <a:endParaRPr lang="en-US" sz="2599" b="1" spc="51">
              <a:solidFill>
                <a:srgbClr val="173D76"/>
              </a:solidFill>
              <a:latin typeface="Poppins Bold"/>
              <a:ea typeface="Poppins Bold"/>
              <a:cs typeface="Poppins Bold"/>
              <a:sym typeface="Poppins Bold"/>
            </a:endParaRPr>
          </a:p>
          <a:p>
            <a:pPr algn="ctr">
              <a:lnSpc>
                <a:spcPts val="3639"/>
              </a:lnSpc>
            </a:pPr>
            <a:r>
              <a:rPr lang="en-US" sz="2599" b="1" spc="51">
                <a:solidFill>
                  <a:srgbClr val="173D76"/>
                </a:solidFill>
                <a:latin typeface="Poppins Bold"/>
                <a:ea typeface="Poppins Bold"/>
                <a:cs typeface="Poppins Bold"/>
                <a:sym typeface="Poppins Bold"/>
              </a:rPr>
              <a:t>Si aucun accord ne peut être trouvé, une commission d'appel ou de recours , extérieure à l'établissement scolaire, tranchera en dernier ressort.​</a:t>
            </a:r>
          </a:p>
        </p:txBody>
      </p:sp>
      <p:sp>
        <p:nvSpPr>
          <p:cNvPr id="7" name="TextBox 7"/>
          <p:cNvSpPr txBox="1"/>
          <p:nvPr/>
        </p:nvSpPr>
        <p:spPr>
          <a:xfrm>
            <a:off x="4238912" y="6741180"/>
            <a:ext cx="9818790" cy="1128396"/>
          </a:xfrm>
          <a:prstGeom prst="rect">
            <a:avLst/>
          </a:prstGeom>
        </p:spPr>
        <p:txBody>
          <a:bodyPr lIns="0" tIns="0" rIns="0" bIns="0" rtlCol="0" anchor="t">
            <a:spAutoFit/>
          </a:bodyPr>
          <a:lstStyle/>
          <a:p>
            <a:pPr algn="ctr">
              <a:lnSpc>
                <a:spcPts val="4479"/>
              </a:lnSpc>
            </a:pPr>
            <a:r>
              <a:rPr lang="en-US" sz="3199" b="1" spc="63">
                <a:solidFill>
                  <a:srgbClr val="CE007F"/>
                </a:solidFill>
                <a:latin typeface="Poppins Bold"/>
                <a:ea typeface="Poppins Bold"/>
                <a:cs typeface="Poppins Bold"/>
                <a:sym typeface="Poppins Bold"/>
              </a:rPr>
              <a:t>Le recours à la commission d’appel ou de recours est un droit pour les familles.​</a:t>
            </a:r>
          </a:p>
        </p:txBody>
      </p:sp>
      <p:sp>
        <p:nvSpPr>
          <p:cNvPr id="8" name="TextBox 8"/>
          <p:cNvSpPr txBox="1"/>
          <p:nvPr/>
        </p:nvSpPr>
        <p:spPr>
          <a:xfrm>
            <a:off x="17611141" y="9394438"/>
            <a:ext cx="133722"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2893825">
            <a:off x="10785274" y="7869492"/>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7277600" y="-8898471"/>
            <a:ext cx="13822693" cy="16965822"/>
            <a:chOff x="0" y="0"/>
            <a:chExt cx="18430258" cy="22621096"/>
          </a:xfrm>
        </p:grpSpPr>
        <p:sp>
          <p:nvSpPr>
            <p:cNvPr id="5" name="Freeform 5"/>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6" name="Freeform 6"/>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7" name="TextBox 7"/>
          <p:cNvSpPr txBox="1"/>
          <p:nvPr/>
        </p:nvSpPr>
        <p:spPr>
          <a:xfrm>
            <a:off x="6000006" y="923925"/>
            <a:ext cx="6725394" cy="1246623"/>
          </a:xfrm>
          <a:prstGeom prst="rect">
            <a:avLst/>
          </a:prstGeom>
        </p:spPr>
        <p:txBody>
          <a:bodyPr wrap="square" lIns="0" tIns="0" rIns="0" bIns="0" rtlCol="0" anchor="t">
            <a:spAutoFit/>
          </a:bodyPr>
          <a:lstStyle/>
          <a:p>
            <a:pPr algn="ctr">
              <a:lnSpc>
                <a:spcPts val="5040"/>
              </a:lnSpc>
            </a:pPr>
            <a:r>
              <a:rPr lang="en-US" sz="3600" b="1" dirty="0">
                <a:solidFill>
                  <a:srgbClr val="173D76"/>
                </a:solidFill>
                <a:latin typeface="Poppins Bold"/>
                <a:ea typeface="Poppins Bold"/>
                <a:cs typeface="Poppins Bold"/>
                <a:sym typeface="Poppins Bold"/>
              </a:rPr>
              <a:t>POURQUOI UNE PROCÉDURE</a:t>
            </a:r>
          </a:p>
          <a:p>
            <a:pPr algn="ctr">
              <a:lnSpc>
                <a:spcPts val="5040"/>
              </a:lnSpc>
            </a:pPr>
            <a:r>
              <a:rPr lang="en-US" sz="3600" b="1" dirty="0">
                <a:solidFill>
                  <a:srgbClr val="173D76"/>
                </a:solidFill>
                <a:latin typeface="Poppins Bold"/>
                <a:ea typeface="Poppins Bold"/>
                <a:cs typeface="Poppins Bold"/>
                <a:sym typeface="Poppins Bold"/>
              </a:rPr>
              <a:t>D’APPEL OU DE RECOURS?​</a:t>
            </a:r>
          </a:p>
        </p:txBody>
      </p:sp>
      <p:sp>
        <p:nvSpPr>
          <p:cNvPr id="8" name="AutoShape 8"/>
          <p:cNvSpPr/>
          <p:nvPr/>
        </p:nvSpPr>
        <p:spPr>
          <a:xfrm flipH="1">
            <a:off x="6172200" y="1538288"/>
            <a:ext cx="6324600" cy="0"/>
          </a:xfrm>
          <a:prstGeom prst="line">
            <a:avLst/>
          </a:prstGeom>
          <a:ln w="19050" cap="flat">
            <a:solidFill>
              <a:srgbClr val="CE007F"/>
            </a:solidFill>
            <a:prstDash val="solid"/>
            <a:headEnd type="none" w="sm" len="sm"/>
            <a:tailEnd type="none" w="sm" len="sm"/>
          </a:ln>
        </p:spPr>
        <p:txBody>
          <a:bodyPr/>
          <a:lstStyle/>
          <a:p>
            <a:endParaRPr lang="fr-FR"/>
          </a:p>
        </p:txBody>
      </p:sp>
      <p:sp>
        <p:nvSpPr>
          <p:cNvPr id="9" name="AutoShape 9"/>
          <p:cNvSpPr/>
          <p:nvPr/>
        </p:nvSpPr>
        <p:spPr>
          <a:xfrm flipH="1" flipV="1">
            <a:off x="6286742" y="2170548"/>
            <a:ext cx="5981457" cy="0"/>
          </a:xfrm>
          <a:prstGeom prst="line">
            <a:avLst/>
          </a:prstGeom>
          <a:ln w="19050" cap="flat">
            <a:solidFill>
              <a:srgbClr val="CE007F"/>
            </a:solidFill>
            <a:prstDash val="solid"/>
            <a:headEnd type="none" w="sm" len="sm"/>
            <a:tailEnd type="none" w="sm" len="sm"/>
          </a:ln>
        </p:spPr>
        <p:txBody>
          <a:bodyPr/>
          <a:lstStyle/>
          <a:p>
            <a:endParaRPr lang="fr-FR"/>
          </a:p>
        </p:txBody>
      </p:sp>
      <p:sp>
        <p:nvSpPr>
          <p:cNvPr id="10" name="Freeform 10"/>
          <p:cNvSpPr/>
          <p:nvPr/>
        </p:nvSpPr>
        <p:spPr>
          <a:xfrm>
            <a:off x="1849807" y="344805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Freeform 11"/>
          <p:cNvSpPr/>
          <p:nvPr/>
        </p:nvSpPr>
        <p:spPr>
          <a:xfrm>
            <a:off x="9458506" y="344805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Freeform 12"/>
          <p:cNvSpPr/>
          <p:nvPr/>
        </p:nvSpPr>
        <p:spPr>
          <a:xfrm>
            <a:off x="1849807" y="5847391"/>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3" name="Freeform 13"/>
          <p:cNvSpPr/>
          <p:nvPr/>
        </p:nvSpPr>
        <p:spPr>
          <a:xfrm>
            <a:off x="9502960" y="6304591"/>
            <a:ext cx="538671" cy="389863"/>
          </a:xfrm>
          <a:custGeom>
            <a:avLst/>
            <a:gdLst/>
            <a:ahLst/>
            <a:cxnLst/>
            <a:rect l="l" t="t" r="r" b="b"/>
            <a:pathLst>
              <a:path w="538671" h="389863">
                <a:moveTo>
                  <a:pt x="0" y="0"/>
                </a:moveTo>
                <a:lnTo>
                  <a:pt x="538670" y="0"/>
                </a:lnTo>
                <a:lnTo>
                  <a:pt x="538670"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4" name="TextBox 14"/>
          <p:cNvSpPr txBox="1"/>
          <p:nvPr/>
        </p:nvSpPr>
        <p:spPr>
          <a:xfrm>
            <a:off x="2580689" y="3381375"/>
            <a:ext cx="6208951" cy="18294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permettre aux familles d’exercer leurs droits et leurs responsabilités </a:t>
            </a:r>
            <a:r>
              <a:rPr lang="en-US" sz="2599" b="1" spc="51">
                <a:solidFill>
                  <a:srgbClr val="CE007F"/>
                </a:solidFill>
                <a:latin typeface="Poppins Bold"/>
                <a:ea typeface="Poppins Bold"/>
                <a:cs typeface="Poppins Bold"/>
                <a:sym typeface="Poppins Bold"/>
              </a:rPr>
              <a:t>dans l’intérêt de leur enfant​.</a:t>
            </a:r>
          </a:p>
        </p:txBody>
      </p:sp>
      <p:sp>
        <p:nvSpPr>
          <p:cNvPr id="15" name="TextBox 15"/>
          <p:cNvSpPr txBox="1"/>
          <p:nvPr/>
        </p:nvSpPr>
        <p:spPr>
          <a:xfrm>
            <a:off x="10229241" y="3381375"/>
            <a:ext cx="6208951" cy="22866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rendre </a:t>
            </a:r>
            <a:r>
              <a:rPr lang="en-US" sz="2599" b="1" spc="51">
                <a:solidFill>
                  <a:srgbClr val="CE007F"/>
                </a:solidFill>
                <a:latin typeface="Poppins Bold"/>
                <a:ea typeface="Poppins Bold"/>
                <a:cs typeface="Poppins Bold"/>
                <a:sym typeface="Poppins Bold"/>
              </a:rPr>
              <a:t>plus homogènes</a:t>
            </a:r>
            <a:r>
              <a:rPr lang="en-US" sz="2599" b="1" spc="51">
                <a:solidFill>
                  <a:srgbClr val="173D76"/>
                </a:solidFill>
                <a:latin typeface="Poppins Bold"/>
                <a:ea typeface="Poppins Bold"/>
                <a:cs typeface="Poppins Bold"/>
                <a:sym typeface="Poppins Bold"/>
              </a:rPr>
              <a:t> les décisions d’orientation prises par les différents établissements de l’Enseignement catholique d’un même diocèse​</a:t>
            </a:r>
          </a:p>
        </p:txBody>
      </p:sp>
      <p:sp>
        <p:nvSpPr>
          <p:cNvPr id="16" name="TextBox 16"/>
          <p:cNvSpPr txBox="1"/>
          <p:nvPr/>
        </p:nvSpPr>
        <p:spPr>
          <a:xfrm>
            <a:off x="2580689" y="5780716"/>
            <a:ext cx="6208951" cy="22866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relativiser la décision notifiée par le chef d’établissement en la replaçant dans un </a:t>
            </a:r>
            <a:r>
              <a:rPr lang="en-US" sz="2599" b="1" spc="51">
                <a:solidFill>
                  <a:srgbClr val="CE007F"/>
                </a:solidFill>
                <a:latin typeface="Poppins Bold"/>
                <a:ea typeface="Poppins Bold"/>
                <a:cs typeface="Poppins Bold"/>
                <a:sym typeface="Poppins Bold"/>
              </a:rPr>
              <a:t>contexte plus large</a:t>
            </a:r>
            <a:r>
              <a:rPr lang="en-US" sz="2599" b="1" spc="51">
                <a:solidFill>
                  <a:srgbClr val="173D76"/>
                </a:solidFill>
                <a:latin typeface="Poppins Bold"/>
                <a:ea typeface="Poppins Bold"/>
                <a:cs typeface="Poppins Bold"/>
                <a:sym typeface="Poppins Bold"/>
              </a:rPr>
              <a:t> que celui de l’établissement scolaire où se trouve l’élève​</a:t>
            </a:r>
          </a:p>
        </p:txBody>
      </p:sp>
      <p:sp>
        <p:nvSpPr>
          <p:cNvPr id="17" name="TextBox 17"/>
          <p:cNvSpPr txBox="1"/>
          <p:nvPr/>
        </p:nvSpPr>
        <p:spPr>
          <a:xfrm>
            <a:off x="10229241" y="6237916"/>
            <a:ext cx="6208951" cy="18294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Pour examiner, avec un </a:t>
            </a:r>
            <a:r>
              <a:rPr lang="en-US" sz="2599" b="1" spc="51">
                <a:solidFill>
                  <a:srgbClr val="CE007F"/>
                </a:solidFill>
                <a:latin typeface="Poppins Bold"/>
                <a:ea typeface="Poppins Bold"/>
                <a:cs typeface="Poppins Bold"/>
                <a:sym typeface="Poppins Bold"/>
              </a:rPr>
              <a:t>regard neuf et distancié</a:t>
            </a:r>
            <a:r>
              <a:rPr lang="en-US" sz="2599" b="1" spc="51">
                <a:solidFill>
                  <a:srgbClr val="173D76"/>
                </a:solidFill>
                <a:latin typeface="Poppins Bold"/>
                <a:ea typeface="Poppins Bold"/>
                <a:cs typeface="Poppins Bold"/>
                <a:sym typeface="Poppins Bold"/>
              </a:rPr>
              <a:t>, une décision qui ne correspond pas aux demandes de la famille ou  de l’élève majeur​</a:t>
            </a:r>
          </a:p>
        </p:txBody>
      </p:sp>
      <p:sp>
        <p:nvSpPr>
          <p:cNvPr id="18" name="TextBox 18"/>
          <p:cNvSpPr txBox="1"/>
          <p:nvPr/>
        </p:nvSpPr>
        <p:spPr>
          <a:xfrm>
            <a:off x="17576464" y="9394438"/>
            <a:ext cx="20307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3590819" y="-1233599"/>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3255990" y="3522929"/>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4642769" y="5458939"/>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304417" y="413090"/>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4230297" y="3113587"/>
            <a:ext cx="9818790" cy="45726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Dans</a:t>
            </a:r>
            <a:r>
              <a:rPr lang="en-US" sz="2599" b="1" spc="51">
                <a:solidFill>
                  <a:srgbClr val="CE007F"/>
                </a:solidFill>
                <a:latin typeface="Poppins Bold"/>
                <a:ea typeface="Poppins Bold"/>
                <a:cs typeface="Poppins Bold"/>
                <a:sym typeface="Poppins Bold"/>
              </a:rPr>
              <a:t> l’enseignement catholique</a:t>
            </a:r>
            <a:r>
              <a:rPr lang="en-US" sz="2599" b="1" spc="51">
                <a:solidFill>
                  <a:srgbClr val="173D76"/>
                </a:solidFill>
                <a:latin typeface="Poppins Bold"/>
                <a:ea typeface="Poppins Bold"/>
                <a:cs typeface="Poppins Bold"/>
                <a:sym typeface="Poppins Bold"/>
              </a:rPr>
              <a:t>, ​</a:t>
            </a:r>
          </a:p>
          <a:p>
            <a:pPr algn="ctr">
              <a:lnSpc>
                <a:spcPts val="3639"/>
              </a:lnSpc>
            </a:pPr>
            <a:r>
              <a:rPr lang="en-US" sz="2599" b="1" spc="51">
                <a:solidFill>
                  <a:srgbClr val="173D76"/>
                </a:solidFill>
                <a:latin typeface="Poppins Bold"/>
                <a:ea typeface="Poppins Bold"/>
                <a:cs typeface="Poppins Bold"/>
                <a:sym typeface="Poppins Bold"/>
              </a:rPr>
              <a:t>pour les écoles, les collèges et les lycées privés ​</a:t>
            </a:r>
          </a:p>
          <a:p>
            <a:pPr algn="ctr">
              <a:lnSpc>
                <a:spcPts val="3639"/>
              </a:lnSpc>
            </a:pPr>
            <a:r>
              <a:rPr lang="en-US" sz="2599" b="1" spc="51">
                <a:solidFill>
                  <a:srgbClr val="173D76"/>
                </a:solidFill>
                <a:latin typeface="Poppins Bold"/>
                <a:ea typeface="Poppins Bold"/>
                <a:cs typeface="Poppins Bold"/>
                <a:sym typeface="Poppins Bold"/>
              </a:rPr>
              <a:t>sous contrat d’association, ​</a:t>
            </a:r>
          </a:p>
          <a:p>
            <a:pPr algn="ctr">
              <a:lnSpc>
                <a:spcPts val="3639"/>
              </a:lnSpc>
            </a:pPr>
            <a:r>
              <a:rPr lang="en-US" sz="2599" b="1" spc="51">
                <a:solidFill>
                  <a:srgbClr val="173D76"/>
                </a:solidFill>
                <a:latin typeface="Poppins Bold"/>
                <a:ea typeface="Poppins Bold"/>
                <a:cs typeface="Poppins Bold"/>
                <a:sym typeface="Poppins Bold"/>
              </a:rPr>
              <a:t>​</a:t>
            </a:r>
          </a:p>
          <a:p>
            <a:pPr algn="ctr">
              <a:lnSpc>
                <a:spcPts val="3639"/>
              </a:lnSpc>
            </a:pPr>
            <a:r>
              <a:rPr lang="en-US" sz="2599" b="1" spc="51">
                <a:solidFill>
                  <a:srgbClr val="173D76"/>
                </a:solidFill>
                <a:latin typeface="Poppins Bold"/>
                <a:ea typeface="Poppins Bold"/>
                <a:cs typeface="Poppins Bold"/>
                <a:sym typeface="Poppins Bold"/>
              </a:rPr>
              <a:t>les commissions d’appel ou de recours ​</a:t>
            </a:r>
          </a:p>
          <a:p>
            <a:pPr algn="ctr">
              <a:lnSpc>
                <a:spcPts val="3639"/>
              </a:lnSpc>
            </a:pPr>
            <a:r>
              <a:rPr lang="en-US" sz="2599" b="1" spc="51">
                <a:solidFill>
                  <a:srgbClr val="173D76"/>
                </a:solidFill>
                <a:latin typeface="Poppins Bold"/>
                <a:ea typeface="Poppins Bold"/>
                <a:cs typeface="Poppins Bold"/>
                <a:sym typeface="Poppins Bold"/>
              </a:rPr>
              <a:t>sont organisées au niveau diocésain,​</a:t>
            </a:r>
          </a:p>
          <a:p>
            <a:pPr algn="ctr">
              <a:lnSpc>
                <a:spcPts val="3639"/>
              </a:lnSpc>
            </a:pPr>
            <a:r>
              <a:rPr lang="en-US" sz="2599" b="1" spc="51">
                <a:solidFill>
                  <a:srgbClr val="173D76"/>
                </a:solidFill>
                <a:latin typeface="Poppins Bold"/>
                <a:ea typeface="Poppins Bold"/>
                <a:cs typeface="Poppins Bold"/>
                <a:sym typeface="Poppins Bold"/>
              </a:rPr>
              <a:t>correspondant le plus souvent ​</a:t>
            </a:r>
          </a:p>
          <a:p>
            <a:pPr algn="ctr">
              <a:lnSpc>
                <a:spcPts val="3639"/>
              </a:lnSpc>
            </a:pPr>
            <a:r>
              <a:rPr lang="en-US" sz="2599" b="1" spc="51">
                <a:solidFill>
                  <a:srgbClr val="173D76"/>
                </a:solidFill>
                <a:latin typeface="Poppins Bold"/>
                <a:ea typeface="Poppins Bold"/>
                <a:cs typeface="Poppins Bold"/>
                <a:sym typeface="Poppins Bold"/>
              </a:rPr>
              <a:t>au niveau départemental,​</a:t>
            </a:r>
          </a:p>
          <a:p>
            <a:pPr algn="ctr">
              <a:lnSpc>
                <a:spcPts val="3639"/>
              </a:lnSpc>
            </a:pPr>
            <a:r>
              <a:rPr lang="en-US" sz="2599" b="1" spc="51">
                <a:solidFill>
                  <a:srgbClr val="173D76"/>
                </a:solidFill>
                <a:latin typeface="Poppins Bold"/>
                <a:ea typeface="Poppins Bold"/>
                <a:cs typeface="Poppins Bold"/>
                <a:sym typeface="Poppins Bold"/>
              </a:rPr>
              <a:t>​</a:t>
            </a:r>
          </a:p>
          <a:p>
            <a:pPr algn="ctr">
              <a:lnSpc>
                <a:spcPts val="3639"/>
              </a:lnSpc>
            </a:pPr>
            <a:r>
              <a:rPr lang="en-US" sz="2599" b="1" spc="51">
                <a:solidFill>
                  <a:srgbClr val="173D76"/>
                </a:solidFill>
                <a:latin typeface="Poppins Bold"/>
                <a:ea typeface="Poppins Bold"/>
                <a:cs typeface="Poppins Bold"/>
                <a:sym typeface="Poppins Bold"/>
              </a:rPr>
              <a:t>sous la responsabilité du Directeur diocésain .​</a:t>
            </a:r>
          </a:p>
        </p:txBody>
      </p:sp>
      <p:sp>
        <p:nvSpPr>
          <p:cNvPr id="7" name="AutoShape 7"/>
          <p:cNvSpPr/>
          <p:nvPr/>
        </p:nvSpPr>
        <p:spPr>
          <a:xfrm flipH="1">
            <a:off x="4617922" y="1621155"/>
            <a:ext cx="9043541" cy="0"/>
          </a:xfrm>
          <a:prstGeom prst="line">
            <a:avLst/>
          </a:prstGeom>
          <a:ln w="19050" cap="flat">
            <a:solidFill>
              <a:srgbClr val="CE007F"/>
            </a:solidFill>
            <a:prstDash val="solid"/>
            <a:headEnd type="none" w="sm" len="sm"/>
            <a:tailEnd type="none" w="sm" len="sm"/>
          </a:ln>
        </p:spPr>
        <p:txBody>
          <a:bodyPr/>
          <a:lstStyle/>
          <a:p>
            <a:endParaRPr lang="fr-FR"/>
          </a:p>
        </p:txBody>
      </p:sp>
      <p:sp>
        <p:nvSpPr>
          <p:cNvPr id="8" name="TextBox 8"/>
          <p:cNvSpPr txBox="1"/>
          <p:nvPr/>
        </p:nvSpPr>
        <p:spPr>
          <a:xfrm>
            <a:off x="4617922" y="923925"/>
            <a:ext cx="9043541"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OU DE RECOURS​</a:t>
            </a:r>
          </a:p>
        </p:txBody>
      </p:sp>
      <p:sp>
        <p:nvSpPr>
          <p:cNvPr id="9" name="TextBox 9"/>
          <p:cNvSpPr txBox="1"/>
          <p:nvPr/>
        </p:nvSpPr>
        <p:spPr>
          <a:xfrm>
            <a:off x="17570437" y="9394438"/>
            <a:ext cx="215131"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5081221" y="4760582"/>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526761">
            <a:off x="11638177" y="790391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254300" y="1668194"/>
            <a:ext cx="5947752" cy="2242716"/>
            <a:chOff x="0" y="0"/>
            <a:chExt cx="1566486" cy="590674"/>
          </a:xfrm>
        </p:grpSpPr>
        <p:sp>
          <p:nvSpPr>
            <p:cNvPr id="5" name="Freeform 5"/>
            <p:cNvSpPr/>
            <p:nvPr/>
          </p:nvSpPr>
          <p:spPr>
            <a:xfrm>
              <a:off x="0" y="0"/>
              <a:ext cx="1566486" cy="590674"/>
            </a:xfrm>
            <a:custGeom>
              <a:avLst/>
              <a:gdLst/>
              <a:ahLst/>
              <a:cxnLst/>
              <a:rect l="l" t="t" r="r" b="b"/>
              <a:pathLst>
                <a:path w="1566486" h="590674">
                  <a:moveTo>
                    <a:pt x="23430" y="0"/>
                  </a:moveTo>
                  <a:lnTo>
                    <a:pt x="1543056" y="0"/>
                  </a:lnTo>
                  <a:cubicBezTo>
                    <a:pt x="1555996" y="0"/>
                    <a:pt x="1566486" y="10490"/>
                    <a:pt x="1566486" y="23430"/>
                  </a:cubicBezTo>
                  <a:lnTo>
                    <a:pt x="1566486" y="567244"/>
                  </a:lnTo>
                  <a:cubicBezTo>
                    <a:pt x="1566486" y="580184"/>
                    <a:pt x="1555996" y="590674"/>
                    <a:pt x="1543056" y="590674"/>
                  </a:cubicBezTo>
                  <a:lnTo>
                    <a:pt x="23430" y="590674"/>
                  </a:lnTo>
                  <a:cubicBezTo>
                    <a:pt x="10490" y="590674"/>
                    <a:pt x="0" y="580184"/>
                    <a:pt x="0" y="567244"/>
                  </a:cubicBezTo>
                  <a:lnTo>
                    <a:pt x="0" y="23430"/>
                  </a:lnTo>
                  <a:cubicBezTo>
                    <a:pt x="0" y="10490"/>
                    <a:pt x="10490" y="0"/>
                    <a:pt x="23430" y="0"/>
                  </a:cubicBezTo>
                  <a:close/>
                </a:path>
              </a:pathLst>
            </a:custGeom>
            <a:solidFill>
              <a:srgbClr val="EBEBEB"/>
            </a:solidFill>
          </p:spPr>
          <p:txBody>
            <a:bodyPr/>
            <a:lstStyle/>
            <a:p>
              <a:endParaRPr lang="fr-FR"/>
            </a:p>
          </p:txBody>
        </p:sp>
        <p:sp>
          <p:nvSpPr>
            <p:cNvPr id="6" name="TextBox 6"/>
            <p:cNvSpPr txBox="1"/>
            <p:nvPr/>
          </p:nvSpPr>
          <p:spPr>
            <a:xfrm>
              <a:off x="0" y="-66675"/>
              <a:ext cx="1566486" cy="657349"/>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7277600" y="-8898471"/>
            <a:ext cx="13822693" cy="16965822"/>
            <a:chOff x="0" y="0"/>
            <a:chExt cx="18430258" cy="22621096"/>
          </a:xfrm>
        </p:grpSpPr>
        <p:sp>
          <p:nvSpPr>
            <p:cNvPr id="8" name="Freeform 8"/>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9" name="Freeform 9"/>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grpSp>
        <p:nvGrpSpPr>
          <p:cNvPr id="10" name="Group 10"/>
          <p:cNvGrpSpPr/>
          <p:nvPr/>
        </p:nvGrpSpPr>
        <p:grpSpPr>
          <a:xfrm>
            <a:off x="1250884" y="4462357"/>
            <a:ext cx="5947752" cy="1730271"/>
            <a:chOff x="0" y="0"/>
            <a:chExt cx="1566486" cy="455709"/>
          </a:xfrm>
        </p:grpSpPr>
        <p:sp>
          <p:nvSpPr>
            <p:cNvPr id="11" name="Freeform 11"/>
            <p:cNvSpPr/>
            <p:nvPr/>
          </p:nvSpPr>
          <p:spPr>
            <a:xfrm>
              <a:off x="0" y="0"/>
              <a:ext cx="1566486" cy="455709"/>
            </a:xfrm>
            <a:custGeom>
              <a:avLst/>
              <a:gdLst/>
              <a:ahLst/>
              <a:cxnLst/>
              <a:rect l="l" t="t" r="r" b="b"/>
              <a:pathLst>
                <a:path w="1566486" h="455709">
                  <a:moveTo>
                    <a:pt x="23430" y="0"/>
                  </a:moveTo>
                  <a:lnTo>
                    <a:pt x="1543056" y="0"/>
                  </a:lnTo>
                  <a:cubicBezTo>
                    <a:pt x="1555996" y="0"/>
                    <a:pt x="1566486" y="10490"/>
                    <a:pt x="1566486" y="23430"/>
                  </a:cubicBezTo>
                  <a:lnTo>
                    <a:pt x="1566486" y="432279"/>
                  </a:lnTo>
                  <a:cubicBezTo>
                    <a:pt x="1566486" y="438493"/>
                    <a:pt x="1564018" y="444453"/>
                    <a:pt x="1559624" y="448847"/>
                  </a:cubicBezTo>
                  <a:cubicBezTo>
                    <a:pt x="1555230" y="453241"/>
                    <a:pt x="1549270" y="455709"/>
                    <a:pt x="1543056" y="455709"/>
                  </a:cubicBezTo>
                  <a:lnTo>
                    <a:pt x="23430" y="455709"/>
                  </a:lnTo>
                  <a:cubicBezTo>
                    <a:pt x="10490" y="455709"/>
                    <a:pt x="0" y="445219"/>
                    <a:pt x="0" y="432279"/>
                  </a:cubicBezTo>
                  <a:lnTo>
                    <a:pt x="0" y="23430"/>
                  </a:lnTo>
                  <a:cubicBezTo>
                    <a:pt x="0" y="10490"/>
                    <a:pt x="10490" y="0"/>
                    <a:pt x="23430" y="0"/>
                  </a:cubicBezTo>
                  <a:close/>
                </a:path>
              </a:pathLst>
            </a:custGeom>
            <a:solidFill>
              <a:srgbClr val="EBEBEB"/>
            </a:solidFill>
          </p:spPr>
          <p:txBody>
            <a:bodyPr/>
            <a:lstStyle/>
            <a:p>
              <a:endParaRPr lang="fr-FR"/>
            </a:p>
          </p:txBody>
        </p:sp>
        <p:sp>
          <p:nvSpPr>
            <p:cNvPr id="12" name="TextBox 12"/>
            <p:cNvSpPr txBox="1"/>
            <p:nvPr/>
          </p:nvSpPr>
          <p:spPr>
            <a:xfrm>
              <a:off x="0" y="-66675"/>
              <a:ext cx="1566486" cy="522384"/>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250884" y="8136010"/>
            <a:ext cx="5947752" cy="1730271"/>
            <a:chOff x="0" y="0"/>
            <a:chExt cx="1566486" cy="455709"/>
          </a:xfrm>
        </p:grpSpPr>
        <p:sp>
          <p:nvSpPr>
            <p:cNvPr id="14" name="Freeform 14"/>
            <p:cNvSpPr/>
            <p:nvPr/>
          </p:nvSpPr>
          <p:spPr>
            <a:xfrm>
              <a:off x="0" y="0"/>
              <a:ext cx="1566486" cy="455709"/>
            </a:xfrm>
            <a:custGeom>
              <a:avLst/>
              <a:gdLst/>
              <a:ahLst/>
              <a:cxnLst/>
              <a:rect l="l" t="t" r="r" b="b"/>
              <a:pathLst>
                <a:path w="1566486" h="455709">
                  <a:moveTo>
                    <a:pt x="23430" y="0"/>
                  </a:moveTo>
                  <a:lnTo>
                    <a:pt x="1543056" y="0"/>
                  </a:lnTo>
                  <a:cubicBezTo>
                    <a:pt x="1555996" y="0"/>
                    <a:pt x="1566486" y="10490"/>
                    <a:pt x="1566486" y="23430"/>
                  </a:cubicBezTo>
                  <a:lnTo>
                    <a:pt x="1566486" y="432279"/>
                  </a:lnTo>
                  <a:cubicBezTo>
                    <a:pt x="1566486" y="438493"/>
                    <a:pt x="1564018" y="444453"/>
                    <a:pt x="1559624" y="448847"/>
                  </a:cubicBezTo>
                  <a:cubicBezTo>
                    <a:pt x="1555230" y="453241"/>
                    <a:pt x="1549270" y="455709"/>
                    <a:pt x="1543056" y="455709"/>
                  </a:cubicBezTo>
                  <a:lnTo>
                    <a:pt x="23430" y="455709"/>
                  </a:lnTo>
                  <a:cubicBezTo>
                    <a:pt x="10490" y="455709"/>
                    <a:pt x="0" y="445219"/>
                    <a:pt x="0" y="432279"/>
                  </a:cubicBezTo>
                  <a:lnTo>
                    <a:pt x="0" y="23430"/>
                  </a:lnTo>
                  <a:cubicBezTo>
                    <a:pt x="0" y="10490"/>
                    <a:pt x="10490" y="0"/>
                    <a:pt x="23430" y="0"/>
                  </a:cubicBezTo>
                  <a:close/>
                </a:path>
              </a:pathLst>
            </a:custGeom>
            <a:solidFill>
              <a:srgbClr val="EBEBEB"/>
            </a:solidFill>
          </p:spPr>
          <p:txBody>
            <a:bodyPr/>
            <a:lstStyle/>
            <a:p>
              <a:endParaRPr lang="fr-FR"/>
            </a:p>
          </p:txBody>
        </p:sp>
        <p:sp>
          <p:nvSpPr>
            <p:cNvPr id="15" name="TextBox 15"/>
            <p:cNvSpPr txBox="1"/>
            <p:nvPr/>
          </p:nvSpPr>
          <p:spPr>
            <a:xfrm>
              <a:off x="0" y="-66675"/>
              <a:ext cx="1566486" cy="522384"/>
            </a:xfrm>
            <a:prstGeom prst="rect">
              <a:avLst/>
            </a:prstGeom>
          </p:spPr>
          <p:txBody>
            <a:bodyPr lIns="50800" tIns="50800" rIns="50800" bIns="50800" rtlCol="0" anchor="ctr"/>
            <a:lstStyle/>
            <a:p>
              <a:pPr algn="ctr">
                <a:lnSpc>
                  <a:spcPts val="3359"/>
                </a:lnSpc>
              </a:pPr>
              <a:endParaRPr/>
            </a:p>
          </p:txBody>
        </p:sp>
      </p:grpSp>
      <p:sp>
        <p:nvSpPr>
          <p:cNvPr id="16" name="TextBox 16"/>
          <p:cNvSpPr txBox="1"/>
          <p:nvPr/>
        </p:nvSpPr>
        <p:spPr>
          <a:xfrm>
            <a:off x="1499976" y="1835834"/>
            <a:ext cx="5449569" cy="18294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   ​La commission de recours​</a:t>
            </a:r>
          </a:p>
          <a:p>
            <a:pPr algn="ctr">
              <a:lnSpc>
                <a:spcPts val="3639"/>
              </a:lnSpc>
            </a:pPr>
            <a:r>
              <a:rPr lang="en-US" sz="2599" b="1" spc="51">
                <a:solidFill>
                  <a:srgbClr val="173D76"/>
                </a:solidFill>
                <a:latin typeface="Poppins Bold"/>
                <a:ea typeface="Poppins Bold"/>
                <a:cs typeface="Poppins Bold"/>
                <a:sym typeface="Poppins Bold"/>
              </a:rPr>
              <a:t>concerne les élèves scolarisés à l’école élémentaire​ et comprend au moins</a:t>
            </a:r>
          </a:p>
        </p:txBody>
      </p:sp>
      <p:sp>
        <p:nvSpPr>
          <p:cNvPr id="17" name="TextBox 17"/>
          <p:cNvSpPr txBox="1"/>
          <p:nvPr/>
        </p:nvSpPr>
        <p:spPr>
          <a:xfrm>
            <a:off x="1510316" y="8281691"/>
            <a:ext cx="5449569" cy="13722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Pour quelles décisions ​peut-on saisir ​la commission de recours ? ​</a:t>
            </a:r>
          </a:p>
        </p:txBody>
      </p:sp>
      <p:sp>
        <p:nvSpPr>
          <p:cNvPr id="18" name="TextBox 18"/>
          <p:cNvSpPr txBox="1"/>
          <p:nvPr/>
        </p:nvSpPr>
        <p:spPr>
          <a:xfrm>
            <a:off x="1250884" y="6781337"/>
            <a:ext cx="15781923" cy="915035"/>
          </a:xfrm>
          <a:prstGeom prst="rect">
            <a:avLst/>
          </a:prstGeom>
        </p:spPr>
        <p:txBody>
          <a:bodyPr lIns="0" tIns="0" rIns="0" bIns="0" rtlCol="0" anchor="t">
            <a:spAutoFit/>
          </a:bodyPr>
          <a:lstStyle/>
          <a:p>
            <a:pPr algn="l">
              <a:lnSpc>
                <a:spcPts val="3639"/>
              </a:lnSpc>
            </a:pPr>
            <a:r>
              <a:rPr lang="en-US" sz="2599" b="1" spc="51">
                <a:solidFill>
                  <a:srgbClr val="173D76"/>
                </a:solidFill>
                <a:latin typeface="Poppins Bold"/>
                <a:ea typeface="Poppins Bold"/>
                <a:cs typeface="Poppins Bold"/>
                <a:sym typeface="Poppins Bold"/>
              </a:rPr>
              <a:t>Les membres de la commission de recours ne siègent pas lorsqu'est examiné le recours concernant un enfant de l'école dans laquelle ils exercent.​</a:t>
            </a:r>
          </a:p>
        </p:txBody>
      </p:sp>
      <p:sp>
        <p:nvSpPr>
          <p:cNvPr id="19" name="TextBox 19"/>
          <p:cNvSpPr txBox="1"/>
          <p:nvPr/>
        </p:nvSpPr>
        <p:spPr>
          <a:xfrm>
            <a:off x="1510316" y="4837444"/>
            <a:ext cx="5449569" cy="915035"/>
          </a:xfrm>
          <a:prstGeom prst="rect">
            <a:avLst/>
          </a:prstGeom>
        </p:spPr>
        <p:txBody>
          <a:bodyPr lIns="0" tIns="0" rIns="0" bIns="0" rtlCol="0" anchor="t">
            <a:spAutoFit/>
          </a:bodyPr>
          <a:lstStyle/>
          <a:p>
            <a:pPr algn="ctr">
              <a:lnSpc>
                <a:spcPts val="3639"/>
              </a:lnSpc>
            </a:pPr>
            <a:r>
              <a:rPr lang="en-US" sz="2599" b="1" spc="51">
                <a:solidFill>
                  <a:srgbClr val="173D76"/>
                </a:solidFill>
                <a:latin typeface="Poppins Bold"/>
                <a:ea typeface="Poppins Bold"/>
                <a:cs typeface="Poppins Bold"/>
                <a:sym typeface="Poppins Bold"/>
              </a:rPr>
              <a:t>Le Directeur diocésain ​</a:t>
            </a:r>
          </a:p>
          <a:p>
            <a:pPr algn="ctr">
              <a:lnSpc>
                <a:spcPts val="3639"/>
              </a:lnSpc>
            </a:pPr>
            <a:r>
              <a:rPr lang="en-US" sz="2599" b="1" spc="51">
                <a:solidFill>
                  <a:srgbClr val="173D76"/>
                </a:solidFill>
                <a:latin typeface="Poppins Bold"/>
                <a:ea typeface="Poppins Bold"/>
                <a:cs typeface="Poppins Bold"/>
                <a:sym typeface="Poppins Bold"/>
              </a:rPr>
              <a:t>peut solliciter​</a:t>
            </a:r>
          </a:p>
        </p:txBody>
      </p:sp>
      <p:sp>
        <p:nvSpPr>
          <p:cNvPr id="20" name="AutoShape 20"/>
          <p:cNvSpPr/>
          <p:nvPr/>
        </p:nvSpPr>
        <p:spPr>
          <a:xfrm flipH="1">
            <a:off x="5576218" y="1068705"/>
            <a:ext cx="7135564"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21" name="Group 21"/>
          <p:cNvGrpSpPr/>
          <p:nvPr/>
        </p:nvGrpSpPr>
        <p:grpSpPr>
          <a:xfrm>
            <a:off x="8218124" y="2180639"/>
            <a:ext cx="8818992" cy="797176"/>
            <a:chOff x="0" y="0"/>
            <a:chExt cx="2322697" cy="209956"/>
          </a:xfrm>
        </p:grpSpPr>
        <p:sp>
          <p:nvSpPr>
            <p:cNvPr id="22" name="Freeform 22"/>
            <p:cNvSpPr/>
            <p:nvPr/>
          </p:nvSpPr>
          <p:spPr>
            <a:xfrm>
              <a:off x="0" y="0"/>
              <a:ext cx="2322697" cy="209956"/>
            </a:xfrm>
            <a:custGeom>
              <a:avLst/>
              <a:gdLst/>
              <a:ahLst/>
              <a:cxnLst/>
              <a:rect l="l" t="t" r="r" b="b"/>
              <a:pathLst>
                <a:path w="2322697" h="209956">
                  <a:moveTo>
                    <a:pt x="15802" y="0"/>
                  </a:moveTo>
                  <a:lnTo>
                    <a:pt x="2306896" y="0"/>
                  </a:lnTo>
                  <a:cubicBezTo>
                    <a:pt x="2315623" y="0"/>
                    <a:pt x="2322697" y="7075"/>
                    <a:pt x="2322697" y="15802"/>
                  </a:cubicBezTo>
                  <a:lnTo>
                    <a:pt x="2322697" y="194154"/>
                  </a:lnTo>
                  <a:cubicBezTo>
                    <a:pt x="2322697" y="202881"/>
                    <a:pt x="2315623" y="209956"/>
                    <a:pt x="2306896" y="209956"/>
                  </a:cubicBezTo>
                  <a:lnTo>
                    <a:pt x="15802" y="209956"/>
                  </a:lnTo>
                  <a:cubicBezTo>
                    <a:pt x="11611" y="209956"/>
                    <a:pt x="7592" y="208291"/>
                    <a:pt x="4628" y="205328"/>
                  </a:cubicBezTo>
                  <a:cubicBezTo>
                    <a:pt x="1665" y="202364"/>
                    <a:pt x="0" y="198345"/>
                    <a:pt x="0" y="194154"/>
                  </a:cubicBezTo>
                  <a:lnTo>
                    <a:pt x="0" y="15802"/>
                  </a:lnTo>
                  <a:cubicBezTo>
                    <a:pt x="0" y="7075"/>
                    <a:pt x="7075" y="0"/>
                    <a:pt x="15802" y="0"/>
                  </a:cubicBezTo>
                  <a:close/>
                </a:path>
              </a:pathLst>
            </a:custGeom>
            <a:solidFill>
              <a:srgbClr val="E4E4E4"/>
            </a:solidFill>
          </p:spPr>
          <p:txBody>
            <a:bodyPr/>
            <a:lstStyle/>
            <a:p>
              <a:endParaRPr lang="fr-FR"/>
            </a:p>
          </p:txBody>
        </p:sp>
        <p:sp>
          <p:nvSpPr>
            <p:cNvPr id="23" name="TextBox 23"/>
            <p:cNvSpPr txBox="1"/>
            <p:nvPr/>
          </p:nvSpPr>
          <p:spPr>
            <a:xfrm>
              <a:off x="0" y="-66675"/>
              <a:ext cx="2322697" cy="276631"/>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8218124" y="4284837"/>
            <a:ext cx="8818992" cy="797176"/>
            <a:chOff x="0" y="0"/>
            <a:chExt cx="2322697" cy="209956"/>
          </a:xfrm>
        </p:grpSpPr>
        <p:sp>
          <p:nvSpPr>
            <p:cNvPr id="25" name="Freeform 25"/>
            <p:cNvSpPr/>
            <p:nvPr/>
          </p:nvSpPr>
          <p:spPr>
            <a:xfrm>
              <a:off x="0" y="0"/>
              <a:ext cx="2322697" cy="209956"/>
            </a:xfrm>
            <a:custGeom>
              <a:avLst/>
              <a:gdLst/>
              <a:ahLst/>
              <a:cxnLst/>
              <a:rect l="l" t="t" r="r" b="b"/>
              <a:pathLst>
                <a:path w="2322697" h="209956">
                  <a:moveTo>
                    <a:pt x="15802" y="0"/>
                  </a:moveTo>
                  <a:lnTo>
                    <a:pt x="2306896" y="0"/>
                  </a:lnTo>
                  <a:cubicBezTo>
                    <a:pt x="2315623" y="0"/>
                    <a:pt x="2322697" y="7075"/>
                    <a:pt x="2322697" y="15802"/>
                  </a:cubicBezTo>
                  <a:lnTo>
                    <a:pt x="2322697" y="194154"/>
                  </a:lnTo>
                  <a:cubicBezTo>
                    <a:pt x="2322697" y="202881"/>
                    <a:pt x="2315623" y="209956"/>
                    <a:pt x="2306896" y="209956"/>
                  </a:cubicBezTo>
                  <a:lnTo>
                    <a:pt x="15802" y="209956"/>
                  </a:lnTo>
                  <a:cubicBezTo>
                    <a:pt x="11611" y="209956"/>
                    <a:pt x="7592" y="208291"/>
                    <a:pt x="4628" y="205328"/>
                  </a:cubicBezTo>
                  <a:cubicBezTo>
                    <a:pt x="1665" y="202364"/>
                    <a:pt x="0" y="198345"/>
                    <a:pt x="0" y="194154"/>
                  </a:cubicBezTo>
                  <a:lnTo>
                    <a:pt x="0" y="15802"/>
                  </a:lnTo>
                  <a:cubicBezTo>
                    <a:pt x="0" y="7075"/>
                    <a:pt x="7075" y="0"/>
                    <a:pt x="15802" y="0"/>
                  </a:cubicBezTo>
                  <a:close/>
                </a:path>
              </a:pathLst>
            </a:custGeom>
            <a:solidFill>
              <a:srgbClr val="E4E4E4"/>
            </a:solidFill>
          </p:spPr>
          <p:txBody>
            <a:bodyPr/>
            <a:lstStyle/>
            <a:p>
              <a:endParaRPr lang="fr-FR"/>
            </a:p>
          </p:txBody>
        </p:sp>
        <p:sp>
          <p:nvSpPr>
            <p:cNvPr id="26" name="TextBox 26"/>
            <p:cNvSpPr txBox="1"/>
            <p:nvPr/>
          </p:nvSpPr>
          <p:spPr>
            <a:xfrm>
              <a:off x="0" y="-66675"/>
              <a:ext cx="2322697" cy="276631"/>
            </a:xfrm>
            <a:prstGeom prst="rect">
              <a:avLst/>
            </a:prstGeom>
          </p:spPr>
          <p:txBody>
            <a:bodyPr lIns="50800" tIns="50800" rIns="50800" bIns="50800" rtlCol="0" anchor="ctr"/>
            <a:lstStyle/>
            <a:p>
              <a:pPr algn="ctr">
                <a:lnSpc>
                  <a:spcPts val="3359"/>
                </a:lnSpc>
              </a:pPr>
              <a:endParaRPr/>
            </a:p>
          </p:txBody>
        </p:sp>
      </p:grpSp>
      <p:grpSp>
        <p:nvGrpSpPr>
          <p:cNvPr id="27" name="Group 27"/>
          <p:cNvGrpSpPr/>
          <p:nvPr/>
        </p:nvGrpSpPr>
        <p:grpSpPr>
          <a:xfrm>
            <a:off x="8218124" y="3087611"/>
            <a:ext cx="8818992" cy="797176"/>
            <a:chOff x="0" y="0"/>
            <a:chExt cx="2322697" cy="209956"/>
          </a:xfrm>
        </p:grpSpPr>
        <p:sp>
          <p:nvSpPr>
            <p:cNvPr id="28" name="Freeform 28"/>
            <p:cNvSpPr/>
            <p:nvPr/>
          </p:nvSpPr>
          <p:spPr>
            <a:xfrm>
              <a:off x="0" y="0"/>
              <a:ext cx="2322697" cy="209956"/>
            </a:xfrm>
            <a:custGeom>
              <a:avLst/>
              <a:gdLst/>
              <a:ahLst/>
              <a:cxnLst/>
              <a:rect l="l" t="t" r="r" b="b"/>
              <a:pathLst>
                <a:path w="2322697" h="209956">
                  <a:moveTo>
                    <a:pt x="15802" y="0"/>
                  </a:moveTo>
                  <a:lnTo>
                    <a:pt x="2306896" y="0"/>
                  </a:lnTo>
                  <a:cubicBezTo>
                    <a:pt x="2315623" y="0"/>
                    <a:pt x="2322697" y="7075"/>
                    <a:pt x="2322697" y="15802"/>
                  </a:cubicBezTo>
                  <a:lnTo>
                    <a:pt x="2322697" y="194154"/>
                  </a:lnTo>
                  <a:cubicBezTo>
                    <a:pt x="2322697" y="202881"/>
                    <a:pt x="2315623" y="209956"/>
                    <a:pt x="2306896" y="209956"/>
                  </a:cubicBezTo>
                  <a:lnTo>
                    <a:pt x="15802" y="209956"/>
                  </a:lnTo>
                  <a:cubicBezTo>
                    <a:pt x="11611" y="209956"/>
                    <a:pt x="7592" y="208291"/>
                    <a:pt x="4628" y="205328"/>
                  </a:cubicBezTo>
                  <a:cubicBezTo>
                    <a:pt x="1665" y="202364"/>
                    <a:pt x="0" y="198345"/>
                    <a:pt x="0" y="194154"/>
                  </a:cubicBezTo>
                  <a:lnTo>
                    <a:pt x="0" y="15802"/>
                  </a:lnTo>
                  <a:cubicBezTo>
                    <a:pt x="0" y="7075"/>
                    <a:pt x="7075" y="0"/>
                    <a:pt x="15802" y="0"/>
                  </a:cubicBezTo>
                  <a:close/>
                </a:path>
              </a:pathLst>
            </a:custGeom>
            <a:solidFill>
              <a:srgbClr val="E4E4E4"/>
            </a:solidFill>
          </p:spPr>
          <p:txBody>
            <a:bodyPr/>
            <a:lstStyle/>
            <a:p>
              <a:endParaRPr lang="fr-FR"/>
            </a:p>
          </p:txBody>
        </p:sp>
        <p:sp>
          <p:nvSpPr>
            <p:cNvPr id="29" name="TextBox 29"/>
            <p:cNvSpPr txBox="1"/>
            <p:nvPr/>
          </p:nvSpPr>
          <p:spPr>
            <a:xfrm>
              <a:off x="0" y="-66675"/>
              <a:ext cx="2322697" cy="276631"/>
            </a:xfrm>
            <a:prstGeom prst="rect">
              <a:avLst/>
            </a:prstGeom>
          </p:spPr>
          <p:txBody>
            <a:bodyPr lIns="50800" tIns="50800" rIns="50800" bIns="50800" rtlCol="0" anchor="ctr"/>
            <a:lstStyle/>
            <a:p>
              <a:pPr algn="ctr">
                <a:lnSpc>
                  <a:spcPts val="3359"/>
                </a:lnSpc>
              </a:pPr>
              <a:endParaRPr/>
            </a:p>
          </p:txBody>
        </p:sp>
      </p:grpSp>
      <p:grpSp>
        <p:nvGrpSpPr>
          <p:cNvPr id="30" name="Group 30"/>
          <p:cNvGrpSpPr/>
          <p:nvPr/>
        </p:nvGrpSpPr>
        <p:grpSpPr>
          <a:xfrm>
            <a:off x="8218124" y="5191809"/>
            <a:ext cx="8818992" cy="1179952"/>
            <a:chOff x="0" y="0"/>
            <a:chExt cx="2322697" cy="310769"/>
          </a:xfrm>
        </p:grpSpPr>
        <p:sp>
          <p:nvSpPr>
            <p:cNvPr id="31" name="Freeform 31"/>
            <p:cNvSpPr/>
            <p:nvPr/>
          </p:nvSpPr>
          <p:spPr>
            <a:xfrm>
              <a:off x="0" y="0"/>
              <a:ext cx="2322697" cy="310769"/>
            </a:xfrm>
            <a:custGeom>
              <a:avLst/>
              <a:gdLst/>
              <a:ahLst/>
              <a:cxnLst/>
              <a:rect l="l" t="t" r="r" b="b"/>
              <a:pathLst>
                <a:path w="2322697" h="310769">
                  <a:moveTo>
                    <a:pt x="15802" y="0"/>
                  </a:moveTo>
                  <a:lnTo>
                    <a:pt x="2306896" y="0"/>
                  </a:lnTo>
                  <a:cubicBezTo>
                    <a:pt x="2315623" y="0"/>
                    <a:pt x="2322697" y="7075"/>
                    <a:pt x="2322697" y="15802"/>
                  </a:cubicBezTo>
                  <a:lnTo>
                    <a:pt x="2322697" y="294968"/>
                  </a:lnTo>
                  <a:cubicBezTo>
                    <a:pt x="2322697" y="303695"/>
                    <a:pt x="2315623" y="310769"/>
                    <a:pt x="2306896" y="310769"/>
                  </a:cubicBezTo>
                  <a:lnTo>
                    <a:pt x="15802" y="310769"/>
                  </a:lnTo>
                  <a:cubicBezTo>
                    <a:pt x="7075" y="310769"/>
                    <a:pt x="0" y="303695"/>
                    <a:pt x="0" y="294968"/>
                  </a:cubicBezTo>
                  <a:lnTo>
                    <a:pt x="0" y="15802"/>
                  </a:lnTo>
                  <a:cubicBezTo>
                    <a:pt x="0" y="7075"/>
                    <a:pt x="7075" y="0"/>
                    <a:pt x="15802" y="0"/>
                  </a:cubicBezTo>
                  <a:close/>
                </a:path>
              </a:pathLst>
            </a:custGeom>
            <a:solidFill>
              <a:srgbClr val="E4E4E4"/>
            </a:solidFill>
          </p:spPr>
          <p:txBody>
            <a:bodyPr/>
            <a:lstStyle/>
            <a:p>
              <a:endParaRPr lang="fr-FR"/>
            </a:p>
          </p:txBody>
        </p:sp>
        <p:sp>
          <p:nvSpPr>
            <p:cNvPr id="32" name="TextBox 32"/>
            <p:cNvSpPr txBox="1"/>
            <p:nvPr/>
          </p:nvSpPr>
          <p:spPr>
            <a:xfrm>
              <a:off x="0" y="-66675"/>
              <a:ext cx="2322697" cy="377444"/>
            </a:xfrm>
            <a:prstGeom prst="rect">
              <a:avLst/>
            </a:prstGeom>
          </p:spPr>
          <p:txBody>
            <a:bodyPr lIns="50800" tIns="50800" rIns="50800" bIns="50800" rtlCol="0" anchor="ctr"/>
            <a:lstStyle/>
            <a:p>
              <a:pPr algn="ctr">
                <a:lnSpc>
                  <a:spcPts val="3359"/>
                </a:lnSpc>
              </a:pPr>
              <a:endParaRPr/>
            </a:p>
          </p:txBody>
        </p:sp>
      </p:grpSp>
      <p:grpSp>
        <p:nvGrpSpPr>
          <p:cNvPr id="33" name="Group 33"/>
          <p:cNvGrpSpPr/>
          <p:nvPr/>
        </p:nvGrpSpPr>
        <p:grpSpPr>
          <a:xfrm>
            <a:off x="8218124" y="8411169"/>
            <a:ext cx="8818992" cy="1179952"/>
            <a:chOff x="0" y="0"/>
            <a:chExt cx="2322697" cy="310769"/>
          </a:xfrm>
        </p:grpSpPr>
        <p:sp>
          <p:nvSpPr>
            <p:cNvPr id="34" name="Freeform 34"/>
            <p:cNvSpPr/>
            <p:nvPr/>
          </p:nvSpPr>
          <p:spPr>
            <a:xfrm>
              <a:off x="0" y="0"/>
              <a:ext cx="2322697" cy="310769"/>
            </a:xfrm>
            <a:custGeom>
              <a:avLst/>
              <a:gdLst/>
              <a:ahLst/>
              <a:cxnLst/>
              <a:rect l="l" t="t" r="r" b="b"/>
              <a:pathLst>
                <a:path w="2322697" h="310769">
                  <a:moveTo>
                    <a:pt x="15802" y="0"/>
                  </a:moveTo>
                  <a:lnTo>
                    <a:pt x="2306896" y="0"/>
                  </a:lnTo>
                  <a:cubicBezTo>
                    <a:pt x="2315623" y="0"/>
                    <a:pt x="2322697" y="7075"/>
                    <a:pt x="2322697" y="15802"/>
                  </a:cubicBezTo>
                  <a:lnTo>
                    <a:pt x="2322697" y="294968"/>
                  </a:lnTo>
                  <a:cubicBezTo>
                    <a:pt x="2322697" y="303695"/>
                    <a:pt x="2315623" y="310769"/>
                    <a:pt x="2306896" y="310769"/>
                  </a:cubicBezTo>
                  <a:lnTo>
                    <a:pt x="15802" y="310769"/>
                  </a:lnTo>
                  <a:cubicBezTo>
                    <a:pt x="7075" y="310769"/>
                    <a:pt x="0" y="303695"/>
                    <a:pt x="0" y="294968"/>
                  </a:cubicBezTo>
                  <a:lnTo>
                    <a:pt x="0" y="15802"/>
                  </a:lnTo>
                  <a:cubicBezTo>
                    <a:pt x="0" y="7075"/>
                    <a:pt x="7075" y="0"/>
                    <a:pt x="15802" y="0"/>
                  </a:cubicBezTo>
                  <a:close/>
                </a:path>
              </a:pathLst>
            </a:custGeom>
            <a:solidFill>
              <a:srgbClr val="E4E4E4"/>
            </a:solidFill>
          </p:spPr>
          <p:txBody>
            <a:bodyPr/>
            <a:lstStyle/>
            <a:p>
              <a:endParaRPr lang="fr-FR"/>
            </a:p>
          </p:txBody>
        </p:sp>
        <p:sp>
          <p:nvSpPr>
            <p:cNvPr id="35" name="TextBox 35"/>
            <p:cNvSpPr txBox="1"/>
            <p:nvPr/>
          </p:nvSpPr>
          <p:spPr>
            <a:xfrm>
              <a:off x="0" y="-66675"/>
              <a:ext cx="2322697" cy="377444"/>
            </a:xfrm>
            <a:prstGeom prst="rect">
              <a:avLst/>
            </a:prstGeom>
          </p:spPr>
          <p:txBody>
            <a:bodyPr lIns="50800" tIns="50800" rIns="50800" bIns="50800" rtlCol="0" anchor="ctr"/>
            <a:lstStyle/>
            <a:p>
              <a:pPr algn="ctr">
                <a:lnSpc>
                  <a:spcPts val="3359"/>
                </a:lnSpc>
              </a:pPr>
              <a:endParaRPr/>
            </a:p>
          </p:txBody>
        </p:sp>
      </p:grpSp>
      <p:sp>
        <p:nvSpPr>
          <p:cNvPr id="36" name="TextBox 36"/>
          <p:cNvSpPr txBox="1"/>
          <p:nvPr/>
        </p:nvSpPr>
        <p:spPr>
          <a:xfrm>
            <a:off x="8395549" y="2333482"/>
            <a:ext cx="8492455" cy="4248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2 chefs d’établissement d’écoles privées sous contrat​</a:t>
            </a:r>
          </a:p>
        </p:txBody>
      </p:sp>
      <p:sp>
        <p:nvSpPr>
          <p:cNvPr id="37" name="TextBox 37"/>
          <p:cNvSpPr txBox="1"/>
          <p:nvPr/>
        </p:nvSpPr>
        <p:spPr>
          <a:xfrm>
            <a:off x="8395549" y="4437680"/>
            <a:ext cx="7901320" cy="4248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la présence de représentants de parents d’élèves​</a:t>
            </a:r>
          </a:p>
        </p:txBody>
      </p:sp>
      <p:sp>
        <p:nvSpPr>
          <p:cNvPr id="38" name="TextBox 38"/>
          <p:cNvSpPr txBox="1"/>
          <p:nvPr/>
        </p:nvSpPr>
        <p:spPr>
          <a:xfrm>
            <a:off x="8402000" y="3240454"/>
            <a:ext cx="6551678" cy="4248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+ 2 enseignants contractuels</a:t>
            </a:r>
          </a:p>
        </p:txBody>
      </p:sp>
      <p:sp>
        <p:nvSpPr>
          <p:cNvPr id="39" name="TextBox 39"/>
          <p:cNvSpPr txBox="1"/>
          <p:nvPr/>
        </p:nvSpPr>
        <p:spPr>
          <a:xfrm>
            <a:off x="8402000" y="5348713"/>
            <a:ext cx="8082785" cy="8439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ou toute personne compétente dans le domaine pédagogique ou psychologique​</a:t>
            </a:r>
          </a:p>
        </p:txBody>
      </p:sp>
      <p:sp>
        <p:nvSpPr>
          <p:cNvPr id="40" name="TextBox 40"/>
          <p:cNvSpPr txBox="1"/>
          <p:nvPr/>
        </p:nvSpPr>
        <p:spPr>
          <a:xfrm>
            <a:off x="8402000" y="8545851"/>
            <a:ext cx="8082785" cy="843915"/>
          </a:xfrm>
          <a:prstGeom prst="rect">
            <a:avLst/>
          </a:prstGeom>
        </p:spPr>
        <p:txBody>
          <a:bodyPr lIns="0" tIns="0" rIns="0" bIns="0" rtlCol="0" anchor="t">
            <a:spAutoFit/>
          </a:bodyPr>
          <a:lstStyle/>
          <a:p>
            <a:pPr algn="l">
              <a:lnSpc>
                <a:spcPts val="3359"/>
              </a:lnSpc>
            </a:pPr>
            <a:r>
              <a:rPr lang="en-US" sz="2400" spc="48">
                <a:solidFill>
                  <a:srgbClr val="173D76"/>
                </a:solidFill>
                <a:latin typeface="Poppins"/>
                <a:ea typeface="Poppins"/>
                <a:cs typeface="Poppins"/>
                <a:sym typeface="Poppins"/>
              </a:rPr>
              <a:t>En cas de désaccord avec la décision prise par l’équipe pédagogique​</a:t>
            </a:r>
          </a:p>
        </p:txBody>
      </p:sp>
      <p:sp>
        <p:nvSpPr>
          <p:cNvPr id="41" name="TextBox 41"/>
          <p:cNvSpPr txBox="1"/>
          <p:nvPr/>
        </p:nvSpPr>
        <p:spPr>
          <a:xfrm>
            <a:off x="5576218" y="407670"/>
            <a:ext cx="7135564"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LES COMMISSIONS DE RECOURS​</a:t>
            </a:r>
          </a:p>
        </p:txBody>
      </p:sp>
      <p:sp>
        <p:nvSpPr>
          <p:cNvPr id="42" name="Freeform 42"/>
          <p:cNvSpPr/>
          <p:nvPr/>
        </p:nvSpPr>
        <p:spPr>
          <a:xfrm>
            <a:off x="7443594" y="2267897"/>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a:extLst>
                <a:ext uri="{96DAC541-7B7A-43D3-8B79-37D633B846F1}">
                  <asvg:svgBlip xmlns:asvg="http://schemas.microsoft.com/office/drawing/2016/SVG/main" r:embed="rId5"/>
                </a:ext>
              </a:extLst>
            </a:blip>
            <a:stretch>
              <a:fillRect l="-34490"/>
            </a:stretch>
          </a:blipFill>
        </p:spPr>
        <p:txBody>
          <a:bodyPr/>
          <a:lstStyle/>
          <a:p>
            <a:endParaRPr lang="fr-FR"/>
          </a:p>
        </p:txBody>
      </p:sp>
      <p:sp>
        <p:nvSpPr>
          <p:cNvPr id="43" name="Freeform 43"/>
          <p:cNvSpPr/>
          <p:nvPr/>
        </p:nvSpPr>
        <p:spPr>
          <a:xfrm>
            <a:off x="7443594" y="4357795"/>
            <a:ext cx="536405" cy="522123"/>
          </a:xfrm>
          <a:custGeom>
            <a:avLst/>
            <a:gdLst/>
            <a:ahLst/>
            <a:cxnLst/>
            <a:rect l="l" t="t" r="r" b="b"/>
            <a:pathLst>
              <a:path w="536405" h="522123">
                <a:moveTo>
                  <a:pt x="0" y="0"/>
                </a:moveTo>
                <a:lnTo>
                  <a:pt x="536405" y="0"/>
                </a:lnTo>
                <a:lnTo>
                  <a:pt x="536405" y="522122"/>
                </a:lnTo>
                <a:lnTo>
                  <a:pt x="0" y="522122"/>
                </a:lnTo>
                <a:lnTo>
                  <a:pt x="0" y="0"/>
                </a:lnTo>
                <a:close/>
              </a:path>
            </a:pathLst>
          </a:custGeom>
          <a:blipFill>
            <a:blip>
              <a:extLst>
                <a:ext uri="{96DAC541-7B7A-43D3-8B79-37D633B846F1}">
                  <asvg:svgBlip xmlns:asvg="http://schemas.microsoft.com/office/drawing/2016/SVG/main" r:embed="rId5"/>
                </a:ext>
              </a:extLst>
            </a:blip>
            <a:stretch>
              <a:fillRect l="-34490"/>
            </a:stretch>
          </a:blipFill>
        </p:spPr>
        <p:txBody>
          <a:bodyPr/>
          <a:lstStyle/>
          <a:p>
            <a:endParaRPr lang="fr-FR"/>
          </a:p>
        </p:txBody>
      </p:sp>
      <p:sp>
        <p:nvSpPr>
          <p:cNvPr id="44" name="Freeform 44"/>
          <p:cNvSpPr/>
          <p:nvPr/>
        </p:nvSpPr>
        <p:spPr>
          <a:xfrm>
            <a:off x="7440178" y="3194210"/>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a:extLst>
                <a:ext uri="{96DAC541-7B7A-43D3-8B79-37D633B846F1}">
                  <asvg:svgBlip xmlns:asvg="http://schemas.microsoft.com/office/drawing/2016/SVG/main" r:embed="rId5"/>
                </a:ext>
              </a:extLst>
            </a:blip>
            <a:stretch>
              <a:fillRect l="-34490"/>
            </a:stretch>
          </a:blipFill>
        </p:spPr>
        <p:txBody>
          <a:bodyPr/>
          <a:lstStyle/>
          <a:p>
            <a:endParaRPr lang="fr-FR"/>
          </a:p>
        </p:txBody>
      </p:sp>
      <p:sp>
        <p:nvSpPr>
          <p:cNvPr id="45" name="Freeform 45"/>
          <p:cNvSpPr/>
          <p:nvPr/>
        </p:nvSpPr>
        <p:spPr>
          <a:xfrm>
            <a:off x="7440178" y="5284108"/>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a:extLst>
                <a:ext uri="{96DAC541-7B7A-43D3-8B79-37D633B846F1}">
                  <asvg:svgBlip xmlns:asvg="http://schemas.microsoft.com/office/drawing/2016/SVG/main" r:embed="rId5"/>
                </a:ext>
              </a:extLst>
            </a:blip>
            <a:stretch>
              <a:fillRect l="-34490"/>
            </a:stretch>
          </a:blipFill>
        </p:spPr>
        <p:txBody>
          <a:bodyPr/>
          <a:lstStyle/>
          <a:p>
            <a:endParaRPr lang="fr-FR"/>
          </a:p>
        </p:txBody>
      </p:sp>
      <p:sp>
        <p:nvSpPr>
          <p:cNvPr id="46" name="Freeform 46"/>
          <p:cNvSpPr/>
          <p:nvPr/>
        </p:nvSpPr>
        <p:spPr>
          <a:xfrm>
            <a:off x="7443594" y="8740084"/>
            <a:ext cx="536405" cy="522123"/>
          </a:xfrm>
          <a:custGeom>
            <a:avLst/>
            <a:gdLst/>
            <a:ahLst/>
            <a:cxnLst/>
            <a:rect l="l" t="t" r="r" b="b"/>
            <a:pathLst>
              <a:path w="536405" h="522123">
                <a:moveTo>
                  <a:pt x="0" y="0"/>
                </a:moveTo>
                <a:lnTo>
                  <a:pt x="536405" y="0"/>
                </a:lnTo>
                <a:lnTo>
                  <a:pt x="536405" y="522123"/>
                </a:lnTo>
                <a:lnTo>
                  <a:pt x="0" y="522123"/>
                </a:lnTo>
                <a:lnTo>
                  <a:pt x="0" y="0"/>
                </a:lnTo>
                <a:close/>
              </a:path>
            </a:pathLst>
          </a:custGeom>
          <a:blipFill>
            <a:blip>
              <a:extLst>
                <a:ext uri="{96DAC541-7B7A-43D3-8B79-37D633B846F1}">
                  <asvg:svgBlip xmlns:asvg="http://schemas.microsoft.com/office/drawing/2016/SVG/main" r:embed="rId5"/>
                </a:ext>
              </a:extLst>
            </a:blip>
            <a:stretch>
              <a:fillRect l="-34490"/>
            </a:stretch>
          </a:blipFill>
        </p:spPr>
        <p:txBody>
          <a:bodyPr/>
          <a:lstStyle/>
          <a:p>
            <a:endParaRPr lang="fr-FR"/>
          </a:p>
        </p:txBody>
      </p:sp>
      <p:sp>
        <p:nvSpPr>
          <p:cNvPr id="47" name="TextBox 47"/>
          <p:cNvSpPr txBox="1"/>
          <p:nvPr/>
        </p:nvSpPr>
        <p:spPr>
          <a:xfrm>
            <a:off x="17557637" y="9394438"/>
            <a:ext cx="240729"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Freeform 7"/>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8" name="Freeform 8"/>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AutoShape 9"/>
          <p:cNvSpPr/>
          <p:nvPr/>
        </p:nvSpPr>
        <p:spPr>
          <a:xfrm flipH="1">
            <a:off x="5984453" y="1564493"/>
            <a:ext cx="6319093" cy="0"/>
          </a:xfrm>
          <a:prstGeom prst="line">
            <a:avLst/>
          </a:prstGeom>
          <a:ln w="19050" cap="flat">
            <a:solidFill>
              <a:srgbClr val="CE007F"/>
            </a:solidFill>
            <a:prstDash val="solid"/>
            <a:headEnd type="none" w="sm" len="sm"/>
            <a:tailEnd type="none" w="sm" len="sm"/>
          </a:ln>
        </p:spPr>
        <p:txBody>
          <a:bodyPr/>
          <a:lstStyle/>
          <a:p>
            <a:endParaRPr lang="fr-FR"/>
          </a:p>
        </p:txBody>
      </p:sp>
      <p:sp>
        <p:nvSpPr>
          <p:cNvPr id="10" name="TextBox 10"/>
          <p:cNvSpPr txBox="1"/>
          <p:nvPr/>
        </p:nvSpPr>
        <p:spPr>
          <a:xfrm>
            <a:off x="2621347" y="3598998"/>
            <a:ext cx="13977190" cy="3789680"/>
          </a:xfrm>
          <a:prstGeom prst="rect">
            <a:avLst/>
          </a:prstGeom>
        </p:spPr>
        <p:txBody>
          <a:bodyPr lIns="0" tIns="0" rIns="0" bIns="0" rtlCol="0" anchor="t">
            <a:spAutoFit/>
          </a:bodyPr>
          <a:lstStyle/>
          <a:p>
            <a:pPr algn="l">
              <a:lnSpc>
                <a:spcPts val="3120"/>
              </a:lnSpc>
            </a:pPr>
            <a:r>
              <a:rPr lang="en-US" sz="2400" b="1" spc="4">
                <a:solidFill>
                  <a:srgbClr val="CE007F"/>
                </a:solidFill>
                <a:latin typeface="Poppins Bold"/>
                <a:ea typeface="Poppins Bold"/>
                <a:cs typeface="Poppins Bold"/>
                <a:sym typeface="Poppins Bold"/>
              </a:rPr>
              <a:t>A L’ÉCOLE MATERNELLE:​</a:t>
            </a:r>
          </a:p>
          <a:p>
            <a:pPr algn="l">
              <a:lnSpc>
                <a:spcPts val="2990"/>
              </a:lnSpc>
            </a:pPr>
            <a:r>
              <a:rPr lang="en-US" sz="2300" b="1" spc="4">
                <a:solidFill>
                  <a:srgbClr val="1DB3AE"/>
                </a:solidFill>
                <a:latin typeface="Poppins Bold"/>
                <a:ea typeface="Poppins Bold"/>
                <a:cs typeface="Poppins Bold"/>
                <a:sym typeface="Poppins Bold"/>
              </a:rPr>
              <a:t>Aucun redoublement </a:t>
            </a:r>
            <a:r>
              <a:rPr lang="en-US" sz="2300" b="1" spc="4">
                <a:solidFill>
                  <a:srgbClr val="173D76"/>
                </a:solidFill>
                <a:latin typeface="Poppins Bold"/>
                <a:ea typeface="Poppins Bold"/>
                <a:cs typeface="Poppins Bold"/>
                <a:sym typeface="Poppins Bold"/>
              </a:rPr>
              <a:t>ne peut intervenir, sans renoncer aux dispositions de l’article D.351-7 (c’est-à-dire SAUF décision par la MDPH du maintien ou non à l’école maternelle des enfants porteurs de handicap).​</a:t>
            </a:r>
          </a:p>
          <a:p>
            <a:pPr algn="l">
              <a:lnSpc>
                <a:spcPts val="3120"/>
              </a:lnSpc>
            </a:pPr>
            <a:r>
              <a:rPr lang="en-US" sz="2400" b="1" spc="4">
                <a:solidFill>
                  <a:srgbClr val="173D76"/>
                </a:solidFill>
                <a:latin typeface="Poppins Bold"/>
                <a:ea typeface="Poppins Bold"/>
                <a:cs typeface="Poppins Bold"/>
                <a:sym typeface="Poppins Bold"/>
              </a:rPr>
              <a:t>​</a:t>
            </a:r>
          </a:p>
          <a:p>
            <a:pPr algn="l">
              <a:lnSpc>
                <a:spcPts val="3120"/>
              </a:lnSpc>
            </a:pPr>
            <a:r>
              <a:rPr lang="en-US" sz="2400" b="1" spc="4">
                <a:solidFill>
                  <a:srgbClr val="CE007F"/>
                </a:solidFill>
                <a:latin typeface="Poppins Bold"/>
                <a:ea typeface="Poppins Bold"/>
                <a:cs typeface="Poppins Bold"/>
                <a:sym typeface="Poppins Bold"/>
              </a:rPr>
              <a:t>À L’ÉCOLE ÉLÉMENTAIRE :​</a:t>
            </a:r>
          </a:p>
          <a:p>
            <a:pPr algn="l">
              <a:lnSpc>
                <a:spcPts val="2990"/>
              </a:lnSpc>
            </a:pPr>
            <a:r>
              <a:rPr lang="en-US" sz="2300" b="1" spc="4">
                <a:solidFill>
                  <a:srgbClr val="1DB3AE"/>
                </a:solidFill>
                <a:latin typeface="Poppins Bold"/>
                <a:ea typeface="Poppins Bold"/>
                <a:cs typeface="Poppins Bold"/>
                <a:sym typeface="Poppins Bold"/>
              </a:rPr>
              <a:t>Un redoublement ou un raccourcissement </a:t>
            </a:r>
            <a:r>
              <a:rPr lang="en-US" sz="2300" b="1" spc="4">
                <a:solidFill>
                  <a:srgbClr val="173D76"/>
                </a:solidFill>
                <a:latin typeface="Poppins Bold"/>
                <a:ea typeface="Poppins Bold"/>
                <a:cs typeface="Poppins Bold"/>
                <a:sym typeface="Poppins Bold"/>
              </a:rPr>
              <a:t>pourra être </a:t>
            </a:r>
            <a:r>
              <a:rPr lang="en-US" sz="2300" b="1" spc="4">
                <a:solidFill>
                  <a:srgbClr val="1DB3AE"/>
                </a:solidFill>
                <a:latin typeface="Poppins Bold"/>
                <a:ea typeface="Poppins Bold"/>
                <a:cs typeface="Poppins Bold"/>
                <a:sym typeface="Poppins Bold"/>
              </a:rPr>
              <a:t>décidé</a:t>
            </a:r>
            <a:r>
              <a:rPr lang="en-US" sz="2300" b="1" spc="4">
                <a:solidFill>
                  <a:srgbClr val="173D76"/>
                </a:solidFill>
                <a:latin typeface="Poppins Bold"/>
                <a:ea typeface="Poppins Bold"/>
                <a:cs typeface="Poppins Bold"/>
                <a:sym typeface="Poppins Bold"/>
              </a:rPr>
              <a:t> par l’équipe pédagogique. Celle-ci ne peut se prononcer que pour </a:t>
            </a:r>
            <a:r>
              <a:rPr lang="en-US" sz="2300" b="1" spc="4">
                <a:solidFill>
                  <a:srgbClr val="1DB3AE"/>
                </a:solidFill>
                <a:latin typeface="Poppins Bold"/>
                <a:ea typeface="Poppins Bold"/>
                <a:cs typeface="Poppins Bold"/>
                <a:sym typeface="Poppins Bold"/>
              </a:rPr>
              <a:t>un seul redoublement ou raccourcissement de la durée d'un cycle</a:t>
            </a:r>
            <a:r>
              <a:rPr lang="en-US" sz="2300" b="1" spc="4">
                <a:solidFill>
                  <a:srgbClr val="173D76"/>
                </a:solidFill>
                <a:latin typeface="Poppins Bold"/>
                <a:ea typeface="Poppins Bold"/>
                <a:cs typeface="Poppins Bold"/>
                <a:sym typeface="Poppins Bold"/>
              </a:rPr>
              <a:t> durant toute la scolarité primaire d'un élève. Toutefois, </a:t>
            </a:r>
            <a:r>
              <a:rPr lang="en-US" sz="2300" b="1" spc="4">
                <a:solidFill>
                  <a:srgbClr val="1DB3AE"/>
                </a:solidFill>
                <a:latin typeface="Poppins Bold"/>
                <a:ea typeface="Poppins Bold"/>
                <a:cs typeface="Poppins Bold"/>
                <a:sym typeface="Poppins Bold"/>
              </a:rPr>
              <a:t>à titre exceptionnel, un second redoublement ou raccourcissement</a:t>
            </a:r>
            <a:r>
              <a:rPr lang="en-US" sz="2300" b="1" spc="4">
                <a:solidFill>
                  <a:srgbClr val="173D76"/>
                </a:solidFill>
                <a:latin typeface="Poppins Bold"/>
                <a:ea typeface="Poppins Bold"/>
                <a:cs typeface="Poppins Bold"/>
                <a:sym typeface="Poppins Bold"/>
              </a:rPr>
              <a:t> peut être décidé.​</a:t>
            </a:r>
          </a:p>
        </p:txBody>
      </p:sp>
      <p:sp>
        <p:nvSpPr>
          <p:cNvPr id="11" name="Freeform 11"/>
          <p:cNvSpPr/>
          <p:nvPr/>
        </p:nvSpPr>
        <p:spPr>
          <a:xfrm>
            <a:off x="1856381" y="3646623"/>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Freeform 12"/>
          <p:cNvSpPr/>
          <p:nvPr/>
        </p:nvSpPr>
        <p:spPr>
          <a:xfrm>
            <a:off x="1856381" y="5451607"/>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6" name="TextBox 16"/>
          <p:cNvSpPr txBox="1"/>
          <p:nvPr/>
        </p:nvSpPr>
        <p:spPr>
          <a:xfrm>
            <a:off x="5984453" y="867263"/>
            <a:ext cx="631909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DE RECOURS​</a:t>
            </a:r>
          </a:p>
        </p:txBody>
      </p:sp>
      <p:sp>
        <p:nvSpPr>
          <p:cNvPr id="17" name="TextBox 17"/>
          <p:cNvSpPr txBox="1"/>
          <p:nvPr/>
        </p:nvSpPr>
        <p:spPr>
          <a:xfrm>
            <a:off x="1689463" y="2066109"/>
            <a:ext cx="14909075" cy="1113790"/>
          </a:xfrm>
          <a:prstGeom prst="rect">
            <a:avLst/>
          </a:prstGeom>
        </p:spPr>
        <p:txBody>
          <a:bodyPr lIns="0" tIns="0" rIns="0" bIns="0" rtlCol="0" anchor="t">
            <a:spAutoFit/>
          </a:bodyPr>
          <a:lstStyle/>
          <a:p>
            <a:pPr algn="ctr">
              <a:lnSpc>
                <a:spcPts val="2990"/>
              </a:lnSpc>
            </a:pPr>
            <a:r>
              <a:rPr lang="en-US" sz="2300" b="1" spc="4">
                <a:solidFill>
                  <a:srgbClr val="173D76"/>
                </a:solidFill>
                <a:latin typeface="Poppins Bold"/>
                <a:ea typeface="Poppins Bold"/>
                <a:cs typeface="Poppins Bold"/>
                <a:sym typeface="Poppins Bold"/>
              </a:rPr>
              <a:t>En cas de difficultés d’apprentissage pendant l’année scolaire, un </a:t>
            </a:r>
            <a:r>
              <a:rPr lang="en-US" sz="2300" b="1" spc="4">
                <a:solidFill>
                  <a:srgbClr val="CE007F"/>
                </a:solidFill>
                <a:latin typeface="Poppins Bold"/>
                <a:ea typeface="Poppins Bold"/>
                <a:cs typeface="Poppins Bold"/>
                <a:sym typeface="Poppins Bold"/>
              </a:rPr>
              <a:t>dialogue renforcé</a:t>
            </a:r>
            <a:r>
              <a:rPr lang="en-US" sz="2300" b="1" spc="4">
                <a:solidFill>
                  <a:srgbClr val="173D76"/>
                </a:solidFill>
                <a:latin typeface="Poppins Bold"/>
                <a:ea typeface="Poppins Bold"/>
                <a:cs typeface="Poppins Bold"/>
                <a:sym typeface="Poppins Bold"/>
              </a:rPr>
              <a:t> doit être engagé avec la famille. Un </a:t>
            </a:r>
            <a:r>
              <a:rPr lang="en-US" sz="2300" b="1" spc="4">
                <a:solidFill>
                  <a:srgbClr val="CE007F"/>
                </a:solidFill>
                <a:latin typeface="Poppins Bold"/>
                <a:ea typeface="Poppins Bold"/>
                <a:cs typeface="Poppins Bold"/>
                <a:sym typeface="Poppins Bold"/>
              </a:rPr>
              <a:t>dispositif d’accompagnement pédagogique</a:t>
            </a:r>
            <a:r>
              <a:rPr lang="en-US" sz="2300" b="1" spc="4">
                <a:solidFill>
                  <a:srgbClr val="173D76"/>
                </a:solidFill>
                <a:latin typeface="Poppins Bold"/>
                <a:ea typeface="Poppins Bold"/>
                <a:cs typeface="Poppins Bold"/>
                <a:sym typeface="Poppins Bold"/>
              </a:rPr>
              <a:t> doit être mis en place dans le cadre duquel les progrès de l’élève sont pris en compte pour le passage en classe supérieure. ​</a:t>
            </a:r>
          </a:p>
        </p:txBody>
      </p:sp>
      <p:sp>
        <p:nvSpPr>
          <p:cNvPr id="19" name="TextBox 19"/>
          <p:cNvSpPr txBox="1"/>
          <p:nvPr/>
        </p:nvSpPr>
        <p:spPr>
          <a:xfrm>
            <a:off x="1355626" y="8455779"/>
            <a:ext cx="15242911" cy="493395"/>
          </a:xfrm>
          <a:prstGeom prst="rect">
            <a:avLst/>
          </a:prstGeom>
        </p:spPr>
        <p:txBody>
          <a:bodyPr lIns="0" tIns="0" rIns="0" bIns="0" rtlCol="0" anchor="t">
            <a:spAutoFit/>
          </a:bodyPr>
          <a:lstStyle/>
          <a:p>
            <a:pPr algn="ctr">
              <a:lnSpc>
                <a:spcPts val="1800"/>
              </a:lnSpc>
            </a:pPr>
            <a:r>
              <a:rPr lang="en-US" sz="1800" i="1" spc="3" dirty="0">
                <a:solidFill>
                  <a:srgbClr val="173D76"/>
                </a:solidFill>
                <a:latin typeface="Poppins Italics"/>
                <a:ea typeface="Poppins Italics"/>
                <a:cs typeface="Poppins Italics"/>
                <a:sym typeface="Poppins Italics"/>
              </a:rPr>
              <a:t>N.B: Pour un </a:t>
            </a:r>
            <a:r>
              <a:rPr lang="en-US" sz="1800" i="1" spc="3" dirty="0" err="1">
                <a:solidFill>
                  <a:srgbClr val="173D76"/>
                </a:solidFill>
                <a:latin typeface="Poppins Italics"/>
                <a:ea typeface="Poppins Italics"/>
                <a:cs typeface="Poppins Italics"/>
                <a:sym typeface="Poppins Italics"/>
              </a:rPr>
              <a:t>élève</a:t>
            </a:r>
            <a:r>
              <a:rPr lang="en-US" sz="1800" i="1" spc="3" dirty="0">
                <a:solidFill>
                  <a:srgbClr val="173D76"/>
                </a:solidFill>
                <a:latin typeface="Poppins Italics"/>
                <a:ea typeface="Poppins Italics"/>
                <a:cs typeface="Poppins Italics"/>
                <a:sym typeface="Poppins Italics"/>
              </a:rPr>
              <a:t> </a:t>
            </a:r>
            <a:r>
              <a:rPr lang="en-US" sz="1800" i="1" spc="3" dirty="0" err="1">
                <a:solidFill>
                  <a:srgbClr val="173D76"/>
                </a:solidFill>
                <a:latin typeface="Poppins Italics"/>
                <a:ea typeface="Poppins Italics"/>
                <a:cs typeface="Poppins Italics"/>
                <a:sym typeface="Poppins Italics"/>
              </a:rPr>
              <a:t>en</a:t>
            </a:r>
            <a:r>
              <a:rPr lang="en-US" sz="1800" i="1" spc="3" dirty="0">
                <a:solidFill>
                  <a:srgbClr val="173D76"/>
                </a:solidFill>
                <a:latin typeface="Poppins Italics"/>
                <a:ea typeface="Poppins Italics"/>
                <a:cs typeface="Poppins Italics"/>
                <a:sym typeface="Poppins Italics"/>
              </a:rPr>
              <a:t> situation de handicap, </a:t>
            </a:r>
            <a:r>
              <a:rPr lang="en-US" sz="1800" i="1" spc="3" dirty="0" err="1">
                <a:solidFill>
                  <a:srgbClr val="173D76"/>
                </a:solidFill>
                <a:latin typeface="Poppins Italics"/>
                <a:ea typeface="Poppins Italics"/>
                <a:cs typeface="Poppins Italics"/>
                <a:sym typeface="Poppins Italics"/>
              </a:rPr>
              <a:t>une</a:t>
            </a:r>
            <a:r>
              <a:rPr lang="en-US" sz="1800" i="1" spc="3" dirty="0">
                <a:solidFill>
                  <a:srgbClr val="173D76"/>
                </a:solidFill>
                <a:latin typeface="Poppins Italics"/>
                <a:ea typeface="Poppins Italics"/>
                <a:cs typeface="Poppins Italics"/>
                <a:sym typeface="Poppins Italics"/>
              </a:rPr>
              <a:t> </a:t>
            </a:r>
            <a:r>
              <a:rPr lang="en-US" sz="1800" i="1" spc="3" dirty="0" err="1">
                <a:solidFill>
                  <a:srgbClr val="173D76"/>
                </a:solidFill>
                <a:latin typeface="Poppins Italics"/>
                <a:ea typeface="Poppins Italics"/>
                <a:cs typeface="Poppins Italics"/>
                <a:sym typeface="Poppins Italics"/>
              </a:rPr>
              <a:t>décision</a:t>
            </a:r>
            <a:r>
              <a:rPr lang="en-US" sz="1800" i="1" spc="3" dirty="0">
                <a:solidFill>
                  <a:srgbClr val="173D76"/>
                </a:solidFill>
                <a:latin typeface="Poppins Italics"/>
                <a:ea typeface="Poppins Italics"/>
                <a:cs typeface="Poppins Italics"/>
                <a:sym typeface="Poppins Italics"/>
              </a:rPr>
              <a:t> de redoublement </a:t>
            </a:r>
            <a:r>
              <a:rPr lang="en-US" sz="1800" i="1" spc="3" dirty="0" err="1">
                <a:solidFill>
                  <a:srgbClr val="173D76"/>
                </a:solidFill>
                <a:latin typeface="Poppins Italics"/>
                <a:ea typeface="Poppins Italics"/>
                <a:cs typeface="Poppins Italics"/>
                <a:sym typeface="Poppins Italics"/>
              </a:rPr>
              <a:t>ou</a:t>
            </a:r>
            <a:r>
              <a:rPr lang="en-US" sz="1800" i="1" spc="3" dirty="0">
                <a:solidFill>
                  <a:srgbClr val="173D76"/>
                </a:solidFill>
                <a:latin typeface="Poppins Italics"/>
                <a:ea typeface="Poppins Italics"/>
                <a:cs typeface="Poppins Italics"/>
                <a:sym typeface="Poppins Italics"/>
              </a:rPr>
              <a:t> de </a:t>
            </a:r>
            <a:r>
              <a:rPr lang="en-US" sz="1800" i="1" spc="3" dirty="0" err="1">
                <a:solidFill>
                  <a:srgbClr val="173D76"/>
                </a:solidFill>
                <a:latin typeface="Poppins Italics"/>
                <a:ea typeface="Poppins Italics"/>
                <a:cs typeface="Poppins Italics"/>
                <a:sym typeface="Poppins Italics"/>
              </a:rPr>
              <a:t>raccourcissement</a:t>
            </a:r>
            <a:r>
              <a:rPr lang="en-US" sz="1800" i="1" spc="3" dirty="0">
                <a:solidFill>
                  <a:srgbClr val="173D76"/>
                </a:solidFill>
                <a:latin typeface="Poppins Italics"/>
                <a:ea typeface="Poppins Italics"/>
                <a:cs typeface="Poppins Italics"/>
                <a:sym typeface="Poppins Italics"/>
              </a:rPr>
              <a:t> est </a:t>
            </a:r>
            <a:r>
              <a:rPr lang="en-US" sz="1800" i="1" spc="3" dirty="0" err="1">
                <a:solidFill>
                  <a:srgbClr val="173D76"/>
                </a:solidFill>
                <a:latin typeface="Poppins Italics"/>
                <a:ea typeface="Poppins Italics"/>
                <a:cs typeface="Poppins Italics"/>
                <a:sym typeface="Poppins Italics"/>
              </a:rPr>
              <a:t>prise</a:t>
            </a:r>
            <a:r>
              <a:rPr lang="en-US" sz="1800" i="1" spc="3" dirty="0">
                <a:solidFill>
                  <a:srgbClr val="173D76"/>
                </a:solidFill>
                <a:latin typeface="Poppins Italics"/>
                <a:ea typeface="Poppins Italics"/>
                <a:cs typeface="Poppins Italics"/>
                <a:sym typeface="Poppins Italics"/>
              </a:rPr>
              <a:t> après avis de </a:t>
            </a:r>
            <a:r>
              <a:rPr lang="en-US" sz="1800" i="1" spc="3" dirty="0" err="1">
                <a:solidFill>
                  <a:srgbClr val="173D76"/>
                </a:solidFill>
                <a:latin typeface="Poppins Italics"/>
                <a:ea typeface="Poppins Italics"/>
                <a:cs typeface="Poppins Italics"/>
                <a:sym typeface="Poppins Italics"/>
              </a:rPr>
              <a:t>l’inspecteur</a:t>
            </a:r>
            <a:r>
              <a:rPr lang="en-US" sz="1800" i="1" spc="3" dirty="0">
                <a:solidFill>
                  <a:srgbClr val="173D76"/>
                </a:solidFill>
                <a:latin typeface="Poppins Italics"/>
                <a:ea typeface="Poppins Italics"/>
                <a:cs typeface="Poppins Italics"/>
                <a:sym typeface="Poppins Italics"/>
              </a:rPr>
              <a:t> de </a:t>
            </a:r>
            <a:r>
              <a:rPr lang="en-US" sz="1800" i="1" spc="3" dirty="0" err="1">
                <a:solidFill>
                  <a:srgbClr val="173D76"/>
                </a:solidFill>
                <a:latin typeface="Poppins Italics"/>
                <a:ea typeface="Poppins Italics"/>
                <a:cs typeface="Poppins Italics"/>
                <a:sym typeface="Poppins Italics"/>
              </a:rPr>
              <a:t>l’éducation</a:t>
            </a:r>
            <a:r>
              <a:rPr lang="en-US" sz="1800" i="1" spc="3" dirty="0">
                <a:solidFill>
                  <a:srgbClr val="173D76"/>
                </a:solidFill>
                <a:latin typeface="Poppins Italics"/>
                <a:ea typeface="Poppins Italics"/>
                <a:cs typeface="Poppins Italics"/>
                <a:sym typeface="Poppins Italics"/>
              </a:rPr>
              <a:t> nationale chargé de la </a:t>
            </a:r>
            <a:r>
              <a:rPr lang="en-US" sz="1800" i="1" spc="3" dirty="0" err="1">
                <a:solidFill>
                  <a:srgbClr val="173D76"/>
                </a:solidFill>
                <a:latin typeface="Poppins Italics"/>
                <a:ea typeface="Poppins Italics"/>
                <a:cs typeface="Poppins Italics"/>
                <a:sym typeface="Poppins Italics"/>
              </a:rPr>
              <a:t>circonscription</a:t>
            </a:r>
            <a:r>
              <a:rPr lang="en-US" sz="1800" i="1" spc="3" dirty="0">
                <a:solidFill>
                  <a:srgbClr val="173D76"/>
                </a:solidFill>
                <a:latin typeface="Poppins Italics"/>
                <a:ea typeface="Poppins Italics"/>
                <a:cs typeface="Poppins Italics"/>
                <a:sym typeface="Poppins Italics"/>
              </a:rPr>
              <a:t> du premier </a:t>
            </a:r>
            <a:r>
              <a:rPr lang="en-US" sz="1800" i="1" spc="3" dirty="0" err="1">
                <a:solidFill>
                  <a:srgbClr val="173D76"/>
                </a:solidFill>
                <a:latin typeface="Poppins Italics"/>
                <a:ea typeface="Poppins Italics"/>
                <a:cs typeface="Poppins Italics"/>
                <a:sym typeface="Poppins Italics"/>
              </a:rPr>
              <a:t>degré</a:t>
            </a:r>
            <a:r>
              <a:rPr lang="en-US" sz="1800" i="1" spc="3" dirty="0">
                <a:solidFill>
                  <a:srgbClr val="173D76"/>
                </a:solidFill>
                <a:latin typeface="Poppins Italics"/>
                <a:ea typeface="Poppins Italics"/>
                <a:cs typeface="Poppins Italics"/>
                <a:sym typeface="Poppins Italics"/>
              </a:rPr>
              <a:t>.​</a:t>
            </a:r>
          </a:p>
        </p:txBody>
      </p:sp>
      <p:sp>
        <p:nvSpPr>
          <p:cNvPr id="20" name="TextBox 20"/>
          <p:cNvSpPr txBox="1"/>
          <p:nvPr/>
        </p:nvSpPr>
        <p:spPr>
          <a:xfrm>
            <a:off x="17562437" y="9394438"/>
            <a:ext cx="23113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AutoShape 6"/>
          <p:cNvSpPr/>
          <p:nvPr/>
        </p:nvSpPr>
        <p:spPr>
          <a:xfrm flipH="1">
            <a:off x="5984453" y="1564493"/>
            <a:ext cx="6319093" cy="0"/>
          </a:xfrm>
          <a:prstGeom prst="line">
            <a:avLst/>
          </a:prstGeom>
          <a:ln w="19050" cap="flat">
            <a:solidFill>
              <a:srgbClr val="CE007F"/>
            </a:solidFill>
            <a:prstDash val="solid"/>
            <a:headEnd type="none" w="sm" len="sm"/>
            <a:tailEnd type="none" w="sm" len="sm"/>
          </a:ln>
        </p:spPr>
        <p:txBody>
          <a:bodyPr/>
          <a:lstStyle/>
          <a:p>
            <a:endParaRPr lang="fr-FR"/>
          </a:p>
        </p:txBody>
      </p:sp>
      <p:sp>
        <p:nvSpPr>
          <p:cNvPr id="7" name="TextBox 7"/>
          <p:cNvSpPr txBox="1"/>
          <p:nvPr/>
        </p:nvSpPr>
        <p:spPr>
          <a:xfrm>
            <a:off x="5984453" y="867263"/>
            <a:ext cx="631909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DE RECOURS​</a:t>
            </a:r>
          </a:p>
        </p:txBody>
      </p:sp>
      <p:sp>
        <p:nvSpPr>
          <p:cNvPr id="8" name="TextBox 8"/>
          <p:cNvSpPr txBox="1"/>
          <p:nvPr/>
        </p:nvSpPr>
        <p:spPr>
          <a:xfrm>
            <a:off x="2527732" y="3784501"/>
            <a:ext cx="13977190" cy="1244600"/>
          </a:xfrm>
          <a:prstGeom prst="rect">
            <a:avLst/>
          </a:prstGeom>
        </p:spPr>
        <p:txBody>
          <a:bodyPr lIns="0" tIns="0" rIns="0" bIns="0" rtlCol="0" anchor="t">
            <a:spAutoFit/>
          </a:bodyPr>
          <a:lstStyle/>
          <a:p>
            <a:pPr algn="l">
              <a:lnSpc>
                <a:spcPts val="3249"/>
              </a:lnSpc>
            </a:pPr>
            <a:r>
              <a:rPr lang="en-US" sz="2499" b="1" spc="4">
                <a:solidFill>
                  <a:srgbClr val="CE007F"/>
                </a:solidFill>
                <a:latin typeface="Poppins Bold"/>
                <a:ea typeface="Poppins Bold"/>
                <a:cs typeface="Poppins Bold"/>
                <a:sym typeface="Poppins Bold"/>
              </a:rPr>
              <a:t>La décision</a:t>
            </a:r>
            <a:r>
              <a:rPr lang="en-US" sz="2499" b="1" spc="4">
                <a:solidFill>
                  <a:srgbClr val="173D76"/>
                </a:solidFill>
                <a:latin typeface="Poppins Bold"/>
                <a:ea typeface="Poppins Bold"/>
                <a:cs typeface="Poppins Bold"/>
                <a:sym typeface="Poppins Bold"/>
              </a:rPr>
              <a:t> fait l’objet d’un </a:t>
            </a:r>
            <a:r>
              <a:rPr lang="en-US" sz="2499" b="1" spc="4">
                <a:solidFill>
                  <a:srgbClr val="CE007F"/>
                </a:solidFill>
                <a:latin typeface="Poppins Bold"/>
                <a:ea typeface="Poppins Bold"/>
                <a:cs typeface="Poppins Bold"/>
                <a:sym typeface="Poppins Bold"/>
              </a:rPr>
              <a:t>dialogue préalable</a:t>
            </a:r>
            <a:r>
              <a:rPr lang="en-US" sz="2499" b="1" spc="4">
                <a:solidFill>
                  <a:srgbClr val="173D76"/>
                </a:solidFill>
                <a:latin typeface="Poppins Bold"/>
                <a:ea typeface="Poppins Bold"/>
                <a:cs typeface="Poppins Bold"/>
                <a:sym typeface="Poppins Bold"/>
              </a:rPr>
              <a:t> avec les parents de l’élève et prévoit pour ce dernier un dispositif d’aide qui est mis en place lorsqu’une décision de redoublement est prise.​</a:t>
            </a:r>
          </a:p>
        </p:txBody>
      </p:sp>
      <p:sp>
        <p:nvSpPr>
          <p:cNvPr id="9" name="TextBox 9"/>
          <p:cNvSpPr txBox="1"/>
          <p:nvPr/>
        </p:nvSpPr>
        <p:spPr>
          <a:xfrm>
            <a:off x="2527732" y="5645365"/>
            <a:ext cx="13977190" cy="2063750"/>
          </a:xfrm>
          <a:prstGeom prst="rect">
            <a:avLst/>
          </a:prstGeom>
        </p:spPr>
        <p:txBody>
          <a:bodyPr lIns="0" tIns="0" rIns="0" bIns="0" rtlCol="0" anchor="t">
            <a:spAutoFit/>
          </a:bodyPr>
          <a:lstStyle/>
          <a:p>
            <a:pPr algn="l">
              <a:lnSpc>
                <a:spcPts val="3249"/>
              </a:lnSpc>
            </a:pPr>
            <a:r>
              <a:rPr lang="en-US" sz="2499" b="1" spc="4">
                <a:solidFill>
                  <a:srgbClr val="173D76"/>
                </a:solidFill>
                <a:latin typeface="Poppins Bold"/>
                <a:ea typeface="Poppins Bold"/>
                <a:cs typeface="Poppins Bold"/>
                <a:sym typeface="Poppins Bold"/>
              </a:rPr>
              <a:t>Les parents disposent d’un </a:t>
            </a:r>
            <a:r>
              <a:rPr lang="en-US" sz="2499" b="1" spc="4">
                <a:solidFill>
                  <a:srgbClr val="CE007F"/>
                </a:solidFill>
                <a:latin typeface="Poppins Bold"/>
                <a:ea typeface="Poppins Bold"/>
                <a:cs typeface="Poppins Bold"/>
                <a:sym typeface="Poppins Bold"/>
              </a:rPr>
              <a:t>délai de quinze jours</a:t>
            </a:r>
            <a:r>
              <a:rPr lang="en-US" sz="2499" b="1" spc="4">
                <a:solidFill>
                  <a:srgbClr val="173D76"/>
                </a:solidFill>
                <a:latin typeface="Poppins Bold"/>
                <a:ea typeface="Poppins Bold"/>
                <a:cs typeface="Poppins Bold"/>
                <a:sym typeface="Poppins Bold"/>
              </a:rPr>
              <a:t> à compter de la réception de la décision écrite , </a:t>
            </a:r>
            <a:r>
              <a:rPr lang="en-US" sz="2499" b="1" spc="4">
                <a:solidFill>
                  <a:srgbClr val="CE007F"/>
                </a:solidFill>
                <a:latin typeface="Poppins Bold"/>
                <a:ea typeface="Poppins Bold"/>
                <a:cs typeface="Poppins Bold"/>
                <a:sym typeface="Poppins Bold"/>
              </a:rPr>
              <a:t>pour contester la décision</a:t>
            </a:r>
            <a:r>
              <a:rPr lang="en-US" sz="2499" b="1" spc="4">
                <a:solidFill>
                  <a:srgbClr val="173D76"/>
                </a:solidFill>
                <a:latin typeface="Poppins Bold"/>
                <a:ea typeface="Poppins Bold"/>
                <a:cs typeface="Poppins Bold"/>
                <a:sym typeface="Poppins Bold"/>
              </a:rPr>
              <a:t>.  Le directeur de l'école, dans le délai de huit jours suivant leur refus de la décision, informe les représentants légaux de l'existence de la commission et de la possibilité qu'ils ont de la saisir par son intermédiaire.​</a:t>
            </a:r>
          </a:p>
        </p:txBody>
      </p:sp>
      <p:sp>
        <p:nvSpPr>
          <p:cNvPr id="10" name="Freeform 10"/>
          <p:cNvSpPr/>
          <p:nvPr/>
        </p:nvSpPr>
        <p:spPr>
          <a:xfrm>
            <a:off x="1783078" y="388800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Freeform 11"/>
          <p:cNvSpPr/>
          <p:nvPr/>
        </p:nvSpPr>
        <p:spPr>
          <a:xfrm>
            <a:off x="1783078" y="5692990"/>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2" name="TextBox 12"/>
          <p:cNvSpPr txBox="1"/>
          <p:nvPr/>
        </p:nvSpPr>
        <p:spPr>
          <a:xfrm>
            <a:off x="17564744" y="9394438"/>
            <a:ext cx="226516"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14818166" y="5642085"/>
            <a:ext cx="10454404" cy="7622211"/>
          </a:xfrm>
          <a:custGeom>
            <a:avLst/>
            <a:gdLst/>
            <a:ahLst/>
            <a:cxnLst/>
            <a:rect l="l" t="t" r="r" b="b"/>
            <a:pathLst>
              <a:path w="10454404" h="7622211">
                <a:moveTo>
                  <a:pt x="0" y="0"/>
                </a:moveTo>
                <a:lnTo>
                  <a:pt x="10454404" y="0"/>
                </a:lnTo>
                <a:lnTo>
                  <a:pt x="10454404"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2846195">
            <a:off x="11416274" y="76239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3063790" y="2207989"/>
            <a:ext cx="12627456" cy="2159043"/>
            <a:chOff x="0" y="0"/>
            <a:chExt cx="3325750" cy="568637"/>
          </a:xfrm>
        </p:grpSpPr>
        <p:sp>
          <p:nvSpPr>
            <p:cNvPr id="5" name="Freeform 5"/>
            <p:cNvSpPr/>
            <p:nvPr/>
          </p:nvSpPr>
          <p:spPr>
            <a:xfrm>
              <a:off x="0" y="0"/>
              <a:ext cx="3325750" cy="568637"/>
            </a:xfrm>
            <a:custGeom>
              <a:avLst/>
              <a:gdLst/>
              <a:ahLst/>
              <a:cxnLst/>
              <a:rect l="l" t="t" r="r" b="b"/>
              <a:pathLst>
                <a:path w="3325750" h="568637">
                  <a:moveTo>
                    <a:pt x="11036" y="0"/>
                  </a:moveTo>
                  <a:lnTo>
                    <a:pt x="3314714" y="0"/>
                  </a:lnTo>
                  <a:cubicBezTo>
                    <a:pt x="3320809" y="0"/>
                    <a:pt x="3325750" y="4941"/>
                    <a:pt x="3325750" y="11036"/>
                  </a:cubicBezTo>
                  <a:lnTo>
                    <a:pt x="3325750" y="557601"/>
                  </a:lnTo>
                  <a:cubicBezTo>
                    <a:pt x="3325750" y="560528"/>
                    <a:pt x="3324587" y="563335"/>
                    <a:pt x="3322517" y="565405"/>
                  </a:cubicBezTo>
                  <a:cubicBezTo>
                    <a:pt x="3320448" y="567474"/>
                    <a:pt x="3317641" y="568637"/>
                    <a:pt x="3314714" y="568637"/>
                  </a:cubicBezTo>
                  <a:lnTo>
                    <a:pt x="11036" y="568637"/>
                  </a:lnTo>
                  <a:cubicBezTo>
                    <a:pt x="4941" y="568637"/>
                    <a:pt x="0" y="563696"/>
                    <a:pt x="0" y="557601"/>
                  </a:cubicBezTo>
                  <a:lnTo>
                    <a:pt x="0" y="11036"/>
                  </a:lnTo>
                  <a:cubicBezTo>
                    <a:pt x="0" y="4941"/>
                    <a:pt x="4941" y="0"/>
                    <a:pt x="11036" y="0"/>
                  </a:cubicBezTo>
                  <a:close/>
                </a:path>
              </a:pathLst>
            </a:custGeom>
            <a:solidFill>
              <a:srgbClr val="EBEBEB"/>
            </a:solidFill>
          </p:spPr>
          <p:txBody>
            <a:bodyPr/>
            <a:lstStyle/>
            <a:p>
              <a:endParaRPr lang="fr-FR"/>
            </a:p>
          </p:txBody>
        </p:sp>
        <p:sp>
          <p:nvSpPr>
            <p:cNvPr id="6" name="TextBox 6"/>
            <p:cNvSpPr txBox="1"/>
            <p:nvPr/>
          </p:nvSpPr>
          <p:spPr>
            <a:xfrm>
              <a:off x="0" y="-66675"/>
              <a:ext cx="3325750" cy="635312"/>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3063790" y="4536152"/>
            <a:ext cx="12627456" cy="3063337"/>
            <a:chOff x="0" y="0"/>
            <a:chExt cx="3325750" cy="806805"/>
          </a:xfrm>
        </p:grpSpPr>
        <p:sp>
          <p:nvSpPr>
            <p:cNvPr id="8" name="Freeform 8"/>
            <p:cNvSpPr/>
            <p:nvPr/>
          </p:nvSpPr>
          <p:spPr>
            <a:xfrm>
              <a:off x="0" y="0"/>
              <a:ext cx="3325750" cy="806805"/>
            </a:xfrm>
            <a:custGeom>
              <a:avLst/>
              <a:gdLst/>
              <a:ahLst/>
              <a:cxnLst/>
              <a:rect l="l" t="t" r="r" b="b"/>
              <a:pathLst>
                <a:path w="3325750" h="806805">
                  <a:moveTo>
                    <a:pt x="11036" y="0"/>
                  </a:moveTo>
                  <a:lnTo>
                    <a:pt x="3314714" y="0"/>
                  </a:lnTo>
                  <a:cubicBezTo>
                    <a:pt x="3320809" y="0"/>
                    <a:pt x="3325750" y="4941"/>
                    <a:pt x="3325750" y="11036"/>
                  </a:cubicBezTo>
                  <a:lnTo>
                    <a:pt x="3325750" y="795769"/>
                  </a:lnTo>
                  <a:cubicBezTo>
                    <a:pt x="3325750" y="798696"/>
                    <a:pt x="3324587" y="801503"/>
                    <a:pt x="3322517" y="803572"/>
                  </a:cubicBezTo>
                  <a:cubicBezTo>
                    <a:pt x="3320448" y="805642"/>
                    <a:pt x="3317641" y="806805"/>
                    <a:pt x="3314714" y="806805"/>
                  </a:cubicBezTo>
                  <a:lnTo>
                    <a:pt x="11036" y="806805"/>
                  </a:lnTo>
                  <a:cubicBezTo>
                    <a:pt x="4941" y="806805"/>
                    <a:pt x="0" y="801864"/>
                    <a:pt x="0" y="795769"/>
                  </a:cubicBezTo>
                  <a:lnTo>
                    <a:pt x="0" y="11036"/>
                  </a:lnTo>
                  <a:cubicBezTo>
                    <a:pt x="0" y="4941"/>
                    <a:pt x="4941" y="0"/>
                    <a:pt x="11036" y="0"/>
                  </a:cubicBezTo>
                  <a:close/>
                </a:path>
              </a:pathLst>
            </a:custGeom>
            <a:solidFill>
              <a:srgbClr val="EBEBEB"/>
            </a:solidFill>
          </p:spPr>
          <p:txBody>
            <a:bodyPr/>
            <a:lstStyle/>
            <a:p>
              <a:endParaRPr lang="fr-FR"/>
            </a:p>
          </p:txBody>
        </p:sp>
        <p:sp>
          <p:nvSpPr>
            <p:cNvPr id="9" name="TextBox 9"/>
            <p:cNvSpPr txBox="1"/>
            <p:nvPr/>
          </p:nvSpPr>
          <p:spPr>
            <a:xfrm>
              <a:off x="0" y="-66675"/>
              <a:ext cx="3325750" cy="87348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3063790" y="7770939"/>
            <a:ext cx="12627456" cy="1764531"/>
            <a:chOff x="0" y="0"/>
            <a:chExt cx="3325750" cy="464732"/>
          </a:xfrm>
        </p:grpSpPr>
        <p:sp>
          <p:nvSpPr>
            <p:cNvPr id="11" name="Freeform 11"/>
            <p:cNvSpPr/>
            <p:nvPr/>
          </p:nvSpPr>
          <p:spPr>
            <a:xfrm>
              <a:off x="0" y="0"/>
              <a:ext cx="3325750" cy="464732"/>
            </a:xfrm>
            <a:custGeom>
              <a:avLst/>
              <a:gdLst/>
              <a:ahLst/>
              <a:cxnLst/>
              <a:rect l="l" t="t" r="r" b="b"/>
              <a:pathLst>
                <a:path w="3325750" h="464732">
                  <a:moveTo>
                    <a:pt x="11036" y="0"/>
                  </a:moveTo>
                  <a:lnTo>
                    <a:pt x="3314714" y="0"/>
                  </a:lnTo>
                  <a:cubicBezTo>
                    <a:pt x="3320809" y="0"/>
                    <a:pt x="3325750" y="4941"/>
                    <a:pt x="3325750" y="11036"/>
                  </a:cubicBezTo>
                  <a:lnTo>
                    <a:pt x="3325750" y="453697"/>
                  </a:lnTo>
                  <a:cubicBezTo>
                    <a:pt x="3325750" y="456623"/>
                    <a:pt x="3324587" y="459430"/>
                    <a:pt x="3322517" y="461500"/>
                  </a:cubicBezTo>
                  <a:cubicBezTo>
                    <a:pt x="3320448" y="463570"/>
                    <a:pt x="3317641" y="464732"/>
                    <a:pt x="3314714" y="464732"/>
                  </a:cubicBezTo>
                  <a:lnTo>
                    <a:pt x="11036" y="464732"/>
                  </a:lnTo>
                  <a:cubicBezTo>
                    <a:pt x="4941" y="464732"/>
                    <a:pt x="0" y="459792"/>
                    <a:pt x="0" y="453697"/>
                  </a:cubicBezTo>
                  <a:lnTo>
                    <a:pt x="0" y="11036"/>
                  </a:lnTo>
                  <a:cubicBezTo>
                    <a:pt x="0" y="4941"/>
                    <a:pt x="4941" y="0"/>
                    <a:pt x="11036" y="0"/>
                  </a:cubicBezTo>
                  <a:close/>
                </a:path>
              </a:pathLst>
            </a:custGeom>
            <a:solidFill>
              <a:srgbClr val="EBEBEB"/>
            </a:solidFill>
          </p:spPr>
          <p:txBody>
            <a:bodyPr/>
            <a:lstStyle/>
            <a:p>
              <a:endParaRPr lang="fr-FR"/>
            </a:p>
          </p:txBody>
        </p:sp>
        <p:sp>
          <p:nvSpPr>
            <p:cNvPr id="12" name="TextBox 12"/>
            <p:cNvSpPr txBox="1"/>
            <p:nvPr/>
          </p:nvSpPr>
          <p:spPr>
            <a:xfrm>
              <a:off x="0" y="-66675"/>
              <a:ext cx="3325750" cy="531407"/>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7277600" y="-8898471"/>
            <a:ext cx="13822693" cy="16965822"/>
            <a:chOff x="0" y="0"/>
            <a:chExt cx="18430258" cy="22621096"/>
          </a:xfrm>
        </p:grpSpPr>
        <p:sp>
          <p:nvSpPr>
            <p:cNvPr id="14" name="Freeform 14"/>
            <p:cNvSpPr/>
            <p:nvPr/>
          </p:nvSpPr>
          <p:spPr>
            <a:xfrm rot="-3586381">
              <a:off x="1083971" y="9728452"/>
              <a:ext cx="13154600" cy="9590900"/>
            </a:xfrm>
            <a:custGeom>
              <a:avLst/>
              <a:gdLst/>
              <a:ahLst/>
              <a:cxnLst/>
              <a:rect l="l" t="t" r="r" b="b"/>
              <a:pathLst>
                <a:path w="13154600" h="9590900">
                  <a:moveTo>
                    <a:pt x="0" y="0"/>
                  </a:moveTo>
                  <a:lnTo>
                    <a:pt x="13154600" y="0"/>
                  </a:lnTo>
                  <a:lnTo>
                    <a:pt x="13154600" y="9590899"/>
                  </a:lnTo>
                  <a:lnTo>
                    <a:pt x="0" y="95908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5" name="Freeform 15"/>
            <p:cNvSpPr/>
            <p:nvPr/>
          </p:nvSpPr>
          <p:spPr>
            <a:xfrm rot="7148119">
              <a:off x="1001542" y="4110086"/>
              <a:ext cx="16427173" cy="11943475"/>
            </a:xfrm>
            <a:custGeom>
              <a:avLst/>
              <a:gdLst/>
              <a:ahLst/>
              <a:cxnLst/>
              <a:rect l="l" t="t" r="r" b="b"/>
              <a:pathLst>
                <a:path w="16427173" h="11943475">
                  <a:moveTo>
                    <a:pt x="0" y="0"/>
                  </a:moveTo>
                  <a:lnTo>
                    <a:pt x="16427173" y="0"/>
                  </a:lnTo>
                  <a:lnTo>
                    <a:pt x="16427173" y="11943475"/>
                  </a:lnTo>
                  <a:lnTo>
                    <a:pt x="0" y="119434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16" name="AutoShape 16"/>
          <p:cNvSpPr/>
          <p:nvPr/>
        </p:nvSpPr>
        <p:spPr>
          <a:xfrm flipH="1">
            <a:off x="5576218" y="1621155"/>
            <a:ext cx="7135564" cy="0"/>
          </a:xfrm>
          <a:prstGeom prst="line">
            <a:avLst/>
          </a:prstGeom>
          <a:ln w="19050" cap="flat">
            <a:solidFill>
              <a:srgbClr val="CE007F"/>
            </a:solidFill>
            <a:prstDash val="solid"/>
            <a:headEnd type="none" w="sm" len="sm"/>
            <a:tailEnd type="none" w="sm" len="sm"/>
          </a:ln>
        </p:spPr>
        <p:txBody>
          <a:bodyPr/>
          <a:lstStyle/>
          <a:p>
            <a:endParaRPr lang="fr-FR"/>
          </a:p>
        </p:txBody>
      </p:sp>
      <p:grpSp>
        <p:nvGrpSpPr>
          <p:cNvPr id="17" name="Group 17"/>
          <p:cNvGrpSpPr/>
          <p:nvPr/>
        </p:nvGrpSpPr>
        <p:grpSpPr>
          <a:xfrm>
            <a:off x="2596754" y="2820475"/>
            <a:ext cx="934071" cy="93407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B3AE"/>
            </a:solidFill>
          </p:spPr>
          <p:txBody>
            <a:bodyPr/>
            <a:lstStyle/>
            <a:p>
              <a:endParaRPr lang="fr-FR"/>
            </a:p>
          </p:txBody>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b="1" spc="129">
                  <a:solidFill>
                    <a:srgbClr val="FFFFFF"/>
                  </a:solidFill>
                  <a:latin typeface="Poppins Bold"/>
                  <a:ea typeface="Poppins Bold"/>
                  <a:cs typeface="Poppins Bold"/>
                  <a:sym typeface="Poppins Bold"/>
                </a:rPr>
                <a:t>1</a:t>
              </a:r>
            </a:p>
          </p:txBody>
        </p:sp>
      </p:grpSp>
      <p:grpSp>
        <p:nvGrpSpPr>
          <p:cNvPr id="20" name="Group 20"/>
          <p:cNvGrpSpPr/>
          <p:nvPr/>
        </p:nvGrpSpPr>
        <p:grpSpPr>
          <a:xfrm>
            <a:off x="2596754" y="5657995"/>
            <a:ext cx="934071" cy="93407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B3AE"/>
            </a:solidFill>
          </p:spPr>
          <p:txBody>
            <a:bodyPr/>
            <a:lstStyle/>
            <a:p>
              <a:endParaRPr lang="fr-FR"/>
            </a:p>
          </p:txBody>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b="1" spc="129">
                  <a:solidFill>
                    <a:srgbClr val="FFFFFF"/>
                  </a:solidFill>
                  <a:latin typeface="Poppins Bold"/>
                  <a:ea typeface="Poppins Bold"/>
                  <a:cs typeface="Poppins Bold"/>
                  <a:sym typeface="Poppins Bold"/>
                </a:rPr>
                <a:t>2</a:t>
              </a:r>
            </a:p>
          </p:txBody>
        </p:sp>
      </p:grpSp>
      <p:grpSp>
        <p:nvGrpSpPr>
          <p:cNvPr id="23" name="Group 23"/>
          <p:cNvGrpSpPr/>
          <p:nvPr/>
        </p:nvGrpSpPr>
        <p:grpSpPr>
          <a:xfrm>
            <a:off x="2596754" y="8238801"/>
            <a:ext cx="934071" cy="9340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DB3AE"/>
            </a:solidFill>
          </p:spPr>
          <p:txBody>
            <a:bodyPr/>
            <a:lstStyle/>
            <a:p>
              <a:endParaRPr lang="fr-FR"/>
            </a:p>
          </p:txBody>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b="1" spc="129">
                  <a:solidFill>
                    <a:srgbClr val="FFFFFF"/>
                  </a:solidFill>
                  <a:latin typeface="Poppins Bold"/>
                  <a:ea typeface="Poppins Bold"/>
                  <a:cs typeface="Poppins Bold"/>
                  <a:sym typeface="Poppins Bold"/>
                </a:rPr>
                <a:t>3</a:t>
              </a:r>
            </a:p>
          </p:txBody>
        </p:sp>
      </p:grpSp>
      <p:sp>
        <p:nvSpPr>
          <p:cNvPr id="26" name="TextBox 26"/>
          <p:cNvSpPr txBox="1"/>
          <p:nvPr/>
        </p:nvSpPr>
        <p:spPr>
          <a:xfrm>
            <a:off x="3815369" y="2413116"/>
            <a:ext cx="11613234" cy="1682115"/>
          </a:xfrm>
          <a:prstGeom prst="rect">
            <a:avLst/>
          </a:prstGeom>
        </p:spPr>
        <p:txBody>
          <a:bodyPr lIns="0" tIns="0" rIns="0" bIns="0" rtlCol="0" anchor="t">
            <a:spAutoFit/>
          </a:bodyPr>
          <a:lstStyle/>
          <a:p>
            <a:pPr algn="l">
              <a:lnSpc>
                <a:spcPts val="3359"/>
              </a:lnSpc>
            </a:pPr>
            <a:r>
              <a:rPr lang="en-US" sz="2400" b="1" spc="48">
                <a:solidFill>
                  <a:srgbClr val="173D76"/>
                </a:solidFill>
                <a:latin typeface="Poppins Bold"/>
                <a:ea typeface="Poppins Bold"/>
                <a:cs typeface="Poppins Bold"/>
                <a:sym typeface="Poppins Bold"/>
              </a:rPr>
              <a:t>- </a:t>
            </a:r>
            <a:r>
              <a:rPr lang="en-US" sz="2400" b="1" spc="48">
                <a:solidFill>
                  <a:srgbClr val="CE007F"/>
                </a:solidFill>
                <a:latin typeface="Poppins Bold"/>
                <a:ea typeface="Poppins Bold"/>
                <a:cs typeface="Poppins Bold"/>
                <a:sym typeface="Poppins Bold"/>
              </a:rPr>
              <a:t>au cours de l'année scolaire</a:t>
            </a:r>
            <a:r>
              <a:rPr lang="en-US" sz="2400" b="1" spc="48">
                <a:solidFill>
                  <a:srgbClr val="173D76"/>
                </a:solidFill>
                <a:latin typeface="Poppins Bold"/>
                <a:ea typeface="Poppins Bold"/>
                <a:cs typeface="Poppins Bold"/>
                <a:sym typeface="Poppins Bold"/>
              </a:rPr>
              <a:t> : un dialogue + en cas de difficultés d’apprentissage un dispositif d’accompagnement pédagogique.​</a:t>
            </a:r>
          </a:p>
          <a:p>
            <a:pPr algn="l">
              <a:lnSpc>
                <a:spcPts val="3359"/>
              </a:lnSpc>
            </a:pPr>
            <a:r>
              <a:rPr lang="en-US" sz="2400" b="1" spc="48">
                <a:solidFill>
                  <a:srgbClr val="173D76"/>
                </a:solidFill>
                <a:latin typeface="Poppins Bold"/>
                <a:ea typeface="Poppins Bold"/>
                <a:cs typeface="Poppins Bold"/>
                <a:sym typeface="Poppins Bold"/>
              </a:rPr>
              <a:t> - </a:t>
            </a:r>
            <a:r>
              <a:rPr lang="en-US" sz="2400" b="1" spc="48">
                <a:solidFill>
                  <a:srgbClr val="CE007F"/>
                </a:solidFill>
                <a:latin typeface="Poppins Bold"/>
                <a:ea typeface="Poppins Bold"/>
                <a:cs typeface="Poppins Bold"/>
                <a:sym typeface="Poppins Bold"/>
              </a:rPr>
              <a:t>au 3ème trimestre</a:t>
            </a:r>
            <a:r>
              <a:rPr lang="en-US" sz="2400" b="1" spc="48">
                <a:solidFill>
                  <a:srgbClr val="173D76"/>
                </a:solidFill>
                <a:latin typeface="Poppins Bold"/>
                <a:ea typeface="Poppins Bold"/>
                <a:cs typeface="Poppins Bold"/>
                <a:sym typeface="Poppins Bold"/>
              </a:rPr>
              <a:t> : proposition du conseil de classe sur le redoublement, l’orientation ou le passage anticipé. ​</a:t>
            </a:r>
          </a:p>
        </p:txBody>
      </p:sp>
      <p:sp>
        <p:nvSpPr>
          <p:cNvPr id="27" name="TextBox 27"/>
          <p:cNvSpPr txBox="1"/>
          <p:nvPr/>
        </p:nvSpPr>
        <p:spPr>
          <a:xfrm>
            <a:off x="3815369" y="4775491"/>
            <a:ext cx="11613234" cy="2520315"/>
          </a:xfrm>
          <a:prstGeom prst="rect">
            <a:avLst/>
          </a:prstGeom>
        </p:spPr>
        <p:txBody>
          <a:bodyPr lIns="0" tIns="0" rIns="0" bIns="0" rtlCol="0" anchor="t">
            <a:spAutoFit/>
          </a:bodyPr>
          <a:lstStyle/>
          <a:p>
            <a:pPr algn="l">
              <a:lnSpc>
                <a:spcPts val="3359"/>
              </a:lnSpc>
            </a:pPr>
            <a:r>
              <a:rPr lang="en-US" sz="2400" b="1" spc="48">
                <a:solidFill>
                  <a:srgbClr val="173D76"/>
                </a:solidFill>
                <a:latin typeface="Poppins Bold"/>
                <a:ea typeface="Poppins Bold"/>
                <a:cs typeface="Poppins Bold"/>
                <a:sym typeface="Poppins Bold"/>
              </a:rPr>
              <a:t>Si la proposition ne correspond pas à la demande, le chef d'établissement (ou son représentant) reçoit la famille (phase de dialogue préalable à la décision). ​</a:t>
            </a:r>
          </a:p>
          <a:p>
            <a:pPr algn="l">
              <a:lnSpc>
                <a:spcPts val="3359"/>
              </a:lnSpc>
            </a:pPr>
            <a:r>
              <a:rPr lang="en-US" sz="2400" b="1" spc="48">
                <a:solidFill>
                  <a:srgbClr val="173D76"/>
                </a:solidFill>
                <a:latin typeface="Poppins Bold"/>
                <a:ea typeface="Poppins Bold"/>
                <a:cs typeface="Poppins Bold"/>
                <a:sym typeface="Poppins Bold"/>
              </a:rPr>
              <a:t>Il prend une décision d'orientation pour les élèves de troisième et de seconde générale et technologique, de redoublement ou de saut de classe pour les autres niveaux.​</a:t>
            </a:r>
          </a:p>
        </p:txBody>
      </p:sp>
      <p:sp>
        <p:nvSpPr>
          <p:cNvPr id="28" name="TextBox 28"/>
          <p:cNvSpPr txBox="1"/>
          <p:nvPr/>
        </p:nvSpPr>
        <p:spPr>
          <a:xfrm>
            <a:off x="3815369" y="8035443"/>
            <a:ext cx="11613234" cy="1263015"/>
          </a:xfrm>
          <a:prstGeom prst="rect">
            <a:avLst/>
          </a:prstGeom>
        </p:spPr>
        <p:txBody>
          <a:bodyPr lIns="0" tIns="0" rIns="0" bIns="0" rtlCol="0" anchor="t">
            <a:spAutoFit/>
          </a:bodyPr>
          <a:lstStyle/>
          <a:p>
            <a:pPr algn="l">
              <a:lnSpc>
                <a:spcPts val="3359"/>
              </a:lnSpc>
            </a:pPr>
            <a:r>
              <a:rPr lang="en-US" sz="2400" b="1" spc="48">
                <a:solidFill>
                  <a:srgbClr val="173D76"/>
                </a:solidFill>
                <a:latin typeface="Poppins Bold"/>
                <a:ea typeface="Poppins Bold"/>
                <a:cs typeface="Poppins Bold"/>
                <a:sym typeface="Poppins Bold"/>
              </a:rPr>
              <a:t>En cas de désaccord et dès la réception de la notification de la décision motivée, la famille dispose d’un </a:t>
            </a:r>
            <a:r>
              <a:rPr lang="en-US" sz="2400" b="1" spc="48">
                <a:solidFill>
                  <a:srgbClr val="CE007F"/>
                </a:solidFill>
                <a:latin typeface="Poppins Bold"/>
                <a:ea typeface="Poppins Bold"/>
                <a:cs typeface="Poppins Bold"/>
                <a:sym typeface="Poppins Bold"/>
              </a:rPr>
              <a:t>délai de 3 jours ouvrables</a:t>
            </a:r>
            <a:r>
              <a:rPr lang="en-US" sz="2400" b="1" spc="48">
                <a:solidFill>
                  <a:srgbClr val="173D76"/>
                </a:solidFill>
                <a:latin typeface="Poppins Bold"/>
                <a:ea typeface="Poppins Bold"/>
                <a:cs typeface="Poppins Bold"/>
                <a:sym typeface="Poppins Bold"/>
              </a:rPr>
              <a:t> pour faire appel.​</a:t>
            </a:r>
          </a:p>
        </p:txBody>
      </p:sp>
      <p:sp>
        <p:nvSpPr>
          <p:cNvPr id="29" name="TextBox 29"/>
          <p:cNvSpPr txBox="1"/>
          <p:nvPr/>
        </p:nvSpPr>
        <p:spPr>
          <a:xfrm>
            <a:off x="3815369" y="788670"/>
            <a:ext cx="11230114"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PROCEDURE D’APPEL EN COLLEGE ET EN LYCEE</a:t>
            </a:r>
          </a:p>
        </p:txBody>
      </p:sp>
      <p:sp>
        <p:nvSpPr>
          <p:cNvPr id="30" name="TextBox 30"/>
          <p:cNvSpPr txBox="1"/>
          <p:nvPr/>
        </p:nvSpPr>
        <p:spPr>
          <a:xfrm>
            <a:off x="17582864" y="9394438"/>
            <a:ext cx="190277"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394390">
            <a:off x="14668747" y="-3455451"/>
            <a:ext cx="10454404" cy="7622211"/>
          </a:xfrm>
          <a:custGeom>
            <a:avLst/>
            <a:gdLst/>
            <a:ahLst/>
            <a:cxnLst/>
            <a:rect l="l" t="t" r="r" b="b"/>
            <a:pathLst>
              <a:path w="10454404" h="7622211">
                <a:moveTo>
                  <a:pt x="0" y="0"/>
                </a:moveTo>
                <a:lnTo>
                  <a:pt x="10454405" y="0"/>
                </a:lnTo>
                <a:lnTo>
                  <a:pt x="10454405" y="7622211"/>
                </a:lnTo>
                <a:lnTo>
                  <a:pt x="0" y="762221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FR"/>
          </a:p>
        </p:txBody>
      </p:sp>
      <p:sp>
        <p:nvSpPr>
          <p:cNvPr id="3" name="Freeform 3"/>
          <p:cNvSpPr/>
          <p:nvPr/>
        </p:nvSpPr>
        <p:spPr>
          <a:xfrm rot="-1053307">
            <a:off x="16643764" y="-590797"/>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619857">
            <a:off x="-6820624" y="4405145"/>
            <a:ext cx="9865950" cy="7193175"/>
          </a:xfrm>
          <a:custGeom>
            <a:avLst/>
            <a:gdLst/>
            <a:ahLst/>
            <a:cxnLst/>
            <a:rect l="l" t="t" r="r" b="b"/>
            <a:pathLst>
              <a:path w="9865950" h="7193175">
                <a:moveTo>
                  <a:pt x="0" y="0"/>
                </a:moveTo>
                <a:lnTo>
                  <a:pt x="9865950" y="0"/>
                </a:lnTo>
                <a:lnTo>
                  <a:pt x="9865950" y="7193174"/>
                </a:lnTo>
                <a:lnTo>
                  <a:pt x="0" y="71931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rot="-3409206">
            <a:off x="-8876379" y="-2857648"/>
            <a:ext cx="12320380" cy="8957606"/>
          </a:xfrm>
          <a:custGeom>
            <a:avLst/>
            <a:gdLst/>
            <a:ahLst/>
            <a:cxnLst/>
            <a:rect l="l" t="t" r="r" b="b"/>
            <a:pathLst>
              <a:path w="12320380" h="8957606">
                <a:moveTo>
                  <a:pt x="0" y="0"/>
                </a:moveTo>
                <a:lnTo>
                  <a:pt x="12320380" y="0"/>
                </a:lnTo>
                <a:lnTo>
                  <a:pt x="12320380" y="8957606"/>
                </a:lnTo>
                <a:lnTo>
                  <a:pt x="0" y="89576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AutoShape 6"/>
          <p:cNvSpPr/>
          <p:nvPr/>
        </p:nvSpPr>
        <p:spPr>
          <a:xfrm flipH="1">
            <a:off x="3706044" y="1564493"/>
            <a:ext cx="10875913" cy="0"/>
          </a:xfrm>
          <a:prstGeom prst="line">
            <a:avLst/>
          </a:prstGeom>
          <a:ln w="19050" cap="flat">
            <a:solidFill>
              <a:srgbClr val="CE007F"/>
            </a:solidFill>
            <a:prstDash val="solid"/>
            <a:headEnd type="none" w="sm" len="sm"/>
            <a:tailEnd type="none" w="sm" len="sm"/>
          </a:ln>
        </p:spPr>
        <p:txBody>
          <a:bodyPr/>
          <a:lstStyle/>
          <a:p>
            <a:endParaRPr lang="fr-FR"/>
          </a:p>
        </p:txBody>
      </p:sp>
      <p:sp>
        <p:nvSpPr>
          <p:cNvPr id="7" name="TextBox 7"/>
          <p:cNvSpPr txBox="1"/>
          <p:nvPr/>
        </p:nvSpPr>
        <p:spPr>
          <a:xfrm>
            <a:off x="3706044" y="867263"/>
            <a:ext cx="10875913" cy="651510"/>
          </a:xfrm>
          <a:prstGeom prst="rect">
            <a:avLst/>
          </a:prstGeom>
        </p:spPr>
        <p:txBody>
          <a:bodyPr lIns="0" tIns="0" rIns="0" bIns="0" rtlCol="0" anchor="t">
            <a:spAutoFit/>
          </a:bodyPr>
          <a:lstStyle/>
          <a:p>
            <a:pPr algn="ctr">
              <a:lnSpc>
                <a:spcPts val="5040"/>
              </a:lnSpc>
            </a:pPr>
            <a:r>
              <a:rPr lang="en-US" sz="3600" b="1">
                <a:solidFill>
                  <a:srgbClr val="173D76"/>
                </a:solidFill>
                <a:latin typeface="Poppins Bold"/>
                <a:ea typeface="Poppins Bold"/>
                <a:cs typeface="Poppins Bold"/>
                <a:sym typeface="Poppins Bold"/>
              </a:rPr>
              <a:t>LA PROCÉDURE D’APPEL EN COLLÈGE ET EN LYCÉE​</a:t>
            </a:r>
          </a:p>
        </p:txBody>
      </p:sp>
      <p:sp>
        <p:nvSpPr>
          <p:cNvPr id="8" name="TextBox 8"/>
          <p:cNvSpPr txBox="1"/>
          <p:nvPr/>
        </p:nvSpPr>
        <p:spPr>
          <a:xfrm>
            <a:off x="2527732" y="3107984"/>
            <a:ext cx="13977190" cy="3293745"/>
          </a:xfrm>
          <a:prstGeom prst="rect">
            <a:avLst/>
          </a:prstGeom>
        </p:spPr>
        <p:txBody>
          <a:bodyPr lIns="0" tIns="0" rIns="0" bIns="0" rtlCol="0" anchor="t">
            <a:spAutoFit/>
          </a:bodyPr>
          <a:lstStyle/>
          <a:p>
            <a:pPr algn="l">
              <a:lnSpc>
                <a:spcPts val="3120"/>
              </a:lnSpc>
            </a:pPr>
            <a:r>
              <a:rPr lang="en-US" sz="2400" b="1" spc="2">
                <a:solidFill>
                  <a:srgbClr val="173D76"/>
                </a:solidFill>
                <a:latin typeface="Poppins Bold"/>
                <a:ea typeface="Poppins Bold"/>
                <a:cs typeface="Poppins Bold"/>
                <a:sym typeface="Poppins Bold"/>
              </a:rPr>
              <a:t>sur la décision de redoublement ou de saut de classe prise par le chef d’établissement à chaque niveau de classe ou sur le refus du chef d’établissement de faire droit à une demande de redoublement ou de saut de classe présentée par la famille.​</a:t>
            </a:r>
          </a:p>
          <a:p>
            <a:pPr algn="l">
              <a:lnSpc>
                <a:spcPts val="2706"/>
              </a:lnSpc>
            </a:pPr>
            <a:r>
              <a:rPr lang="en-US" sz="2200" i="1" spc="2">
                <a:solidFill>
                  <a:srgbClr val="173D76"/>
                </a:solidFill>
                <a:latin typeface="Poppins Italics"/>
                <a:ea typeface="Poppins Italics"/>
                <a:cs typeface="Poppins Italics"/>
                <a:sym typeface="Poppins Italics"/>
              </a:rPr>
              <a:t>(Une seule décision de redoublement peut intervenir avant la fin du cycle 4 sans préjudice des dispositions de l’article D 351-7 du Code de l’éducation (enfant porteur d’un handicap). Mais en cas d’interruption de scolarité, une seconde décision de redoublement peut-être prononcée après l’accord préalable du directeur académique des services de l’éducation nationale).​</a:t>
            </a:r>
          </a:p>
          <a:p>
            <a:pPr algn="l">
              <a:lnSpc>
                <a:spcPts val="2706"/>
              </a:lnSpc>
            </a:pPr>
            <a:endParaRPr lang="en-US" sz="2200" i="1" spc="2">
              <a:solidFill>
                <a:srgbClr val="173D76"/>
              </a:solidFill>
              <a:latin typeface="Poppins Italics"/>
              <a:ea typeface="Poppins Italics"/>
              <a:cs typeface="Poppins Italics"/>
              <a:sym typeface="Poppins Italics"/>
            </a:endParaRPr>
          </a:p>
          <a:p>
            <a:pPr algn="l">
              <a:lnSpc>
                <a:spcPts val="3120"/>
              </a:lnSpc>
            </a:pPr>
            <a:r>
              <a:rPr lang="en-US" sz="2400" b="1" spc="4">
                <a:solidFill>
                  <a:srgbClr val="173D76"/>
                </a:solidFill>
                <a:latin typeface="Poppins Bold"/>
                <a:ea typeface="Poppins Bold"/>
                <a:cs typeface="Poppins Bold"/>
                <a:sym typeface="Poppins Bold"/>
              </a:rPr>
              <a:t> sur la décision d’orientation :​</a:t>
            </a:r>
          </a:p>
        </p:txBody>
      </p:sp>
      <p:sp>
        <p:nvSpPr>
          <p:cNvPr id="9" name="TextBox 9"/>
          <p:cNvSpPr txBox="1"/>
          <p:nvPr/>
        </p:nvSpPr>
        <p:spPr>
          <a:xfrm>
            <a:off x="1783078" y="1912278"/>
            <a:ext cx="14183173" cy="862330"/>
          </a:xfrm>
          <a:prstGeom prst="rect">
            <a:avLst/>
          </a:prstGeom>
        </p:spPr>
        <p:txBody>
          <a:bodyPr lIns="0" tIns="0" rIns="0" bIns="0" rtlCol="0" anchor="t">
            <a:spAutoFit/>
          </a:bodyPr>
          <a:lstStyle/>
          <a:p>
            <a:pPr algn="l">
              <a:lnSpc>
                <a:spcPts val="3379"/>
              </a:lnSpc>
            </a:pPr>
            <a:r>
              <a:rPr lang="en-US" sz="2599" b="1" spc="5">
                <a:solidFill>
                  <a:srgbClr val="CE007F"/>
                </a:solidFill>
                <a:latin typeface="Poppins Bold"/>
                <a:ea typeface="Poppins Bold"/>
                <a:cs typeface="Poppins Bold"/>
                <a:sym typeface="Poppins Bold"/>
              </a:rPr>
              <a:t>Quand peut-on faire appel et de quelles décisions ?​</a:t>
            </a:r>
          </a:p>
          <a:p>
            <a:pPr algn="l">
              <a:lnSpc>
                <a:spcPts val="3379"/>
              </a:lnSpc>
            </a:pPr>
            <a:r>
              <a:rPr lang="en-US" sz="2599" b="1" spc="5">
                <a:solidFill>
                  <a:srgbClr val="173D76"/>
                </a:solidFill>
                <a:latin typeface="Poppins Bold"/>
                <a:ea typeface="Poppins Bold"/>
                <a:cs typeface="Poppins Bold"/>
                <a:sym typeface="Poppins Bold"/>
              </a:rPr>
              <a:t>Les parents ont la possibilité de saisir la commission d’appel en cas de désaccord : ​</a:t>
            </a:r>
          </a:p>
        </p:txBody>
      </p:sp>
      <p:sp>
        <p:nvSpPr>
          <p:cNvPr id="10" name="Freeform 10"/>
          <p:cNvSpPr/>
          <p:nvPr/>
        </p:nvSpPr>
        <p:spPr>
          <a:xfrm>
            <a:off x="1783078" y="3136559"/>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Freeform 11"/>
          <p:cNvSpPr/>
          <p:nvPr/>
        </p:nvSpPr>
        <p:spPr>
          <a:xfrm>
            <a:off x="1783078" y="6088066"/>
            <a:ext cx="538671" cy="389863"/>
          </a:xfrm>
          <a:custGeom>
            <a:avLst/>
            <a:gdLst/>
            <a:ahLst/>
            <a:cxnLst/>
            <a:rect l="l" t="t" r="r" b="b"/>
            <a:pathLst>
              <a:path w="538671" h="389863">
                <a:moveTo>
                  <a:pt x="0" y="0"/>
                </a:moveTo>
                <a:lnTo>
                  <a:pt x="538671" y="0"/>
                </a:lnTo>
                <a:lnTo>
                  <a:pt x="538671" y="389863"/>
                </a:lnTo>
                <a:lnTo>
                  <a:pt x="0" y="38986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12" name="Group 12"/>
          <p:cNvGrpSpPr/>
          <p:nvPr/>
        </p:nvGrpSpPr>
        <p:grpSpPr>
          <a:xfrm>
            <a:off x="2596754" y="6497900"/>
            <a:ext cx="6725276" cy="3420047"/>
            <a:chOff x="0" y="0"/>
            <a:chExt cx="1771266" cy="900753"/>
          </a:xfrm>
        </p:grpSpPr>
        <p:sp>
          <p:nvSpPr>
            <p:cNvPr id="13" name="Freeform 13"/>
            <p:cNvSpPr/>
            <p:nvPr/>
          </p:nvSpPr>
          <p:spPr>
            <a:xfrm>
              <a:off x="0" y="0"/>
              <a:ext cx="1771266" cy="900753"/>
            </a:xfrm>
            <a:custGeom>
              <a:avLst/>
              <a:gdLst/>
              <a:ahLst/>
              <a:cxnLst/>
              <a:rect l="l" t="t" r="r" b="b"/>
              <a:pathLst>
                <a:path w="1771266" h="900753">
                  <a:moveTo>
                    <a:pt x="20721" y="0"/>
                  </a:moveTo>
                  <a:lnTo>
                    <a:pt x="1750545" y="0"/>
                  </a:lnTo>
                  <a:cubicBezTo>
                    <a:pt x="1756041" y="0"/>
                    <a:pt x="1761311" y="2183"/>
                    <a:pt x="1765197" y="6069"/>
                  </a:cubicBezTo>
                  <a:cubicBezTo>
                    <a:pt x="1769083" y="9955"/>
                    <a:pt x="1771266" y="15225"/>
                    <a:pt x="1771266" y="20721"/>
                  </a:cubicBezTo>
                  <a:lnTo>
                    <a:pt x="1771266" y="880032"/>
                  </a:lnTo>
                  <a:cubicBezTo>
                    <a:pt x="1771266" y="885528"/>
                    <a:pt x="1769083" y="890798"/>
                    <a:pt x="1765197" y="894684"/>
                  </a:cubicBezTo>
                  <a:cubicBezTo>
                    <a:pt x="1761311" y="898570"/>
                    <a:pt x="1756041" y="900753"/>
                    <a:pt x="1750545" y="900753"/>
                  </a:cubicBezTo>
                  <a:lnTo>
                    <a:pt x="20721" y="900753"/>
                  </a:lnTo>
                  <a:cubicBezTo>
                    <a:pt x="9277" y="900753"/>
                    <a:pt x="0" y="891476"/>
                    <a:pt x="0" y="880032"/>
                  </a:cubicBezTo>
                  <a:lnTo>
                    <a:pt x="0" y="20721"/>
                  </a:lnTo>
                  <a:cubicBezTo>
                    <a:pt x="0" y="15225"/>
                    <a:pt x="2183" y="9955"/>
                    <a:pt x="6069" y="6069"/>
                  </a:cubicBezTo>
                  <a:cubicBezTo>
                    <a:pt x="9955" y="2183"/>
                    <a:pt x="15225" y="0"/>
                    <a:pt x="20721" y="0"/>
                  </a:cubicBezTo>
                  <a:close/>
                </a:path>
              </a:pathLst>
            </a:custGeom>
            <a:solidFill>
              <a:srgbClr val="EBEBEB"/>
            </a:solidFill>
          </p:spPr>
          <p:txBody>
            <a:bodyPr/>
            <a:lstStyle/>
            <a:p>
              <a:endParaRPr lang="fr-FR"/>
            </a:p>
          </p:txBody>
        </p:sp>
        <p:sp>
          <p:nvSpPr>
            <p:cNvPr id="14" name="TextBox 14"/>
            <p:cNvSpPr txBox="1"/>
            <p:nvPr/>
          </p:nvSpPr>
          <p:spPr>
            <a:xfrm>
              <a:off x="0" y="-66675"/>
              <a:ext cx="1771266" cy="967428"/>
            </a:xfrm>
            <a:prstGeom prst="rect">
              <a:avLst/>
            </a:prstGeom>
          </p:spPr>
          <p:txBody>
            <a:bodyPr lIns="50800" tIns="50800" rIns="50800" bIns="50800" rtlCol="0" anchor="ctr"/>
            <a:lstStyle/>
            <a:p>
              <a:pPr algn="ctr">
                <a:lnSpc>
                  <a:spcPts val="3359"/>
                </a:lnSpc>
              </a:pPr>
              <a:endParaRPr/>
            </a:p>
          </p:txBody>
        </p:sp>
      </p:grpSp>
      <p:grpSp>
        <p:nvGrpSpPr>
          <p:cNvPr id="15" name="Group 15"/>
          <p:cNvGrpSpPr/>
          <p:nvPr/>
        </p:nvGrpSpPr>
        <p:grpSpPr>
          <a:xfrm>
            <a:off x="9779646" y="6497900"/>
            <a:ext cx="6725276" cy="3420047"/>
            <a:chOff x="0" y="0"/>
            <a:chExt cx="1771266" cy="900753"/>
          </a:xfrm>
        </p:grpSpPr>
        <p:sp>
          <p:nvSpPr>
            <p:cNvPr id="16" name="Freeform 16"/>
            <p:cNvSpPr/>
            <p:nvPr/>
          </p:nvSpPr>
          <p:spPr>
            <a:xfrm>
              <a:off x="0" y="0"/>
              <a:ext cx="1771266" cy="900753"/>
            </a:xfrm>
            <a:custGeom>
              <a:avLst/>
              <a:gdLst/>
              <a:ahLst/>
              <a:cxnLst/>
              <a:rect l="l" t="t" r="r" b="b"/>
              <a:pathLst>
                <a:path w="1771266" h="900753">
                  <a:moveTo>
                    <a:pt x="20721" y="0"/>
                  </a:moveTo>
                  <a:lnTo>
                    <a:pt x="1750545" y="0"/>
                  </a:lnTo>
                  <a:cubicBezTo>
                    <a:pt x="1756041" y="0"/>
                    <a:pt x="1761311" y="2183"/>
                    <a:pt x="1765197" y="6069"/>
                  </a:cubicBezTo>
                  <a:cubicBezTo>
                    <a:pt x="1769083" y="9955"/>
                    <a:pt x="1771266" y="15225"/>
                    <a:pt x="1771266" y="20721"/>
                  </a:cubicBezTo>
                  <a:lnTo>
                    <a:pt x="1771266" y="880032"/>
                  </a:lnTo>
                  <a:cubicBezTo>
                    <a:pt x="1771266" y="885528"/>
                    <a:pt x="1769083" y="890798"/>
                    <a:pt x="1765197" y="894684"/>
                  </a:cubicBezTo>
                  <a:cubicBezTo>
                    <a:pt x="1761311" y="898570"/>
                    <a:pt x="1756041" y="900753"/>
                    <a:pt x="1750545" y="900753"/>
                  </a:cubicBezTo>
                  <a:lnTo>
                    <a:pt x="20721" y="900753"/>
                  </a:lnTo>
                  <a:cubicBezTo>
                    <a:pt x="9277" y="900753"/>
                    <a:pt x="0" y="891476"/>
                    <a:pt x="0" y="880032"/>
                  </a:cubicBezTo>
                  <a:lnTo>
                    <a:pt x="0" y="20721"/>
                  </a:lnTo>
                  <a:cubicBezTo>
                    <a:pt x="0" y="15225"/>
                    <a:pt x="2183" y="9955"/>
                    <a:pt x="6069" y="6069"/>
                  </a:cubicBezTo>
                  <a:cubicBezTo>
                    <a:pt x="9955" y="2183"/>
                    <a:pt x="15225" y="0"/>
                    <a:pt x="20721" y="0"/>
                  </a:cubicBezTo>
                  <a:close/>
                </a:path>
              </a:pathLst>
            </a:custGeom>
            <a:solidFill>
              <a:srgbClr val="EBEBEB"/>
            </a:solidFill>
          </p:spPr>
          <p:txBody>
            <a:bodyPr/>
            <a:lstStyle/>
            <a:p>
              <a:endParaRPr lang="fr-FR"/>
            </a:p>
          </p:txBody>
        </p:sp>
        <p:sp>
          <p:nvSpPr>
            <p:cNvPr id="17" name="TextBox 17"/>
            <p:cNvSpPr txBox="1"/>
            <p:nvPr/>
          </p:nvSpPr>
          <p:spPr>
            <a:xfrm>
              <a:off x="0" y="-66675"/>
              <a:ext cx="1771266" cy="967428"/>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2906867" y="6685638"/>
            <a:ext cx="6237133" cy="2987421"/>
          </a:xfrm>
          <a:prstGeom prst="rect">
            <a:avLst/>
          </a:prstGeom>
        </p:spPr>
        <p:txBody>
          <a:bodyPr lIns="0" tIns="0" rIns="0" bIns="0" rtlCol="0" anchor="t">
            <a:spAutoFit/>
          </a:bodyPr>
          <a:lstStyle/>
          <a:p>
            <a:pPr algn="l">
              <a:lnSpc>
                <a:spcPts val="2940"/>
              </a:lnSpc>
            </a:pPr>
            <a:r>
              <a:rPr lang="en-US" sz="2100" b="1" spc="42">
                <a:solidFill>
                  <a:srgbClr val="173D76"/>
                </a:solidFill>
                <a:latin typeface="Poppins Bold"/>
                <a:ea typeface="Poppins Bold"/>
                <a:cs typeface="Poppins Bold"/>
                <a:sym typeface="Poppins Bold"/>
              </a:rPr>
              <a:t>A la fin de la 3ème​</a:t>
            </a:r>
          </a:p>
          <a:p>
            <a:pPr algn="l">
              <a:lnSpc>
                <a:spcPts val="2604"/>
              </a:lnSpc>
            </a:pPr>
            <a:r>
              <a:rPr lang="en-US" sz="2100">
                <a:solidFill>
                  <a:srgbClr val="173D76"/>
                </a:solidFill>
                <a:latin typeface="Poppins"/>
                <a:ea typeface="Poppins"/>
                <a:cs typeface="Poppins"/>
                <a:sym typeface="Poppins"/>
              </a:rPr>
              <a:t>La décision du chef d’établissement, ​sur proposition du conseil de classe, ​pour une orientation vers : ​</a:t>
            </a:r>
          </a:p>
          <a:p>
            <a:pPr algn="l">
              <a:lnSpc>
                <a:spcPts val="2604"/>
              </a:lnSpc>
            </a:pPr>
            <a:r>
              <a:rPr lang="en-US" sz="2100">
                <a:solidFill>
                  <a:srgbClr val="173D76"/>
                </a:solidFill>
                <a:latin typeface="Poppins"/>
                <a:ea typeface="Poppins"/>
                <a:cs typeface="Poppins"/>
                <a:sym typeface="Poppins"/>
              </a:rPr>
              <a:t>∙ La 2de générale et technologique​</a:t>
            </a:r>
          </a:p>
          <a:p>
            <a:pPr algn="l">
              <a:lnSpc>
                <a:spcPts val="2604"/>
              </a:lnSpc>
            </a:pPr>
            <a:r>
              <a:rPr lang="en-US" sz="2100">
                <a:solidFill>
                  <a:srgbClr val="173D76"/>
                </a:solidFill>
                <a:latin typeface="Poppins"/>
                <a:ea typeface="Poppins"/>
                <a:cs typeface="Poppins"/>
                <a:sym typeface="Poppins"/>
              </a:rPr>
              <a:t>∙ La 2de spécifique (hôtellerie et restauration, STHR) ​</a:t>
            </a:r>
          </a:p>
          <a:p>
            <a:pPr algn="l">
              <a:lnSpc>
                <a:spcPts val="2604"/>
              </a:lnSpc>
            </a:pPr>
            <a:r>
              <a:rPr lang="en-US" sz="2100">
                <a:solidFill>
                  <a:srgbClr val="173D76"/>
                </a:solidFill>
                <a:latin typeface="Poppins"/>
                <a:ea typeface="Poppins"/>
                <a:cs typeface="Poppins"/>
                <a:sym typeface="Poppins"/>
              </a:rPr>
              <a:t>∙ La 2de professionnelle​</a:t>
            </a:r>
          </a:p>
          <a:p>
            <a:pPr algn="l">
              <a:lnSpc>
                <a:spcPts val="2604"/>
              </a:lnSpc>
            </a:pPr>
            <a:r>
              <a:rPr lang="en-US" sz="2100">
                <a:solidFill>
                  <a:srgbClr val="173D76"/>
                </a:solidFill>
                <a:latin typeface="Poppins"/>
                <a:ea typeface="Poppins"/>
                <a:cs typeface="Poppins"/>
                <a:sym typeface="Poppins"/>
              </a:rPr>
              <a:t>∙ La 1ère année de CAP/CAPA ​</a:t>
            </a:r>
          </a:p>
        </p:txBody>
      </p:sp>
      <p:sp>
        <p:nvSpPr>
          <p:cNvPr id="19" name="TextBox 19"/>
          <p:cNvSpPr txBox="1"/>
          <p:nvPr/>
        </p:nvSpPr>
        <p:spPr>
          <a:xfrm>
            <a:off x="10089758" y="6685638"/>
            <a:ext cx="6105051" cy="2987421"/>
          </a:xfrm>
          <a:prstGeom prst="rect">
            <a:avLst/>
          </a:prstGeom>
        </p:spPr>
        <p:txBody>
          <a:bodyPr lIns="0" tIns="0" rIns="0" bIns="0" rtlCol="0" anchor="t">
            <a:spAutoFit/>
          </a:bodyPr>
          <a:lstStyle/>
          <a:p>
            <a:pPr algn="l">
              <a:lnSpc>
                <a:spcPts val="2940"/>
              </a:lnSpc>
            </a:pPr>
            <a:r>
              <a:rPr lang="en-US" sz="2100" b="1" spc="42" dirty="0">
                <a:solidFill>
                  <a:srgbClr val="173D76"/>
                </a:solidFill>
                <a:latin typeface="Poppins Bold"/>
                <a:ea typeface="Poppins Bold"/>
                <a:cs typeface="Poppins Bold"/>
                <a:sym typeface="Poppins Bold"/>
              </a:rPr>
              <a:t>A la fin de la 2de ​</a:t>
            </a:r>
          </a:p>
          <a:p>
            <a:pPr algn="l">
              <a:lnSpc>
                <a:spcPts val="2604"/>
              </a:lnSpc>
            </a:pPr>
            <a:r>
              <a:rPr lang="en-US" sz="2100" dirty="0">
                <a:solidFill>
                  <a:srgbClr val="173D76"/>
                </a:solidFill>
                <a:latin typeface="Poppins"/>
                <a:ea typeface="Poppins"/>
                <a:cs typeface="Poppins"/>
                <a:sym typeface="Poppins"/>
              </a:rPr>
              <a:t>La </a:t>
            </a:r>
            <a:r>
              <a:rPr lang="en-US" sz="2100" dirty="0" err="1">
                <a:solidFill>
                  <a:srgbClr val="173D76"/>
                </a:solidFill>
                <a:latin typeface="Poppins"/>
                <a:ea typeface="Poppins"/>
                <a:cs typeface="Poppins"/>
                <a:sym typeface="Poppins"/>
              </a:rPr>
              <a:t>décision</a:t>
            </a:r>
            <a:r>
              <a:rPr lang="en-US" sz="2100" dirty="0">
                <a:solidFill>
                  <a:srgbClr val="173D76"/>
                </a:solidFill>
                <a:latin typeface="Poppins"/>
                <a:ea typeface="Poppins"/>
                <a:cs typeface="Poppins"/>
                <a:sym typeface="Poppins"/>
              </a:rPr>
              <a:t> du chef </a:t>
            </a:r>
            <a:r>
              <a:rPr lang="en-US" sz="2100" dirty="0" err="1">
                <a:solidFill>
                  <a:srgbClr val="173D76"/>
                </a:solidFill>
                <a:latin typeface="Poppins"/>
                <a:ea typeface="Poppins"/>
                <a:cs typeface="Poppins"/>
                <a:sym typeface="Poppins"/>
              </a:rPr>
              <a:t>d’établissement</a:t>
            </a:r>
            <a:r>
              <a:rPr lang="en-US" sz="2100" dirty="0">
                <a:solidFill>
                  <a:srgbClr val="173D76"/>
                </a:solidFill>
                <a:latin typeface="Poppins"/>
                <a:ea typeface="Poppins"/>
                <a:cs typeface="Poppins"/>
                <a:sym typeface="Poppins"/>
              </a:rPr>
              <a:t> sur ​</a:t>
            </a:r>
          </a:p>
          <a:p>
            <a:pPr algn="l">
              <a:lnSpc>
                <a:spcPts val="2604"/>
              </a:lnSpc>
            </a:pPr>
            <a:r>
              <a:rPr lang="en-US" sz="2100" dirty="0">
                <a:solidFill>
                  <a:srgbClr val="173D76"/>
                </a:solidFill>
                <a:latin typeface="Poppins"/>
                <a:ea typeface="Poppins"/>
                <a:cs typeface="Poppins"/>
                <a:sym typeface="Poppins"/>
              </a:rPr>
              <a:t>∙ Le choix de la </a:t>
            </a:r>
            <a:r>
              <a:rPr lang="en-US" sz="2100" dirty="0" err="1">
                <a:solidFill>
                  <a:srgbClr val="173D76"/>
                </a:solidFill>
                <a:latin typeface="Poppins"/>
                <a:ea typeface="Poppins"/>
                <a:cs typeface="Poppins"/>
                <a:sym typeface="Poppins"/>
              </a:rPr>
              <a:t>voie</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générale</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ou</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technologique</a:t>
            </a:r>
            <a:r>
              <a:rPr lang="en-US" sz="2100" dirty="0">
                <a:solidFill>
                  <a:srgbClr val="173D76"/>
                </a:solidFill>
                <a:latin typeface="Poppins"/>
                <a:ea typeface="Poppins"/>
                <a:cs typeface="Poppins"/>
                <a:sym typeface="Poppins"/>
              </a:rPr>
              <a:t> ​</a:t>
            </a:r>
          </a:p>
          <a:p>
            <a:pPr algn="l">
              <a:lnSpc>
                <a:spcPts val="2604"/>
              </a:lnSpc>
            </a:pPr>
            <a:r>
              <a:rPr lang="en-US" sz="2100" dirty="0">
                <a:solidFill>
                  <a:srgbClr val="173D76"/>
                </a:solidFill>
                <a:latin typeface="Poppins"/>
                <a:ea typeface="Poppins"/>
                <a:cs typeface="Poppins"/>
                <a:sym typeface="Poppins"/>
              </a:rPr>
              <a:t>∙ Le choix de la </a:t>
            </a:r>
            <a:r>
              <a:rPr lang="en-US" sz="2100" dirty="0" err="1">
                <a:solidFill>
                  <a:srgbClr val="173D76"/>
                </a:solidFill>
                <a:latin typeface="Poppins"/>
                <a:ea typeface="Poppins"/>
                <a:cs typeface="Poppins"/>
                <a:sym typeface="Poppins"/>
              </a:rPr>
              <a:t>série</a:t>
            </a:r>
            <a:r>
              <a:rPr lang="en-US" sz="2100" dirty="0">
                <a:solidFill>
                  <a:srgbClr val="173D76"/>
                </a:solidFill>
                <a:latin typeface="Poppins"/>
                <a:ea typeface="Poppins"/>
                <a:cs typeface="Poppins"/>
                <a:sym typeface="Poppins"/>
              </a:rPr>
              <a:t> de </a:t>
            </a:r>
            <a:r>
              <a:rPr lang="en-US" sz="2100" dirty="0" err="1">
                <a:solidFill>
                  <a:srgbClr val="173D76"/>
                </a:solidFill>
                <a:latin typeface="Poppins"/>
                <a:ea typeface="Poppins"/>
                <a:cs typeface="Poppins"/>
                <a:sym typeface="Poppins"/>
              </a:rPr>
              <a:t>baccalauréat</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technologique</a:t>
            </a:r>
            <a:r>
              <a:rPr lang="en-US" sz="2100" dirty="0">
                <a:solidFill>
                  <a:srgbClr val="173D76"/>
                </a:solidFill>
                <a:latin typeface="Poppins"/>
                <a:ea typeface="Poppins"/>
                <a:cs typeface="Poppins"/>
                <a:sym typeface="Poppins"/>
              </a:rPr>
              <a:t> </a:t>
            </a:r>
            <a:r>
              <a:rPr lang="en-US" sz="2100" dirty="0" err="1">
                <a:solidFill>
                  <a:srgbClr val="173D76"/>
                </a:solidFill>
                <a:latin typeface="Poppins"/>
                <a:ea typeface="Poppins"/>
                <a:cs typeface="Poppins"/>
                <a:sym typeface="Poppins"/>
              </a:rPr>
              <a:t>proposé</a:t>
            </a:r>
            <a:r>
              <a:rPr lang="en-US" sz="2100" dirty="0">
                <a:solidFill>
                  <a:srgbClr val="173D76"/>
                </a:solidFill>
                <a:latin typeface="Poppins"/>
                <a:ea typeface="Poppins"/>
                <a:cs typeface="Poppins"/>
                <a:sym typeface="Poppins"/>
              </a:rPr>
              <a:t> par le chef </a:t>
            </a:r>
            <a:r>
              <a:rPr lang="en-US" sz="2100" dirty="0" err="1">
                <a:solidFill>
                  <a:srgbClr val="173D76"/>
                </a:solidFill>
                <a:latin typeface="Poppins"/>
                <a:ea typeface="Poppins"/>
                <a:cs typeface="Poppins"/>
                <a:sym typeface="Poppins"/>
              </a:rPr>
              <a:t>d’établissement</a:t>
            </a:r>
            <a:r>
              <a:rPr lang="en-US" sz="2100" dirty="0">
                <a:solidFill>
                  <a:srgbClr val="173D76"/>
                </a:solidFill>
                <a:latin typeface="Poppins"/>
                <a:ea typeface="Poppins"/>
                <a:cs typeface="Poppins"/>
                <a:sym typeface="Poppins"/>
              </a:rPr>
              <a:t> :​</a:t>
            </a:r>
          </a:p>
          <a:p>
            <a:pPr algn="l">
              <a:lnSpc>
                <a:spcPts val="2604"/>
              </a:lnSpc>
            </a:pPr>
            <a:r>
              <a:rPr lang="en-US" sz="2100" dirty="0">
                <a:solidFill>
                  <a:srgbClr val="173D76"/>
                </a:solidFill>
                <a:latin typeface="Poppins"/>
                <a:ea typeface="Poppins"/>
                <a:cs typeface="Poppins"/>
                <a:sym typeface="Poppins"/>
              </a:rPr>
              <a:t>STMG, STL, ST2S, STI2D, STD2A, STAV, STHR, S2TMD​</a:t>
            </a:r>
          </a:p>
        </p:txBody>
      </p:sp>
      <p:sp>
        <p:nvSpPr>
          <p:cNvPr id="20" name="TextBox 20"/>
          <p:cNvSpPr txBox="1"/>
          <p:nvPr/>
        </p:nvSpPr>
        <p:spPr>
          <a:xfrm>
            <a:off x="17562772" y="9394438"/>
            <a:ext cx="230460" cy="509905"/>
          </a:xfrm>
          <a:prstGeom prst="rect">
            <a:avLst/>
          </a:prstGeom>
        </p:spPr>
        <p:txBody>
          <a:bodyPr lIns="0" tIns="0" rIns="0" bIns="0" rtlCol="0" anchor="t">
            <a:spAutoFit/>
          </a:bodyPr>
          <a:lstStyle/>
          <a:p>
            <a:pPr algn="ctr">
              <a:lnSpc>
                <a:spcPts val="3919"/>
              </a:lnSpc>
              <a:spcBef>
                <a:spcPct val="0"/>
              </a:spcBef>
            </a:pPr>
            <a:r>
              <a:rPr lang="en-US" sz="2799" b="1">
                <a:solidFill>
                  <a:srgbClr val="CE007F"/>
                </a:solidFill>
                <a:latin typeface="Poppins Bold"/>
                <a:ea typeface="Poppins Bold"/>
                <a:cs typeface="Poppins Bold"/>
                <a:sym typeface="Poppins Bold"/>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1574</TotalTime>
  <Words>2075</Words>
  <Application>Microsoft Office PowerPoint</Application>
  <PresentationFormat>Personnalisé</PresentationFormat>
  <Paragraphs>159</Paragraphs>
  <Slides>17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Poppins</vt:lpstr>
      <vt:lpstr>Poppins Italics</vt:lpstr>
      <vt:lpstr>Aptos</vt:lpstr>
      <vt:lpstr>Arial</vt:lpstr>
      <vt:lpstr>Poppins Bold</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LES PROCÉDURES ​D’APPEL ET DE RECOURS Le rôle et la formation des parents</dc:title>
  <dc:creator>Emmanuelle MAIGNE</dc:creator>
  <cp:lastModifiedBy>Emmanuelle Maigne</cp:lastModifiedBy>
  <cp:revision>2</cp:revision>
  <dcterms:created xsi:type="dcterms:W3CDTF">2006-08-16T00:00:00Z</dcterms:created>
  <dcterms:modified xsi:type="dcterms:W3CDTF">2026-05-05T13:01:01Z</dcterms:modified>
  <dc:identifier>DAGmlfjHTAk</dc:identifier>
</cp:coreProperties>
</file>